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4"/>
    <p:sldMasterId id="2147483797" r:id="rId5"/>
  </p:sldMasterIdLst>
  <p:notesMasterIdLst>
    <p:notesMasterId r:id="rId48"/>
  </p:notesMasterIdLst>
  <p:sldIdLst>
    <p:sldId id="2147470794" r:id="rId6"/>
    <p:sldId id="2147470795" r:id="rId7"/>
    <p:sldId id="2147470809" r:id="rId8"/>
    <p:sldId id="2147470798" r:id="rId9"/>
    <p:sldId id="2147470799" r:id="rId10"/>
    <p:sldId id="2147470800" r:id="rId11"/>
    <p:sldId id="2147470801" r:id="rId12"/>
    <p:sldId id="2147470817" r:id="rId13"/>
    <p:sldId id="2147470802" r:id="rId14"/>
    <p:sldId id="2147470803" r:id="rId15"/>
    <p:sldId id="5084" r:id="rId16"/>
    <p:sldId id="2147470804" r:id="rId17"/>
    <p:sldId id="2147470805" r:id="rId18"/>
    <p:sldId id="2147470806" r:id="rId19"/>
    <p:sldId id="2147470807" r:id="rId20"/>
    <p:sldId id="2147470808" r:id="rId21"/>
    <p:sldId id="5623" r:id="rId22"/>
    <p:sldId id="6435" r:id="rId23"/>
    <p:sldId id="5502" r:id="rId24"/>
    <p:sldId id="5680" r:id="rId25"/>
    <p:sldId id="5408" r:id="rId26"/>
    <p:sldId id="5360" r:id="rId27"/>
    <p:sldId id="5515" r:id="rId28"/>
    <p:sldId id="6432" r:id="rId29"/>
    <p:sldId id="2147470810" r:id="rId30"/>
    <p:sldId id="2076137174" r:id="rId31"/>
    <p:sldId id="5494" r:id="rId32"/>
    <p:sldId id="2147470830" r:id="rId33"/>
    <p:sldId id="5458" r:id="rId34"/>
    <p:sldId id="5678" r:id="rId35"/>
    <p:sldId id="2147470793" r:id="rId36"/>
    <p:sldId id="5704" r:id="rId37"/>
    <p:sldId id="2147470688" r:id="rId38"/>
    <p:sldId id="2147470784" r:id="rId39"/>
    <p:sldId id="2147470831" r:id="rId40"/>
    <p:sldId id="2147470832" r:id="rId41"/>
    <p:sldId id="2147470839" r:id="rId42"/>
    <p:sldId id="2147470840" r:id="rId43"/>
    <p:sldId id="2147470841" r:id="rId44"/>
    <p:sldId id="2147470842" r:id="rId45"/>
    <p:sldId id="2147470843" r:id="rId46"/>
    <p:sldId id="2147470844" r:id="rId47"/>
  </p:sldIdLst>
  <p:sldSz cx="12192000" cy="6858000"/>
  <p:notesSz cx="6858000" cy="9144000"/>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DA-CA Briefing" id="{C3CD433C-970A-4875-AF37-86604E8563B6}">
          <p14:sldIdLst>
            <p14:sldId id="2147470794"/>
            <p14:sldId id="2147470795"/>
            <p14:sldId id="2147470809"/>
            <p14:sldId id="2147470798"/>
            <p14:sldId id="2147470799"/>
            <p14:sldId id="2147470800"/>
            <p14:sldId id="2147470801"/>
            <p14:sldId id="2147470817"/>
            <p14:sldId id="2147470802"/>
            <p14:sldId id="2147470803"/>
            <p14:sldId id="5084"/>
            <p14:sldId id="2147470804"/>
            <p14:sldId id="2147470805"/>
            <p14:sldId id="2147470806"/>
            <p14:sldId id="2147470807"/>
            <p14:sldId id="2147470808"/>
          </p14:sldIdLst>
        </p14:section>
        <p14:section name="ODA Components and Canvas" id="{4B425515-EBD1-44E2-9BB0-2F2BB56FE2FC}">
          <p14:sldIdLst>
            <p14:sldId id="5623"/>
            <p14:sldId id="6435"/>
            <p14:sldId id="5502"/>
            <p14:sldId id="5680"/>
            <p14:sldId id="5408"/>
            <p14:sldId id="5360"/>
            <p14:sldId id="5515"/>
            <p14:sldId id="6432"/>
            <p14:sldId id="2147470810"/>
            <p14:sldId id="2076137174"/>
            <p14:sldId id="5494"/>
            <p14:sldId id="2147470830"/>
            <p14:sldId id="5458"/>
            <p14:sldId id="5678"/>
            <p14:sldId id="2147470793"/>
            <p14:sldId id="5704"/>
            <p14:sldId id="2147470688"/>
            <p14:sldId id="2147470784"/>
            <p14:sldId id="2147470831"/>
            <p14:sldId id="2147470832"/>
            <p14:sldId id="2147470839"/>
            <p14:sldId id="2147470840"/>
            <p14:sldId id="2147470841"/>
            <p14:sldId id="2147470842"/>
            <p14:sldId id="2147470843"/>
            <p14:sldId id="2147470844"/>
          </p14:sldIdLst>
        </p14:section>
      </p14:sectionLst>
    </p:ext>
    <p:ext uri="{EFAFB233-063F-42B5-8137-9DF3F51BA10A}">
      <p15:sldGuideLst xmlns:p15="http://schemas.microsoft.com/office/powerpoint/2012/main">
        <p15:guide id="1" orient="horz" pos="2160" userDrawn="1">
          <p15:clr>
            <a:srgbClr val="A4A3A4"/>
          </p15:clr>
        </p15:guide>
        <p15:guide id="2"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964D2E-C0B7-D518-BED1-975A9717F6FE}" name="Andy Tiller" initials="AT" userId="S::atiller@tmforum.org::fb0d9df4-6e43-4400-8f6d-09dcce6e1ee1" providerId="AD"/>
  <p188:author id="{40DD4662-B6CC-9FF0-AB23-BDA23912B263}" name="Nik Willetts" initials="NW" userId="S::nwilletts@tmforum.org::9e6c1e53-4cbc-405f-9d6f-56bb7b81645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dy Tiller" initials="AT" lastIdx="7" clrIdx="0">
    <p:extLst>
      <p:ext uri="{19B8F6BF-5375-455C-9EA6-DF929625EA0E}">
        <p15:presenceInfo xmlns:p15="http://schemas.microsoft.com/office/powerpoint/2012/main" userId="S::atiller@tmforum.org::fb0d9df4-6e43-4400-8f6d-09dcce6e1ee1" providerId="AD"/>
      </p:ext>
    </p:extLst>
  </p:cmAuthor>
  <p:cmAuthor id="2" name="Sue Davis" initials="SD" lastIdx="4" clrIdx="1">
    <p:extLst>
      <p:ext uri="{19B8F6BF-5375-455C-9EA6-DF929625EA0E}">
        <p15:presenceInfo xmlns:p15="http://schemas.microsoft.com/office/powerpoint/2012/main" userId="S::sdavis@tmforum.org::d4bb4cab-e189-4e8b-85ef-fbdc3b3456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1A2746"/>
    <a:srgbClr val="70AD47"/>
    <a:srgbClr val="FFFFCC"/>
    <a:srgbClr val="D30C13"/>
    <a:srgbClr val="8C8C8C"/>
    <a:srgbClr val="E0121D"/>
    <a:srgbClr val="1A1A1A"/>
    <a:srgbClr val="FFFFFF"/>
    <a:srgbClr val="FBC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BACD8C-87E9-4FEF-8592-9C274A18DC31}" v="21" dt="2022-11-18T09:32:30.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79" d="100"/>
          <a:sy n="79" d="100"/>
        </p:scale>
        <p:origin x="744" y="72"/>
      </p:cViewPr>
      <p:guideLst>
        <p:guide orient="horz" pos="2160"/>
        <p:guide pos="32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Tiller" userId="fb0d9df4-6e43-4400-8f6d-09dcce6e1ee1" providerId="ADAL" clId="{F6BACD8C-87E9-4FEF-8592-9C274A18DC31}"/>
    <pc:docChg chg="custSel addSld delSld modSld sldOrd modSection">
      <pc:chgData name="Andy Tiller" userId="fb0d9df4-6e43-4400-8f6d-09dcce6e1ee1" providerId="ADAL" clId="{F6BACD8C-87E9-4FEF-8592-9C274A18DC31}" dt="2022-11-18T09:33:38.814" v="262" actId="478"/>
      <pc:docMkLst>
        <pc:docMk/>
      </pc:docMkLst>
      <pc:sldChg chg="ord">
        <pc:chgData name="Andy Tiller" userId="fb0d9df4-6e43-4400-8f6d-09dcce6e1ee1" providerId="ADAL" clId="{F6BACD8C-87E9-4FEF-8592-9C274A18DC31}" dt="2022-11-18T09:22:16.314" v="34"/>
        <pc:sldMkLst>
          <pc:docMk/>
          <pc:sldMk cId="772556327" sldId="5084"/>
        </pc:sldMkLst>
      </pc:sldChg>
      <pc:sldChg chg="modSp mod">
        <pc:chgData name="Andy Tiller" userId="fb0d9df4-6e43-4400-8f6d-09dcce6e1ee1" providerId="ADAL" clId="{F6BACD8C-87E9-4FEF-8592-9C274A18DC31}" dt="2022-11-18T09:19:51.576" v="27" actId="1036"/>
        <pc:sldMkLst>
          <pc:docMk/>
          <pc:sldMk cId="4145934334" sldId="5408"/>
        </pc:sldMkLst>
        <pc:spChg chg="mod">
          <ac:chgData name="Andy Tiller" userId="fb0d9df4-6e43-4400-8f6d-09dcce6e1ee1" providerId="ADAL" clId="{F6BACD8C-87E9-4FEF-8592-9C274A18DC31}" dt="2022-11-18T09:19:51.576" v="27" actId="1036"/>
          <ac:spMkLst>
            <pc:docMk/>
            <pc:sldMk cId="4145934334" sldId="5408"/>
            <ac:spMk id="7" creationId="{859045ED-8ECA-48C6-A557-0A7D0D5EA979}"/>
          </ac:spMkLst>
        </pc:spChg>
      </pc:sldChg>
      <pc:sldChg chg="addSp delSp modSp mod">
        <pc:chgData name="Andy Tiller" userId="fb0d9df4-6e43-4400-8f6d-09dcce6e1ee1" providerId="ADAL" clId="{F6BACD8C-87E9-4FEF-8592-9C274A18DC31}" dt="2022-11-18T09:19:39.609" v="17" actId="14100"/>
        <pc:sldMkLst>
          <pc:docMk/>
          <pc:sldMk cId="2766515243" sldId="5680"/>
        </pc:sldMkLst>
        <pc:spChg chg="mod">
          <ac:chgData name="Andy Tiller" userId="fb0d9df4-6e43-4400-8f6d-09dcce6e1ee1" providerId="ADAL" clId="{F6BACD8C-87E9-4FEF-8592-9C274A18DC31}" dt="2022-11-18T09:19:35.036" v="16" actId="403"/>
          <ac:spMkLst>
            <pc:docMk/>
            <pc:sldMk cId="2766515243" sldId="5680"/>
            <ac:spMk id="2" creationId="{101FBA54-5C22-45D5-AB33-40E97263CDDE}"/>
          </ac:spMkLst>
        </pc:spChg>
        <pc:spChg chg="mod">
          <ac:chgData name="Andy Tiller" userId="fb0d9df4-6e43-4400-8f6d-09dcce6e1ee1" providerId="ADAL" clId="{F6BACD8C-87E9-4FEF-8592-9C274A18DC31}" dt="2022-11-18T09:17:45.729" v="6" actId="20577"/>
          <ac:spMkLst>
            <pc:docMk/>
            <pc:sldMk cId="2766515243" sldId="5680"/>
            <ac:spMk id="6" creationId="{C59EBEC9-E62E-4957-B681-AA99141365EE}"/>
          </ac:spMkLst>
        </pc:spChg>
        <pc:picChg chg="mod">
          <ac:chgData name="Andy Tiller" userId="fb0d9df4-6e43-4400-8f6d-09dcce6e1ee1" providerId="ADAL" clId="{F6BACD8C-87E9-4FEF-8592-9C274A18DC31}" dt="2022-11-18T09:19:39.609" v="17" actId="14100"/>
          <ac:picMkLst>
            <pc:docMk/>
            <pc:sldMk cId="2766515243" sldId="5680"/>
            <ac:picMk id="3" creationId="{3A09B23A-65BC-4F51-8B69-695EA491918E}"/>
          </ac:picMkLst>
        </pc:picChg>
        <pc:picChg chg="add mod">
          <ac:chgData name="Andy Tiller" userId="fb0d9df4-6e43-4400-8f6d-09dcce6e1ee1" providerId="ADAL" clId="{F6BACD8C-87E9-4FEF-8592-9C274A18DC31}" dt="2022-11-18T09:19:13.756" v="11" actId="12789"/>
          <ac:picMkLst>
            <pc:docMk/>
            <pc:sldMk cId="2766515243" sldId="5680"/>
            <ac:picMk id="5" creationId="{686E7196-E2F0-09D2-18F3-95E92DC66BA7}"/>
          </ac:picMkLst>
        </pc:picChg>
        <pc:picChg chg="del">
          <ac:chgData name="Andy Tiller" userId="fb0d9df4-6e43-4400-8f6d-09dcce6e1ee1" providerId="ADAL" clId="{F6BACD8C-87E9-4FEF-8592-9C274A18DC31}" dt="2022-11-18T09:19:04.528" v="9" actId="478"/>
          <ac:picMkLst>
            <pc:docMk/>
            <pc:sldMk cId="2766515243" sldId="5680"/>
            <ac:picMk id="8" creationId="{6D63AB40-421B-B608-F435-7CE37BD4CCC3}"/>
          </ac:picMkLst>
        </pc:picChg>
      </pc:sldChg>
      <pc:sldChg chg="del">
        <pc:chgData name="Andy Tiller" userId="fb0d9df4-6e43-4400-8f6d-09dcce6e1ee1" providerId="ADAL" clId="{F6BACD8C-87E9-4FEF-8592-9C274A18DC31}" dt="2022-11-18T09:20:12.088" v="28" actId="47"/>
        <pc:sldMkLst>
          <pc:docMk/>
          <pc:sldMk cId="1718721782" sldId="6434"/>
        </pc:sldMkLst>
      </pc:sldChg>
      <pc:sldChg chg="del">
        <pc:chgData name="Andy Tiller" userId="fb0d9df4-6e43-4400-8f6d-09dcce6e1ee1" providerId="ADAL" clId="{F6BACD8C-87E9-4FEF-8592-9C274A18DC31}" dt="2022-11-18T09:22:05.513" v="32" actId="47"/>
        <pc:sldMkLst>
          <pc:docMk/>
          <pc:sldMk cId="3082545723" sldId="2147470785"/>
        </pc:sldMkLst>
      </pc:sldChg>
      <pc:sldChg chg="del">
        <pc:chgData name="Andy Tiller" userId="fb0d9df4-6e43-4400-8f6d-09dcce6e1ee1" providerId="ADAL" clId="{F6BACD8C-87E9-4FEF-8592-9C274A18DC31}" dt="2022-11-18T09:22:05.513" v="32" actId="47"/>
        <pc:sldMkLst>
          <pc:docMk/>
          <pc:sldMk cId="2982689518" sldId="2147470786"/>
        </pc:sldMkLst>
      </pc:sldChg>
      <pc:sldChg chg="del">
        <pc:chgData name="Andy Tiller" userId="fb0d9df4-6e43-4400-8f6d-09dcce6e1ee1" providerId="ADAL" clId="{F6BACD8C-87E9-4FEF-8592-9C274A18DC31}" dt="2022-11-18T09:22:05.513" v="32" actId="47"/>
        <pc:sldMkLst>
          <pc:docMk/>
          <pc:sldMk cId="3499986233" sldId="2147470787"/>
        </pc:sldMkLst>
      </pc:sldChg>
      <pc:sldChg chg="del">
        <pc:chgData name="Andy Tiller" userId="fb0d9df4-6e43-4400-8f6d-09dcce6e1ee1" providerId="ADAL" clId="{F6BACD8C-87E9-4FEF-8592-9C274A18DC31}" dt="2022-11-18T09:22:05.513" v="32" actId="47"/>
        <pc:sldMkLst>
          <pc:docMk/>
          <pc:sldMk cId="284120240" sldId="2147470788"/>
        </pc:sldMkLst>
      </pc:sldChg>
      <pc:sldChg chg="del">
        <pc:chgData name="Andy Tiller" userId="fb0d9df4-6e43-4400-8f6d-09dcce6e1ee1" providerId="ADAL" clId="{F6BACD8C-87E9-4FEF-8592-9C274A18DC31}" dt="2022-11-18T09:22:05.513" v="32" actId="47"/>
        <pc:sldMkLst>
          <pc:docMk/>
          <pc:sldMk cId="3160175207" sldId="2147470789"/>
        </pc:sldMkLst>
      </pc:sldChg>
      <pc:sldChg chg="del">
        <pc:chgData name="Andy Tiller" userId="fb0d9df4-6e43-4400-8f6d-09dcce6e1ee1" providerId="ADAL" clId="{F6BACD8C-87E9-4FEF-8592-9C274A18DC31}" dt="2022-11-18T09:22:05.513" v="32" actId="47"/>
        <pc:sldMkLst>
          <pc:docMk/>
          <pc:sldMk cId="1854485336" sldId="2147470790"/>
        </pc:sldMkLst>
      </pc:sldChg>
      <pc:sldChg chg="modSp mod ord">
        <pc:chgData name="Andy Tiller" userId="fb0d9df4-6e43-4400-8f6d-09dcce6e1ee1" providerId="ADAL" clId="{F6BACD8C-87E9-4FEF-8592-9C274A18DC31}" dt="2022-11-18T09:33:03.278" v="245" actId="27636"/>
        <pc:sldMkLst>
          <pc:docMk/>
          <pc:sldMk cId="4065504202" sldId="2147470794"/>
        </pc:sldMkLst>
        <pc:spChg chg="mod">
          <ac:chgData name="Andy Tiller" userId="fb0d9df4-6e43-4400-8f6d-09dcce6e1ee1" providerId="ADAL" clId="{F6BACD8C-87E9-4FEF-8592-9C274A18DC31}" dt="2022-11-18T09:33:03.278" v="245" actId="27636"/>
          <ac:spMkLst>
            <pc:docMk/>
            <pc:sldMk cId="4065504202" sldId="2147470794"/>
            <ac:spMk id="5" creationId="{9F4FB5E9-43B7-4DF9-84CF-941C15C5FF1B}"/>
          </ac:spMkLst>
        </pc:spChg>
      </pc:sldChg>
      <pc:sldChg chg="addSp modSp mod ord">
        <pc:chgData name="Andy Tiller" userId="fb0d9df4-6e43-4400-8f6d-09dcce6e1ee1" providerId="ADAL" clId="{F6BACD8C-87E9-4FEF-8592-9C274A18DC31}" dt="2022-11-18T09:33:14.780" v="246"/>
        <pc:sldMkLst>
          <pc:docMk/>
          <pc:sldMk cId="4098730999" sldId="2147470795"/>
        </pc:sldMkLst>
        <pc:spChg chg="mod">
          <ac:chgData name="Andy Tiller" userId="fb0d9df4-6e43-4400-8f6d-09dcce6e1ee1" providerId="ADAL" clId="{F6BACD8C-87E9-4FEF-8592-9C274A18DC31}" dt="2022-11-18T09:33:14.780" v="246"/>
          <ac:spMkLst>
            <pc:docMk/>
            <pc:sldMk cId="4098730999" sldId="2147470795"/>
            <ac:spMk id="2" creationId="{99FCB6B5-5972-4862-B4A0-E449E306D74E}"/>
          </ac:spMkLst>
        </pc:spChg>
        <pc:spChg chg="mod">
          <ac:chgData name="Andy Tiller" userId="fb0d9df4-6e43-4400-8f6d-09dcce6e1ee1" providerId="ADAL" clId="{F6BACD8C-87E9-4FEF-8592-9C274A18DC31}" dt="2022-11-18T09:24:42.883" v="66" actId="404"/>
          <ac:spMkLst>
            <pc:docMk/>
            <pc:sldMk cId="4098730999" sldId="2147470795"/>
            <ac:spMk id="4" creationId="{A9EFC4DF-850F-467F-B311-7ECCFA6C91FD}"/>
          </ac:spMkLst>
        </pc:spChg>
        <pc:spChg chg="add mod">
          <ac:chgData name="Andy Tiller" userId="fb0d9df4-6e43-4400-8f6d-09dcce6e1ee1" providerId="ADAL" clId="{F6BACD8C-87E9-4FEF-8592-9C274A18DC31}" dt="2022-11-18T09:25:00.148" v="80" actId="20577"/>
          <ac:spMkLst>
            <pc:docMk/>
            <pc:sldMk cId="4098730999" sldId="2147470795"/>
            <ac:spMk id="5" creationId="{3B75D481-5EB5-5AB6-AE92-E79DD5555B1B}"/>
          </ac:spMkLst>
        </pc:spChg>
      </pc:sldChg>
      <pc:sldChg chg="addSp delSp modSp del mod ord">
        <pc:chgData name="Andy Tiller" userId="fb0d9df4-6e43-4400-8f6d-09dcce6e1ee1" providerId="ADAL" clId="{F6BACD8C-87E9-4FEF-8592-9C274A18DC31}" dt="2022-11-18T09:26:42.282" v="94" actId="47"/>
        <pc:sldMkLst>
          <pc:docMk/>
          <pc:sldMk cId="576675360" sldId="2147470797"/>
        </pc:sldMkLst>
        <pc:spChg chg="add del mod">
          <ac:chgData name="Andy Tiller" userId="fb0d9df4-6e43-4400-8f6d-09dcce6e1ee1" providerId="ADAL" clId="{F6BACD8C-87E9-4FEF-8592-9C274A18DC31}" dt="2022-11-18T09:25:51.197" v="91"/>
          <ac:spMkLst>
            <pc:docMk/>
            <pc:sldMk cId="576675360" sldId="2147470797"/>
            <ac:spMk id="2" creationId="{1256E8A5-FBED-EB04-E3BA-844CB0C20335}"/>
          </ac:spMkLst>
        </pc:spChg>
        <pc:spChg chg="add del mod">
          <ac:chgData name="Andy Tiller" userId="fb0d9df4-6e43-4400-8f6d-09dcce6e1ee1" providerId="ADAL" clId="{F6BACD8C-87E9-4FEF-8592-9C274A18DC31}" dt="2022-11-18T09:25:51.197" v="91"/>
          <ac:spMkLst>
            <pc:docMk/>
            <pc:sldMk cId="576675360" sldId="2147470797"/>
            <ac:spMk id="3" creationId="{7CDCE223-F7E7-6101-A582-B51CE1C48FB1}"/>
          </ac:spMkLst>
        </pc:spChg>
        <pc:spChg chg="mod">
          <ac:chgData name="Andy Tiller" userId="fb0d9df4-6e43-4400-8f6d-09dcce6e1ee1" providerId="ADAL" clId="{F6BACD8C-87E9-4FEF-8592-9C274A18DC31}" dt="2022-11-18T09:25:51.197" v="91"/>
          <ac:spMkLst>
            <pc:docMk/>
            <pc:sldMk cId="576675360" sldId="2147470797"/>
            <ac:spMk id="5" creationId="{EA569F21-F8DD-420E-945D-AC6A5E086C4C}"/>
          </ac:spMkLst>
        </pc:spChg>
        <pc:spChg chg="mod">
          <ac:chgData name="Andy Tiller" userId="fb0d9df4-6e43-4400-8f6d-09dcce6e1ee1" providerId="ADAL" clId="{F6BACD8C-87E9-4FEF-8592-9C274A18DC31}" dt="2022-11-18T09:25:51.253" v="92" actId="27636"/>
          <ac:spMkLst>
            <pc:docMk/>
            <pc:sldMk cId="576675360" sldId="2147470797"/>
            <ac:spMk id="6" creationId="{EE817430-296C-4307-93F6-0E39E5A6B2BE}"/>
          </ac:spMkLst>
        </pc:spChg>
      </pc:sldChg>
      <pc:sldChg chg="delSp modSp mod ord delAnim">
        <pc:chgData name="Andy Tiller" userId="fb0d9df4-6e43-4400-8f6d-09dcce6e1ee1" providerId="ADAL" clId="{F6BACD8C-87E9-4FEF-8592-9C274A18DC31}" dt="2022-11-18T09:33:38.814" v="262" actId="478"/>
        <pc:sldMkLst>
          <pc:docMk/>
          <pc:sldMk cId="764404882" sldId="2147470798"/>
        </pc:sldMkLst>
        <pc:grpChg chg="del">
          <ac:chgData name="Andy Tiller" userId="fb0d9df4-6e43-4400-8f6d-09dcce6e1ee1" providerId="ADAL" clId="{F6BACD8C-87E9-4FEF-8592-9C274A18DC31}" dt="2022-11-18T09:33:38.814" v="262" actId="478"/>
          <ac:grpSpMkLst>
            <pc:docMk/>
            <pc:sldMk cId="764404882" sldId="2147470798"/>
            <ac:grpSpMk id="8" creationId="{F5AEB7DE-7365-41FB-A5C7-E4AC65D80B82}"/>
          </ac:grpSpMkLst>
        </pc:grpChg>
        <pc:cxnChg chg="mod">
          <ac:chgData name="Andy Tiller" userId="fb0d9df4-6e43-4400-8f6d-09dcce6e1ee1" providerId="ADAL" clId="{F6BACD8C-87E9-4FEF-8592-9C274A18DC31}" dt="2022-11-18T09:33:38.814" v="262" actId="478"/>
          <ac:cxnSpMkLst>
            <pc:docMk/>
            <pc:sldMk cId="764404882" sldId="2147470798"/>
            <ac:cxnSpMk id="6" creationId="{C495EFAD-FC97-49EE-AD00-4F757AD63A80}"/>
          </ac:cxnSpMkLst>
        </pc:cxnChg>
      </pc:sldChg>
      <pc:sldChg chg="ord">
        <pc:chgData name="Andy Tiller" userId="fb0d9df4-6e43-4400-8f6d-09dcce6e1ee1" providerId="ADAL" clId="{F6BACD8C-87E9-4FEF-8592-9C274A18DC31}" dt="2022-11-18T09:22:16.314" v="34"/>
        <pc:sldMkLst>
          <pc:docMk/>
          <pc:sldMk cId="783726122" sldId="2147470799"/>
        </pc:sldMkLst>
      </pc:sldChg>
      <pc:sldChg chg="ord">
        <pc:chgData name="Andy Tiller" userId="fb0d9df4-6e43-4400-8f6d-09dcce6e1ee1" providerId="ADAL" clId="{F6BACD8C-87E9-4FEF-8592-9C274A18DC31}" dt="2022-11-18T09:22:16.314" v="34"/>
        <pc:sldMkLst>
          <pc:docMk/>
          <pc:sldMk cId="3369912750" sldId="2147470800"/>
        </pc:sldMkLst>
      </pc:sldChg>
      <pc:sldChg chg="ord">
        <pc:chgData name="Andy Tiller" userId="fb0d9df4-6e43-4400-8f6d-09dcce6e1ee1" providerId="ADAL" clId="{F6BACD8C-87E9-4FEF-8592-9C274A18DC31}" dt="2022-11-18T09:22:16.314" v="34"/>
        <pc:sldMkLst>
          <pc:docMk/>
          <pc:sldMk cId="1625971538" sldId="2147470801"/>
        </pc:sldMkLst>
      </pc:sldChg>
      <pc:sldChg chg="ord">
        <pc:chgData name="Andy Tiller" userId="fb0d9df4-6e43-4400-8f6d-09dcce6e1ee1" providerId="ADAL" clId="{F6BACD8C-87E9-4FEF-8592-9C274A18DC31}" dt="2022-11-18T09:22:16.314" v="34"/>
        <pc:sldMkLst>
          <pc:docMk/>
          <pc:sldMk cId="888238981" sldId="2147470802"/>
        </pc:sldMkLst>
      </pc:sldChg>
      <pc:sldChg chg="modSp mod ord">
        <pc:chgData name="Andy Tiller" userId="fb0d9df4-6e43-4400-8f6d-09dcce6e1ee1" providerId="ADAL" clId="{F6BACD8C-87E9-4FEF-8592-9C274A18DC31}" dt="2022-11-18T09:27:09.454" v="106" actId="20577"/>
        <pc:sldMkLst>
          <pc:docMk/>
          <pc:sldMk cId="1731680563" sldId="2147470803"/>
        </pc:sldMkLst>
        <pc:graphicFrameChg chg="modGraphic">
          <ac:chgData name="Andy Tiller" userId="fb0d9df4-6e43-4400-8f6d-09dcce6e1ee1" providerId="ADAL" clId="{F6BACD8C-87E9-4FEF-8592-9C274A18DC31}" dt="2022-11-18T09:27:09.454" v="106" actId="20577"/>
          <ac:graphicFrameMkLst>
            <pc:docMk/>
            <pc:sldMk cId="1731680563" sldId="2147470803"/>
            <ac:graphicFrameMk id="4" creationId="{93163FF9-604C-433D-B114-13FC11E1EE40}"/>
          </ac:graphicFrameMkLst>
        </pc:graphicFrameChg>
      </pc:sldChg>
      <pc:sldChg chg="ord">
        <pc:chgData name="Andy Tiller" userId="fb0d9df4-6e43-4400-8f6d-09dcce6e1ee1" providerId="ADAL" clId="{F6BACD8C-87E9-4FEF-8592-9C274A18DC31}" dt="2022-11-18T09:22:16.314" v="34"/>
        <pc:sldMkLst>
          <pc:docMk/>
          <pc:sldMk cId="1761457093" sldId="2147470804"/>
        </pc:sldMkLst>
      </pc:sldChg>
      <pc:sldChg chg="ord">
        <pc:chgData name="Andy Tiller" userId="fb0d9df4-6e43-4400-8f6d-09dcce6e1ee1" providerId="ADAL" clId="{F6BACD8C-87E9-4FEF-8592-9C274A18DC31}" dt="2022-11-18T09:22:16.314" v="34"/>
        <pc:sldMkLst>
          <pc:docMk/>
          <pc:sldMk cId="676085526" sldId="2147470805"/>
        </pc:sldMkLst>
      </pc:sldChg>
      <pc:sldChg chg="ord">
        <pc:chgData name="Andy Tiller" userId="fb0d9df4-6e43-4400-8f6d-09dcce6e1ee1" providerId="ADAL" clId="{F6BACD8C-87E9-4FEF-8592-9C274A18DC31}" dt="2022-11-18T09:22:16.314" v="34"/>
        <pc:sldMkLst>
          <pc:docMk/>
          <pc:sldMk cId="3057186898" sldId="2147470806"/>
        </pc:sldMkLst>
      </pc:sldChg>
      <pc:sldChg chg="modSp mod ord">
        <pc:chgData name="Andy Tiller" userId="fb0d9df4-6e43-4400-8f6d-09dcce6e1ee1" providerId="ADAL" clId="{F6BACD8C-87E9-4FEF-8592-9C274A18DC31}" dt="2022-11-18T09:30:24.159" v="169" actId="20577"/>
        <pc:sldMkLst>
          <pc:docMk/>
          <pc:sldMk cId="2119455860" sldId="2147470807"/>
        </pc:sldMkLst>
        <pc:spChg chg="mod">
          <ac:chgData name="Andy Tiller" userId="fb0d9df4-6e43-4400-8f6d-09dcce6e1ee1" providerId="ADAL" clId="{F6BACD8C-87E9-4FEF-8592-9C274A18DC31}" dt="2022-11-18T09:30:24.159" v="169" actId="20577"/>
          <ac:spMkLst>
            <pc:docMk/>
            <pc:sldMk cId="2119455860" sldId="2147470807"/>
            <ac:spMk id="3" creationId="{C0212D80-52AE-43F9-B588-92B7B6896847}"/>
          </ac:spMkLst>
        </pc:spChg>
      </pc:sldChg>
      <pc:sldChg chg="modSp mod ord">
        <pc:chgData name="Andy Tiller" userId="fb0d9df4-6e43-4400-8f6d-09dcce6e1ee1" providerId="ADAL" clId="{F6BACD8C-87E9-4FEF-8592-9C274A18DC31}" dt="2022-11-18T09:30:40.971" v="170" actId="20577"/>
        <pc:sldMkLst>
          <pc:docMk/>
          <pc:sldMk cId="345049377" sldId="2147470808"/>
        </pc:sldMkLst>
        <pc:spChg chg="mod">
          <ac:chgData name="Andy Tiller" userId="fb0d9df4-6e43-4400-8f6d-09dcce6e1ee1" providerId="ADAL" clId="{F6BACD8C-87E9-4FEF-8592-9C274A18DC31}" dt="2022-11-08T09:45:28.330" v="2" actId="20577"/>
          <ac:spMkLst>
            <pc:docMk/>
            <pc:sldMk cId="345049377" sldId="2147470808"/>
            <ac:spMk id="3" creationId="{D34AC699-0ED5-4328-9AF1-33C89F2B56B9}"/>
          </ac:spMkLst>
        </pc:spChg>
        <pc:spChg chg="mod">
          <ac:chgData name="Andy Tiller" userId="fb0d9df4-6e43-4400-8f6d-09dcce6e1ee1" providerId="ADAL" clId="{F6BACD8C-87E9-4FEF-8592-9C274A18DC31}" dt="2022-11-18T09:30:40.971" v="170" actId="20577"/>
          <ac:spMkLst>
            <pc:docMk/>
            <pc:sldMk cId="345049377" sldId="2147470808"/>
            <ac:spMk id="11" creationId="{BDC55861-E492-42A5-9EBC-0FBF38B39168}"/>
          </ac:spMkLst>
        </pc:spChg>
        <pc:graphicFrameChg chg="modGraphic">
          <ac:chgData name="Andy Tiller" userId="fb0d9df4-6e43-4400-8f6d-09dcce6e1ee1" providerId="ADAL" clId="{F6BACD8C-87E9-4FEF-8592-9C274A18DC31}" dt="2022-11-08T09:45:16.525" v="1" actId="6549"/>
          <ac:graphicFrameMkLst>
            <pc:docMk/>
            <pc:sldMk cId="345049377" sldId="2147470808"/>
            <ac:graphicFrameMk id="10" creationId="{59F2E7BA-CBEB-43AD-97CE-2278E8275692}"/>
          </ac:graphicFrameMkLst>
        </pc:graphicFrameChg>
      </pc:sldChg>
      <pc:sldChg chg="addSp modSp mod ord">
        <pc:chgData name="Andy Tiller" userId="fb0d9df4-6e43-4400-8f6d-09dcce6e1ee1" providerId="ADAL" clId="{F6BACD8C-87E9-4FEF-8592-9C274A18DC31}" dt="2022-11-18T09:33:28.524" v="261" actId="20577"/>
        <pc:sldMkLst>
          <pc:docMk/>
          <pc:sldMk cId="1133290741" sldId="2147470809"/>
        </pc:sldMkLst>
        <pc:spChg chg="mod">
          <ac:chgData name="Andy Tiller" userId="fb0d9df4-6e43-4400-8f6d-09dcce6e1ee1" providerId="ADAL" clId="{F6BACD8C-87E9-4FEF-8592-9C274A18DC31}" dt="2022-11-18T09:33:28.524" v="261" actId="20577"/>
          <ac:spMkLst>
            <pc:docMk/>
            <pc:sldMk cId="1133290741" sldId="2147470809"/>
            <ac:spMk id="5" creationId="{EA569F21-F8DD-420E-945D-AC6A5E086C4C}"/>
          </ac:spMkLst>
        </pc:spChg>
        <pc:spChg chg="mod">
          <ac:chgData name="Andy Tiller" userId="fb0d9df4-6e43-4400-8f6d-09dcce6e1ee1" providerId="ADAL" clId="{F6BACD8C-87E9-4FEF-8592-9C274A18DC31}" dt="2022-11-18T09:32:07.207" v="225" actId="114"/>
          <ac:spMkLst>
            <pc:docMk/>
            <pc:sldMk cId="1133290741" sldId="2147470809"/>
            <ac:spMk id="6" creationId="{EE817430-296C-4307-93F6-0E39E5A6B2BE}"/>
          </ac:spMkLst>
        </pc:spChg>
        <pc:grpChg chg="add mod">
          <ac:chgData name="Andy Tiller" userId="fb0d9df4-6e43-4400-8f6d-09dcce6e1ee1" providerId="ADAL" clId="{F6BACD8C-87E9-4FEF-8592-9C274A18DC31}" dt="2022-11-18T09:32:30.285" v="236" actId="1035"/>
          <ac:grpSpMkLst>
            <pc:docMk/>
            <pc:sldMk cId="1133290741" sldId="2147470809"/>
            <ac:grpSpMk id="2" creationId="{B7295B87-D17F-088D-7671-102F3D51BF06}"/>
          </ac:grpSpMkLst>
        </pc:grpChg>
        <pc:grpChg chg="mod">
          <ac:chgData name="Andy Tiller" userId="fb0d9df4-6e43-4400-8f6d-09dcce6e1ee1" providerId="ADAL" clId="{F6BACD8C-87E9-4FEF-8592-9C274A18DC31}" dt="2022-11-18T09:32:30.285" v="236" actId="1035"/>
          <ac:grpSpMkLst>
            <pc:docMk/>
            <pc:sldMk cId="1133290741" sldId="2147470809"/>
            <ac:grpSpMk id="4" creationId="{D2C9BFF6-C329-00C5-3E7B-644AA248425F}"/>
          </ac:grpSpMkLst>
        </pc:grpChg>
        <pc:picChg chg="mod">
          <ac:chgData name="Andy Tiller" userId="fb0d9df4-6e43-4400-8f6d-09dcce6e1ee1" providerId="ADAL" clId="{F6BACD8C-87E9-4FEF-8592-9C274A18DC31}" dt="2022-11-18T09:32:30.285" v="236" actId="1035"/>
          <ac:picMkLst>
            <pc:docMk/>
            <pc:sldMk cId="1133290741" sldId="2147470809"/>
            <ac:picMk id="3" creationId="{67814C6F-DA5F-261C-0C0C-E47CA4CB01F3}"/>
          </ac:picMkLst>
        </pc:picChg>
        <pc:picChg chg="mod">
          <ac:chgData name="Andy Tiller" userId="fb0d9df4-6e43-4400-8f6d-09dcce6e1ee1" providerId="ADAL" clId="{F6BACD8C-87E9-4FEF-8592-9C274A18DC31}" dt="2022-11-18T09:32:30.285" v="236" actId="1035"/>
          <ac:picMkLst>
            <pc:docMk/>
            <pc:sldMk cId="1133290741" sldId="2147470809"/>
            <ac:picMk id="26" creationId="{98A67F0B-A47E-4094-9DED-F73529AE9E4E}"/>
          </ac:picMkLst>
        </pc:picChg>
        <pc:picChg chg="mod">
          <ac:chgData name="Andy Tiller" userId="fb0d9df4-6e43-4400-8f6d-09dcce6e1ee1" providerId="ADAL" clId="{F6BACD8C-87E9-4FEF-8592-9C274A18DC31}" dt="2022-11-18T09:32:30.285" v="236" actId="1035"/>
          <ac:picMkLst>
            <pc:docMk/>
            <pc:sldMk cId="1133290741" sldId="2147470809"/>
            <ac:picMk id="28" creationId="{0E64AFEC-8A8E-43B2-8E14-9F16936C1EA5}"/>
          </ac:picMkLst>
        </pc:picChg>
        <pc:picChg chg="mod">
          <ac:chgData name="Andy Tiller" userId="fb0d9df4-6e43-4400-8f6d-09dcce6e1ee1" providerId="ADAL" clId="{F6BACD8C-87E9-4FEF-8592-9C274A18DC31}" dt="2022-11-18T09:32:30.285" v="236" actId="1035"/>
          <ac:picMkLst>
            <pc:docMk/>
            <pc:sldMk cId="1133290741" sldId="2147470809"/>
            <ac:picMk id="29" creationId="{35025914-5D96-431A-8E48-6A6587B595B0}"/>
          </ac:picMkLst>
        </pc:picChg>
        <pc:picChg chg="mod">
          <ac:chgData name="Andy Tiller" userId="fb0d9df4-6e43-4400-8f6d-09dcce6e1ee1" providerId="ADAL" clId="{F6BACD8C-87E9-4FEF-8592-9C274A18DC31}" dt="2022-11-18T09:32:30.285" v="236" actId="1035"/>
          <ac:picMkLst>
            <pc:docMk/>
            <pc:sldMk cId="1133290741" sldId="2147470809"/>
            <ac:picMk id="30" creationId="{93D1C7F2-2C11-4D27-8CBE-C5D6EA081D5F}"/>
          </ac:picMkLst>
        </pc:picChg>
        <pc:picChg chg="mod">
          <ac:chgData name="Andy Tiller" userId="fb0d9df4-6e43-4400-8f6d-09dcce6e1ee1" providerId="ADAL" clId="{F6BACD8C-87E9-4FEF-8592-9C274A18DC31}" dt="2022-11-18T09:32:30.285" v="236" actId="1035"/>
          <ac:picMkLst>
            <pc:docMk/>
            <pc:sldMk cId="1133290741" sldId="2147470809"/>
            <ac:picMk id="31" creationId="{FEFB8A98-B44C-4C75-AAF9-04359E8E3B76}"/>
          </ac:picMkLst>
        </pc:picChg>
        <pc:picChg chg="mod">
          <ac:chgData name="Andy Tiller" userId="fb0d9df4-6e43-4400-8f6d-09dcce6e1ee1" providerId="ADAL" clId="{F6BACD8C-87E9-4FEF-8592-9C274A18DC31}" dt="2022-11-18T09:32:30.285" v="236" actId="1035"/>
          <ac:picMkLst>
            <pc:docMk/>
            <pc:sldMk cId="1133290741" sldId="2147470809"/>
            <ac:picMk id="32" creationId="{03103EF0-0BB9-4A89-B5A1-F2F3755F04FC}"/>
          </ac:picMkLst>
        </pc:picChg>
        <pc:picChg chg="mod">
          <ac:chgData name="Andy Tiller" userId="fb0d9df4-6e43-4400-8f6d-09dcce6e1ee1" providerId="ADAL" clId="{F6BACD8C-87E9-4FEF-8592-9C274A18DC31}" dt="2022-11-18T09:32:30.285" v="236" actId="1035"/>
          <ac:picMkLst>
            <pc:docMk/>
            <pc:sldMk cId="1133290741" sldId="2147470809"/>
            <ac:picMk id="33" creationId="{658A3FE0-E324-4AFD-909C-C91FDDE7F313}"/>
          </ac:picMkLst>
        </pc:picChg>
        <pc:picChg chg="mod">
          <ac:chgData name="Andy Tiller" userId="fb0d9df4-6e43-4400-8f6d-09dcce6e1ee1" providerId="ADAL" clId="{F6BACD8C-87E9-4FEF-8592-9C274A18DC31}" dt="2022-11-18T09:32:30.285" v="236" actId="1035"/>
          <ac:picMkLst>
            <pc:docMk/>
            <pc:sldMk cId="1133290741" sldId="2147470809"/>
            <ac:picMk id="34" creationId="{9F37107D-70D6-4621-81DE-5C21BC42EA0A}"/>
          </ac:picMkLst>
        </pc:picChg>
        <pc:picChg chg="mod">
          <ac:chgData name="Andy Tiller" userId="fb0d9df4-6e43-4400-8f6d-09dcce6e1ee1" providerId="ADAL" clId="{F6BACD8C-87E9-4FEF-8592-9C274A18DC31}" dt="2022-11-18T09:32:30.285" v="236" actId="1035"/>
          <ac:picMkLst>
            <pc:docMk/>
            <pc:sldMk cId="1133290741" sldId="2147470809"/>
            <ac:picMk id="35" creationId="{338D5265-646B-46CA-BDBF-3E2B379216A4}"/>
          </ac:picMkLst>
        </pc:picChg>
        <pc:picChg chg="mod">
          <ac:chgData name="Andy Tiller" userId="fb0d9df4-6e43-4400-8f6d-09dcce6e1ee1" providerId="ADAL" clId="{F6BACD8C-87E9-4FEF-8592-9C274A18DC31}" dt="2022-11-18T09:32:30.285" v="236" actId="1035"/>
          <ac:picMkLst>
            <pc:docMk/>
            <pc:sldMk cId="1133290741" sldId="2147470809"/>
            <ac:picMk id="36" creationId="{ED2FED3A-810D-4707-9C78-04AA958D2A62}"/>
          </ac:picMkLst>
        </pc:picChg>
        <pc:picChg chg="mod">
          <ac:chgData name="Andy Tiller" userId="fb0d9df4-6e43-4400-8f6d-09dcce6e1ee1" providerId="ADAL" clId="{F6BACD8C-87E9-4FEF-8592-9C274A18DC31}" dt="2022-11-18T09:32:30.285" v="236" actId="1035"/>
          <ac:picMkLst>
            <pc:docMk/>
            <pc:sldMk cId="1133290741" sldId="2147470809"/>
            <ac:picMk id="37" creationId="{8A405EE8-D65D-4FB2-AF9F-1E39EA00BD06}"/>
          </ac:picMkLst>
        </pc:picChg>
        <pc:picChg chg="mod">
          <ac:chgData name="Andy Tiller" userId="fb0d9df4-6e43-4400-8f6d-09dcce6e1ee1" providerId="ADAL" clId="{F6BACD8C-87E9-4FEF-8592-9C274A18DC31}" dt="2022-11-18T09:32:30.285" v="236" actId="1035"/>
          <ac:picMkLst>
            <pc:docMk/>
            <pc:sldMk cId="1133290741" sldId="2147470809"/>
            <ac:picMk id="38" creationId="{F4FBADB3-2114-49D0-8FEF-17570D4D520A}"/>
          </ac:picMkLst>
        </pc:picChg>
        <pc:picChg chg="mod">
          <ac:chgData name="Andy Tiller" userId="fb0d9df4-6e43-4400-8f6d-09dcce6e1ee1" providerId="ADAL" clId="{F6BACD8C-87E9-4FEF-8592-9C274A18DC31}" dt="2022-11-18T09:32:30.285" v="236" actId="1035"/>
          <ac:picMkLst>
            <pc:docMk/>
            <pc:sldMk cId="1133290741" sldId="2147470809"/>
            <ac:picMk id="39" creationId="{DE602E63-74AA-4C61-B710-E91C455095D4}"/>
          </ac:picMkLst>
        </pc:picChg>
        <pc:picChg chg="mod">
          <ac:chgData name="Andy Tiller" userId="fb0d9df4-6e43-4400-8f6d-09dcce6e1ee1" providerId="ADAL" clId="{F6BACD8C-87E9-4FEF-8592-9C274A18DC31}" dt="2022-11-18T09:32:30.285" v="236" actId="1035"/>
          <ac:picMkLst>
            <pc:docMk/>
            <pc:sldMk cId="1133290741" sldId="2147470809"/>
            <ac:picMk id="1026" creationId="{3D5D5209-D40C-93C8-ED89-CD3F3E823F5E}"/>
          </ac:picMkLst>
        </pc:picChg>
      </pc:sldChg>
      <pc:sldChg chg="add">
        <pc:chgData name="Andy Tiller" userId="fb0d9df4-6e43-4400-8f6d-09dcce6e1ee1" providerId="ADAL" clId="{F6BACD8C-87E9-4FEF-8592-9C274A18DC31}" dt="2022-11-18T09:26:33.941" v="93"/>
        <pc:sldMkLst>
          <pc:docMk/>
          <pc:sldMk cId="3851086244" sldId="2147470817"/>
        </pc:sldMkLst>
      </pc:sldChg>
      <pc:sldChg chg="add">
        <pc:chgData name="Andy Tiller" userId="fb0d9df4-6e43-4400-8f6d-09dcce6e1ee1" providerId="ADAL" clId="{F6BACD8C-87E9-4FEF-8592-9C274A18DC31}" dt="2022-11-18T09:21:45.455" v="31"/>
        <pc:sldMkLst>
          <pc:docMk/>
          <pc:sldMk cId="731406020" sldId="2147470831"/>
        </pc:sldMkLst>
      </pc:sldChg>
      <pc:sldChg chg="add del">
        <pc:chgData name="Andy Tiller" userId="fb0d9df4-6e43-4400-8f6d-09dcce6e1ee1" providerId="ADAL" clId="{F6BACD8C-87E9-4FEF-8592-9C274A18DC31}" dt="2022-11-18T09:21:22.502" v="30"/>
        <pc:sldMkLst>
          <pc:docMk/>
          <pc:sldMk cId="4040007785" sldId="2147470831"/>
        </pc:sldMkLst>
      </pc:sldChg>
      <pc:sldChg chg="add del">
        <pc:chgData name="Andy Tiller" userId="fb0d9df4-6e43-4400-8f6d-09dcce6e1ee1" providerId="ADAL" clId="{F6BACD8C-87E9-4FEF-8592-9C274A18DC31}" dt="2022-11-18T09:21:22.502" v="30"/>
        <pc:sldMkLst>
          <pc:docMk/>
          <pc:sldMk cId="92431012" sldId="2147470832"/>
        </pc:sldMkLst>
      </pc:sldChg>
      <pc:sldChg chg="modSp add mod">
        <pc:chgData name="Andy Tiller" userId="fb0d9df4-6e43-4400-8f6d-09dcce6e1ee1" providerId="ADAL" clId="{F6BACD8C-87E9-4FEF-8592-9C274A18DC31}" dt="2022-11-18T09:22:54.719" v="37" actId="27636"/>
        <pc:sldMkLst>
          <pc:docMk/>
          <pc:sldMk cId="1721002767" sldId="2147470832"/>
        </pc:sldMkLst>
        <pc:spChg chg="mod">
          <ac:chgData name="Andy Tiller" userId="fb0d9df4-6e43-4400-8f6d-09dcce6e1ee1" providerId="ADAL" clId="{F6BACD8C-87E9-4FEF-8592-9C274A18DC31}" dt="2022-11-18T09:22:54.719" v="37" actId="27636"/>
          <ac:spMkLst>
            <pc:docMk/>
            <pc:sldMk cId="1721002767" sldId="2147470832"/>
            <ac:spMk id="4" creationId="{0F8F1A2B-C940-D1E1-C456-D97E7D210989}"/>
          </ac:spMkLst>
        </pc:spChg>
      </pc:sldChg>
      <pc:sldChg chg="add del">
        <pc:chgData name="Andy Tiller" userId="fb0d9df4-6e43-4400-8f6d-09dcce6e1ee1" providerId="ADAL" clId="{F6BACD8C-87E9-4FEF-8592-9C274A18DC31}" dt="2022-11-18T09:21:22.502" v="30"/>
        <pc:sldMkLst>
          <pc:docMk/>
          <pc:sldMk cId="1874413260" sldId="2147470833"/>
        </pc:sldMkLst>
      </pc:sldChg>
      <pc:sldChg chg="add del">
        <pc:chgData name="Andy Tiller" userId="fb0d9df4-6e43-4400-8f6d-09dcce6e1ee1" providerId="ADAL" clId="{F6BACD8C-87E9-4FEF-8592-9C274A18DC31}" dt="2022-11-18T09:21:22.502" v="30"/>
        <pc:sldMkLst>
          <pc:docMk/>
          <pc:sldMk cId="2495298661" sldId="2147470834"/>
        </pc:sldMkLst>
      </pc:sldChg>
      <pc:sldChg chg="add del">
        <pc:chgData name="Andy Tiller" userId="fb0d9df4-6e43-4400-8f6d-09dcce6e1ee1" providerId="ADAL" clId="{F6BACD8C-87E9-4FEF-8592-9C274A18DC31}" dt="2022-11-18T09:21:22.502" v="30"/>
        <pc:sldMkLst>
          <pc:docMk/>
          <pc:sldMk cId="3603638558" sldId="2147470835"/>
        </pc:sldMkLst>
      </pc:sldChg>
      <pc:sldChg chg="add">
        <pc:chgData name="Andy Tiller" userId="fb0d9df4-6e43-4400-8f6d-09dcce6e1ee1" providerId="ADAL" clId="{F6BACD8C-87E9-4FEF-8592-9C274A18DC31}" dt="2022-11-18T09:21:45.455" v="31"/>
        <pc:sldMkLst>
          <pc:docMk/>
          <pc:sldMk cId="927490079" sldId="2147470839"/>
        </pc:sldMkLst>
      </pc:sldChg>
      <pc:sldChg chg="add">
        <pc:chgData name="Andy Tiller" userId="fb0d9df4-6e43-4400-8f6d-09dcce6e1ee1" providerId="ADAL" clId="{F6BACD8C-87E9-4FEF-8592-9C274A18DC31}" dt="2022-11-18T09:21:45.455" v="31"/>
        <pc:sldMkLst>
          <pc:docMk/>
          <pc:sldMk cId="2560730550" sldId="2147470840"/>
        </pc:sldMkLst>
      </pc:sldChg>
      <pc:sldChg chg="add">
        <pc:chgData name="Andy Tiller" userId="fb0d9df4-6e43-4400-8f6d-09dcce6e1ee1" providerId="ADAL" clId="{F6BACD8C-87E9-4FEF-8592-9C274A18DC31}" dt="2022-11-18T09:21:45.455" v="31"/>
        <pc:sldMkLst>
          <pc:docMk/>
          <pc:sldMk cId="2050807928" sldId="2147470841"/>
        </pc:sldMkLst>
      </pc:sldChg>
      <pc:sldChg chg="add">
        <pc:chgData name="Andy Tiller" userId="fb0d9df4-6e43-4400-8f6d-09dcce6e1ee1" providerId="ADAL" clId="{F6BACD8C-87E9-4FEF-8592-9C274A18DC31}" dt="2022-11-18T09:21:45.455" v="31"/>
        <pc:sldMkLst>
          <pc:docMk/>
          <pc:sldMk cId="2919899199" sldId="2147470842"/>
        </pc:sldMkLst>
      </pc:sldChg>
      <pc:sldChg chg="add del">
        <pc:chgData name="Andy Tiller" userId="fb0d9df4-6e43-4400-8f6d-09dcce6e1ee1" providerId="ADAL" clId="{F6BACD8C-87E9-4FEF-8592-9C274A18DC31}" dt="2022-11-18T09:21:22.502" v="30"/>
        <pc:sldMkLst>
          <pc:docMk/>
          <pc:sldMk cId="4102027250" sldId="2147470842"/>
        </pc:sldMkLst>
      </pc:sldChg>
      <pc:sldChg chg="add">
        <pc:chgData name="Andy Tiller" userId="fb0d9df4-6e43-4400-8f6d-09dcce6e1ee1" providerId="ADAL" clId="{F6BACD8C-87E9-4FEF-8592-9C274A18DC31}" dt="2022-11-18T09:21:45.455" v="31"/>
        <pc:sldMkLst>
          <pc:docMk/>
          <pc:sldMk cId="73542518" sldId="2147470843"/>
        </pc:sldMkLst>
      </pc:sldChg>
      <pc:sldChg chg="add">
        <pc:chgData name="Andy Tiller" userId="fb0d9df4-6e43-4400-8f6d-09dcce6e1ee1" providerId="ADAL" clId="{F6BACD8C-87E9-4FEF-8592-9C274A18DC31}" dt="2022-11-18T09:21:45.455" v="31"/>
        <pc:sldMkLst>
          <pc:docMk/>
          <pc:sldMk cId="2624346869" sldId="21474708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878C8-4833-42CA-916B-F6E8FA3E2029}"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ADABD-C688-46CF-9DA6-EAD5470E370B}" type="slidenum">
              <a:rPr lang="en-US" smtClean="0"/>
              <a:t>‹#›</a:t>
            </a:fld>
            <a:endParaRPr lang="en-US"/>
          </a:p>
        </p:txBody>
      </p:sp>
    </p:spTree>
    <p:extLst>
      <p:ext uri="{BB962C8B-B14F-4D97-AF65-F5344CB8AC3E}">
        <p14:creationId xmlns:p14="http://schemas.microsoft.com/office/powerpoint/2010/main" val="4266528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800"/>
              </a:spcBef>
            </a:pPr>
            <a:r>
              <a:rPr lang="en-GB" sz="2000"/>
              <a:t>A complete enterprise architecture blueprint for open digital platforms, replacing</a:t>
            </a:r>
            <a:r>
              <a:rPr lang="en-US" sz="2000"/>
              <a:t> traditional </a:t>
            </a:r>
            <a:r>
              <a:rPr lang="en-GB" sz="2000"/>
              <a:t>OSS &amp; BSS</a:t>
            </a:r>
          </a:p>
          <a:p>
            <a:pPr>
              <a:lnSpc>
                <a:spcPct val="100000"/>
              </a:lnSpc>
              <a:spcBef>
                <a:spcPts val="800"/>
              </a:spcBef>
            </a:pPr>
            <a:r>
              <a:rPr lang="en-US" sz="2000"/>
              <a:t>Transforms business agility with simpler IT solutions that are easier and cheaper to deploy, integrate &amp; upgrade</a:t>
            </a:r>
          </a:p>
          <a:p>
            <a:pPr>
              <a:lnSpc>
                <a:spcPct val="100000"/>
              </a:lnSpc>
              <a:spcBef>
                <a:spcPts val="800"/>
              </a:spcBef>
            </a:pPr>
            <a:r>
              <a:rPr lang="en-GB" sz="2000"/>
              <a:t>Comprises reusable, cloud native software components organized into loosely coupled domains</a:t>
            </a:r>
          </a:p>
          <a:p>
            <a:pPr>
              <a:lnSpc>
                <a:spcPct val="100000"/>
              </a:lnSpc>
              <a:spcBef>
                <a:spcPts val="800"/>
              </a:spcBef>
            </a:pPr>
            <a:r>
              <a:rPr lang="en-GB" sz="2000"/>
              <a:t>Components connect via standardized Open APIs which:</a:t>
            </a:r>
          </a:p>
          <a:p>
            <a:pPr lvl="1">
              <a:lnSpc>
                <a:spcPct val="100000"/>
              </a:lnSpc>
              <a:spcBef>
                <a:spcPts val="800"/>
              </a:spcBef>
            </a:pPr>
            <a:r>
              <a:rPr lang="en-GB" sz="1800"/>
              <a:t>Provide zero-touch interoperability (plug-&amp;-play components)</a:t>
            </a:r>
          </a:p>
          <a:p>
            <a:pPr lvl="1">
              <a:lnSpc>
                <a:spcPct val="100000"/>
              </a:lnSpc>
              <a:spcBef>
                <a:spcPts val="800"/>
              </a:spcBef>
            </a:pPr>
            <a:r>
              <a:rPr lang="en-GB" sz="1800"/>
              <a:t>Expose business capabilities for zero-touch partnering</a:t>
            </a:r>
          </a:p>
          <a:p>
            <a:pPr>
              <a:lnSpc>
                <a:spcPct val="100000"/>
              </a:lnSpc>
              <a:spcBef>
                <a:spcPts val="800"/>
              </a:spcBef>
            </a:pPr>
            <a:r>
              <a:rPr lang="en-US" sz="2000"/>
              <a:t>Built by industry agreement</a:t>
            </a:r>
          </a:p>
          <a:p>
            <a:pPr lvl="1">
              <a:lnSpc>
                <a:spcPct val="100000"/>
              </a:lnSpc>
              <a:spcBef>
                <a:spcPts val="800"/>
              </a:spcBef>
            </a:pPr>
            <a:r>
              <a:rPr lang="en-US" sz="1800"/>
              <a:t>TM Forum members are actively developing the ODA standards, leveraging mature, proven TM Forum assets</a:t>
            </a:r>
          </a:p>
          <a:p>
            <a:endParaRPr lang="en-US"/>
          </a:p>
        </p:txBody>
      </p:sp>
      <p:sp>
        <p:nvSpPr>
          <p:cNvPr id="4" name="Slide Number Placeholder 3"/>
          <p:cNvSpPr>
            <a:spLocks noGrp="1"/>
          </p:cNvSpPr>
          <p:nvPr>
            <p:ph type="sldNum" sz="quarter" idx="5"/>
          </p:nvPr>
        </p:nvSpPr>
        <p:spPr/>
        <p:txBody>
          <a:bodyPr/>
          <a:lstStyle/>
          <a:p>
            <a:pPr defTabSz="471145">
              <a:defRPr/>
            </a:pPr>
            <a:fld id="{6FEF8D4F-9A6B-4935-B7A3-06E4F9B1A45D}" type="slidenum">
              <a:rPr lang="en-GB">
                <a:solidFill>
                  <a:prstClr val="black"/>
                </a:solidFill>
                <a:latin typeface="Calibri" panose="020F0502020204030204"/>
              </a:rPr>
              <a:pPr defTabSz="471145">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13872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868F246-B3C9-412E-BD0E-C290D7FBC3C4}" type="slidenum">
              <a:rPr lang="en-US" smtClean="0"/>
              <a:t>19</a:t>
            </a:fld>
            <a:endParaRPr lang="en-US"/>
          </a:p>
        </p:txBody>
      </p:sp>
    </p:spTree>
    <p:extLst>
      <p:ext uri="{BB962C8B-B14F-4D97-AF65-F5344CB8AC3E}">
        <p14:creationId xmlns:p14="http://schemas.microsoft.com/office/powerpoint/2010/main" val="130946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5"/>
          </p:nvPr>
        </p:nvSpPr>
        <p:spPr/>
        <p:txBody>
          <a:bodyPr/>
          <a:lstStyle/>
          <a:p>
            <a:fld id="{E868F246-B3C9-412E-BD0E-C290D7FBC3C4}" type="slidenum">
              <a:rPr lang="en-US" smtClean="0"/>
              <a:t>21</a:t>
            </a:fld>
            <a:endParaRPr lang="en-US"/>
          </a:p>
        </p:txBody>
      </p:sp>
    </p:spTree>
    <p:extLst>
      <p:ext uri="{BB962C8B-B14F-4D97-AF65-F5344CB8AC3E}">
        <p14:creationId xmlns:p14="http://schemas.microsoft.com/office/powerpoint/2010/main" val="310437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DADABD-C688-46CF-9DA6-EAD5470E370B}" type="slidenum">
              <a:rPr lang="en-US" smtClean="0"/>
              <a:t>23</a:t>
            </a:fld>
            <a:endParaRPr lang="en-US"/>
          </a:p>
        </p:txBody>
      </p:sp>
    </p:spTree>
    <p:extLst>
      <p:ext uri="{BB962C8B-B14F-4D97-AF65-F5344CB8AC3E}">
        <p14:creationId xmlns:p14="http://schemas.microsoft.com/office/powerpoint/2010/main" val="1032887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B29004-B6C1-46BF-A8AA-FCD350931A8E}" type="slidenum">
              <a:rPr lang="en-US" smtClean="0"/>
              <a:t>24</a:t>
            </a:fld>
            <a:endParaRPr lang="en-US"/>
          </a:p>
        </p:txBody>
      </p:sp>
    </p:spTree>
    <p:extLst>
      <p:ext uri="{BB962C8B-B14F-4D97-AF65-F5344CB8AC3E}">
        <p14:creationId xmlns:p14="http://schemas.microsoft.com/office/powerpoint/2010/main" val="24875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DADABD-C688-46CF-9DA6-EAD5470E37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3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 story in two halves – Components and Canvas</a:t>
            </a:r>
          </a:p>
          <a:p>
            <a:endParaRPr lang="en-GB" b="0" dirty="0"/>
          </a:p>
          <a:p>
            <a:r>
              <a:rPr lang="en-GB" b="0" dirty="0"/>
              <a:t>Components are the reusable building blocks, which can be used to build business solutions.</a:t>
            </a:r>
          </a:p>
          <a:p>
            <a:r>
              <a:rPr lang="en-GB" b="0" dirty="0"/>
              <a:t>The interoperate using Open APIs and share a common data model, making plug and play a reality.</a:t>
            </a:r>
          </a:p>
          <a:p>
            <a:endParaRPr lang="en-GB" b="0" dirty="0"/>
          </a:p>
          <a:p>
            <a:r>
              <a:rPr lang="en-GB" b="0" dirty="0"/>
              <a:t>This is made possible by the ODA Canvas.</a:t>
            </a:r>
          </a:p>
          <a:p>
            <a:r>
              <a:rPr lang="en-GB" b="0" dirty="0"/>
              <a:t>The ODA Canvas is an operational canvas which exposes standard services to all of the components.</a:t>
            </a:r>
          </a:p>
          <a:p>
            <a:r>
              <a:rPr lang="en-GB" b="0" dirty="0"/>
              <a:t>This covers functionality such as monitoring, component </a:t>
            </a:r>
            <a:r>
              <a:rPr lang="en-GB" b="0" i="0" dirty="0"/>
              <a:t>management, identity management, etc.</a:t>
            </a:r>
          </a:p>
          <a:p>
            <a:endParaRPr lang="en-GB" b="0" i="0" dirty="0"/>
          </a:p>
          <a:p>
            <a:r>
              <a:rPr lang="en-GB" b="0" i="0" dirty="0"/>
              <a:t>A Canvas Example: Identity Management and authentication will be provided as a Canvas service. So, each individual component does not need to deal with identity management, but can utilise the identity management service provided by the canvas. From an operational point of view this means there is just one way of doing identify management, rather than each application having it’s own way of doing things. When this principle is applied across all the common canvas services it will result in the operational savings and TCO reduction.</a:t>
            </a:r>
          </a:p>
          <a:p>
            <a:endParaRPr lang="en-GB" b="0" i="0" dirty="0"/>
          </a:p>
          <a:p>
            <a:r>
              <a:rPr lang="en-GB" b="0" i="1" dirty="0">
                <a:solidFill>
                  <a:srgbClr val="FF0000"/>
                </a:solidFill>
              </a:rPr>
              <a:t>(Note: The following slides repeat this message, but allow you to go into more detail if required.)</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981532-B397-4D6A-B6D7-556B7616595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755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_Title">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43CBA1E-3BF5-4E22-B046-1DBDB881C5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0196" y="5602270"/>
            <a:ext cx="2174684" cy="453773"/>
          </a:xfrm>
          <a:prstGeom prst="rect">
            <a:avLst/>
          </a:prstGeom>
        </p:spPr>
      </p:pic>
      <p:sp>
        <p:nvSpPr>
          <p:cNvPr id="8" name="Rectangle: Diagonal Corners Rounded 7">
            <a:extLst>
              <a:ext uri="{FF2B5EF4-FFF2-40B4-BE49-F238E27FC236}">
                <a16:creationId xmlns:a16="http://schemas.microsoft.com/office/drawing/2014/main" id="{CFE4B822-7163-4FB1-B200-81284C130CCD}"/>
              </a:ext>
            </a:extLst>
          </p:cNvPr>
          <p:cNvSpPr/>
          <p:nvPr userDrawn="1"/>
        </p:nvSpPr>
        <p:spPr>
          <a:xfrm flipH="1">
            <a:off x="749147" y="760164"/>
            <a:ext cx="7590622" cy="531013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3">
            <a:extLst>
              <a:ext uri="{FF2B5EF4-FFF2-40B4-BE49-F238E27FC236}">
                <a16:creationId xmlns:a16="http://schemas.microsoft.com/office/drawing/2014/main" id="{75AEEC81-7D64-4CA9-87DC-FF0D7D8D3C3E}"/>
              </a:ext>
            </a:extLst>
          </p:cNvPr>
          <p:cNvSpPr>
            <a:spLocks noGrp="1"/>
          </p:cNvSpPr>
          <p:nvPr>
            <p:ph type="body" sz="half" idx="2" hasCustomPrompt="1"/>
          </p:nvPr>
        </p:nvSpPr>
        <p:spPr>
          <a:xfrm>
            <a:off x="1459345" y="2368504"/>
            <a:ext cx="10233891" cy="1815882"/>
          </a:xfrm>
          <a:prstGeom prst="rect">
            <a:avLst/>
          </a:prstGeom>
        </p:spPr>
        <p:txBody>
          <a:bodyPr tIns="0" anchor="t">
            <a:normAutofit/>
          </a:bodyPr>
          <a:lstStyle>
            <a:lvl1pPr marL="0" indent="0">
              <a:lnSpc>
                <a:spcPct val="100000"/>
              </a:lnSpc>
              <a:spcAft>
                <a:spcPts val="600"/>
              </a:spcAft>
              <a:buNone/>
              <a:defRPr sz="115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 line two</a:t>
            </a:r>
          </a:p>
        </p:txBody>
      </p:sp>
      <p:sp>
        <p:nvSpPr>
          <p:cNvPr id="11" name="Text Placeholder 2">
            <a:extLst>
              <a:ext uri="{FF2B5EF4-FFF2-40B4-BE49-F238E27FC236}">
                <a16:creationId xmlns:a16="http://schemas.microsoft.com/office/drawing/2014/main" id="{45C2A7DE-CBC8-453E-980E-B2088B659C91}"/>
              </a:ext>
            </a:extLst>
          </p:cNvPr>
          <p:cNvSpPr>
            <a:spLocks noGrp="1"/>
          </p:cNvSpPr>
          <p:nvPr>
            <p:ph type="body" idx="10" hasCustomPrompt="1"/>
          </p:nvPr>
        </p:nvSpPr>
        <p:spPr>
          <a:xfrm>
            <a:off x="2132287" y="5154875"/>
            <a:ext cx="6086248" cy="288000"/>
          </a:xfrm>
          <a:prstGeom prst="rect">
            <a:avLst/>
          </a:prstGeom>
        </p:spPr>
        <p:txBody>
          <a:bodyPr>
            <a:noAutofit/>
          </a:bodyPr>
          <a:lstStyle>
            <a:lvl1pPr marL="0" indent="0" algn="r">
              <a:lnSpc>
                <a:spcPct val="120000"/>
              </a:lnSpc>
              <a:buFont typeface="Arial" panose="020B0604020202020204" pitchFamily="34" charset="0"/>
              <a:buNone/>
              <a:defRPr sz="1400" b="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Job title</a:t>
            </a:r>
          </a:p>
        </p:txBody>
      </p:sp>
      <p:sp>
        <p:nvSpPr>
          <p:cNvPr id="12" name="Text Placeholder 2">
            <a:extLst>
              <a:ext uri="{FF2B5EF4-FFF2-40B4-BE49-F238E27FC236}">
                <a16:creationId xmlns:a16="http://schemas.microsoft.com/office/drawing/2014/main" id="{7308F450-F524-46D8-ADA1-3DBD85E3E4A7}"/>
              </a:ext>
            </a:extLst>
          </p:cNvPr>
          <p:cNvSpPr>
            <a:spLocks noGrp="1"/>
          </p:cNvSpPr>
          <p:nvPr>
            <p:ph type="body" idx="13" hasCustomPrompt="1"/>
          </p:nvPr>
        </p:nvSpPr>
        <p:spPr>
          <a:xfrm>
            <a:off x="2132287" y="4852708"/>
            <a:ext cx="6086248" cy="288000"/>
          </a:xfrm>
          <a:prstGeom prst="rect">
            <a:avLst/>
          </a:prstGeom>
        </p:spPr>
        <p:txBody>
          <a:bodyPr>
            <a:noAutofit/>
          </a:bodyPr>
          <a:lstStyle>
            <a:lvl1pPr marL="0" indent="0" algn="r">
              <a:lnSpc>
                <a:spcPct val="120000"/>
              </a:lnSpc>
              <a:buFont typeface="Arial" panose="020B0604020202020204" pitchFamily="34" charset="0"/>
              <a:buNone/>
              <a:defRPr sz="1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a:t>
            </a:r>
          </a:p>
        </p:txBody>
      </p:sp>
      <p:sp>
        <p:nvSpPr>
          <p:cNvPr id="13" name="Text Placeholder 2">
            <a:extLst>
              <a:ext uri="{FF2B5EF4-FFF2-40B4-BE49-F238E27FC236}">
                <a16:creationId xmlns:a16="http://schemas.microsoft.com/office/drawing/2014/main" id="{E2ED987A-AB96-405A-B8A7-9136BB7499D2}"/>
              </a:ext>
            </a:extLst>
          </p:cNvPr>
          <p:cNvSpPr>
            <a:spLocks noGrp="1"/>
          </p:cNvSpPr>
          <p:nvPr>
            <p:ph type="body" idx="16" hasCustomPrompt="1"/>
          </p:nvPr>
        </p:nvSpPr>
        <p:spPr>
          <a:xfrm>
            <a:off x="4095551" y="5488462"/>
            <a:ext cx="4122984" cy="288000"/>
          </a:xfrm>
          <a:prstGeom prst="rect">
            <a:avLst/>
          </a:prstGeom>
        </p:spPr>
        <p:txBody>
          <a:bodyPr>
            <a:noAutofit/>
          </a:bodyPr>
          <a:lstStyle>
            <a:lvl1pPr marL="0" indent="0" algn="r">
              <a:lnSpc>
                <a:spcPct val="120000"/>
              </a:lnSpc>
              <a:buFont typeface="Arial" panose="020B0604020202020204" pitchFamily="34" charset="0"/>
              <a:buNone/>
              <a:defRPr sz="11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a:t>
            </a:r>
          </a:p>
        </p:txBody>
      </p:sp>
    </p:spTree>
    <p:extLst>
      <p:ext uri="{BB962C8B-B14F-4D97-AF65-F5344CB8AC3E}">
        <p14:creationId xmlns:p14="http://schemas.microsoft.com/office/powerpoint/2010/main" val="365282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_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5AE9C1-2F3B-DDE4-BFB9-D2F7FBFA07E6}"/>
              </a:ext>
            </a:extLst>
          </p:cNvPr>
          <p:cNvSpPr txBox="1"/>
          <p:nvPr userDrawn="1"/>
        </p:nvSpPr>
        <p:spPr>
          <a:xfrm>
            <a:off x="11513417"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17002723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92FFA-C05B-4193-B068-68D448F6751E}"/>
              </a:ext>
            </a:extLst>
          </p:cNvPr>
          <p:cNvSpPr/>
          <p:nvPr userDrawn="1"/>
        </p:nvSpPr>
        <p:spPr>
          <a:xfrm>
            <a:off x="0" y="0"/>
            <a:ext cx="12192000" cy="6857999"/>
          </a:xfrm>
          <a:prstGeom prst="rect">
            <a:avLst/>
          </a:prstGeom>
          <a:solidFill>
            <a:srgbClr val="2931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5004803-3F17-463C-8535-0C47117692A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8579" y="88423"/>
            <a:ext cx="1565038" cy="474345"/>
          </a:xfrm>
          <a:prstGeom prst="rect">
            <a:avLst/>
          </a:prstGeom>
        </p:spPr>
      </p:pic>
      <p:sp>
        <p:nvSpPr>
          <p:cNvPr id="2" name="Title 1"/>
          <p:cNvSpPr>
            <a:spLocks noGrp="1"/>
          </p:cNvSpPr>
          <p:nvPr>
            <p:ph type="title"/>
          </p:nvPr>
        </p:nvSpPr>
        <p:spPr>
          <a:xfrm>
            <a:off x="252000" y="191711"/>
            <a:ext cx="10065018" cy="443198"/>
          </a:xfrm>
        </p:spPr>
        <p:txBody>
          <a:bodyPr wrap="square">
            <a:normAutofit/>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0780153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191712"/>
            <a:ext cx="11160125" cy="494090"/>
          </a:xfrm>
        </p:spPr>
        <p:txBody>
          <a:bodyPr/>
          <a:lstStyle/>
          <a:p>
            <a:r>
              <a:rPr lang="en-US"/>
              <a:t>Click to edit Master title style</a:t>
            </a:r>
          </a:p>
        </p:txBody>
      </p:sp>
      <p:sp>
        <p:nvSpPr>
          <p:cNvPr id="3" name="Content Placeholder 2"/>
          <p:cNvSpPr>
            <a:spLocks noGrp="1"/>
          </p:cNvSpPr>
          <p:nvPr>
            <p:ph idx="1"/>
          </p:nvPr>
        </p:nvSpPr>
        <p:spPr>
          <a:xfrm>
            <a:off x="514352" y="944546"/>
            <a:ext cx="11160125" cy="5227654"/>
          </a:xfrm>
        </p:spPr>
        <p:txBody>
          <a:bodyPr/>
          <a:lstStyle>
            <a:lvl1pPr marL="271463" indent="-271463">
              <a:lnSpc>
                <a:spcPct val="100000"/>
              </a:lnSpc>
              <a:spcBef>
                <a:spcPts val="300"/>
              </a:spcBef>
              <a:defRPr/>
            </a:lvl1pPr>
            <a:lvl2pPr marL="712788" indent="-287338">
              <a:lnSpc>
                <a:spcPct val="100000"/>
              </a:lnSpc>
              <a:spcBef>
                <a:spcPts val="300"/>
              </a:spcBef>
              <a:defRPr/>
            </a:lvl2pPr>
            <a:lvl3pPr marL="1074738" indent="-220663">
              <a:lnSpc>
                <a:spcPct val="100000"/>
              </a:lnSpc>
              <a:spcBef>
                <a:spcPts val="300"/>
              </a:spcBef>
              <a:defRPr sz="1600"/>
            </a:lvl3pPr>
            <a:lvl4pPr marL="1436688" indent="-230188">
              <a:lnSpc>
                <a:spcPct val="100000"/>
              </a:lnSpc>
              <a:spcBef>
                <a:spcPts val="300"/>
              </a:spcBef>
              <a:defRPr sz="1600"/>
            </a:lvl4pPr>
            <a:lvl5pPr marL="1879600" indent="-230188">
              <a:lnSpc>
                <a:spcPct val="100000"/>
              </a:lnSpc>
              <a:spcBef>
                <a:spcPts val="3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1410261F-2DD4-46A6-83AB-B021BE1743FB}"/>
              </a:ext>
            </a:extLst>
          </p:cNvPr>
          <p:cNvGrpSpPr>
            <a:grpSpLocks noChangeAspect="1"/>
          </p:cNvGrpSpPr>
          <p:nvPr userDrawn="1"/>
        </p:nvGrpSpPr>
        <p:grpSpPr bwMode="auto">
          <a:xfrm>
            <a:off x="10388600" y="180975"/>
            <a:ext cx="1287463" cy="287917"/>
            <a:chOff x="2736" y="2155"/>
            <a:chExt cx="2996" cy="670"/>
          </a:xfrm>
        </p:grpSpPr>
        <p:sp>
          <p:nvSpPr>
            <p:cNvPr id="5" name="Freeform 5">
              <a:extLst>
                <a:ext uri="{FF2B5EF4-FFF2-40B4-BE49-F238E27FC236}">
                  <a16:creationId xmlns:a16="http://schemas.microsoft.com/office/drawing/2014/main" id="{5D69A673-1D0E-4896-BECC-5806DBB7A8F9}"/>
                </a:ext>
              </a:extLst>
            </p:cNvPr>
            <p:cNvSpPr>
              <a:spLocks noEditPoints="1"/>
            </p:cNvSpPr>
            <p:nvPr/>
          </p:nvSpPr>
          <p:spPr bwMode="auto">
            <a:xfrm>
              <a:off x="3955" y="2349"/>
              <a:ext cx="462" cy="476"/>
            </a:xfrm>
            <a:custGeom>
              <a:avLst/>
              <a:gdLst>
                <a:gd name="T0" fmla="*/ 328 w 652"/>
                <a:gd name="T1" fmla="*/ 538 h 666"/>
                <a:gd name="T2" fmla="*/ 328 w 652"/>
                <a:gd name="T3" fmla="*/ 538 h 666"/>
                <a:gd name="T4" fmla="*/ 463 w 652"/>
                <a:gd name="T5" fmla="*/ 322 h 666"/>
                <a:gd name="T6" fmla="*/ 325 w 652"/>
                <a:gd name="T7" fmla="*/ 123 h 666"/>
                <a:gd name="T8" fmla="*/ 189 w 652"/>
                <a:gd name="T9" fmla="*/ 336 h 666"/>
                <a:gd name="T10" fmla="*/ 328 w 652"/>
                <a:gd name="T11" fmla="*/ 538 h 666"/>
                <a:gd name="T12" fmla="*/ 325 w 652"/>
                <a:gd name="T13" fmla="*/ 0 h 666"/>
                <a:gd name="T14" fmla="*/ 325 w 652"/>
                <a:gd name="T15" fmla="*/ 0 h 666"/>
                <a:gd name="T16" fmla="*/ 652 w 652"/>
                <a:gd name="T17" fmla="*/ 330 h 666"/>
                <a:gd name="T18" fmla="*/ 321 w 652"/>
                <a:gd name="T19" fmla="*/ 666 h 666"/>
                <a:gd name="T20" fmla="*/ 0 w 652"/>
                <a:gd name="T21" fmla="*/ 335 h 666"/>
                <a:gd name="T22" fmla="*/ 325 w 652"/>
                <a:gd name="T23"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2" h="666">
                  <a:moveTo>
                    <a:pt x="328" y="538"/>
                  </a:moveTo>
                  <a:lnTo>
                    <a:pt x="328" y="538"/>
                  </a:lnTo>
                  <a:cubicBezTo>
                    <a:pt x="409" y="538"/>
                    <a:pt x="463" y="489"/>
                    <a:pt x="463" y="322"/>
                  </a:cubicBezTo>
                  <a:cubicBezTo>
                    <a:pt x="463" y="239"/>
                    <a:pt x="447" y="123"/>
                    <a:pt x="325" y="123"/>
                  </a:cubicBezTo>
                  <a:cubicBezTo>
                    <a:pt x="190" y="123"/>
                    <a:pt x="189" y="279"/>
                    <a:pt x="189" y="336"/>
                  </a:cubicBezTo>
                  <a:cubicBezTo>
                    <a:pt x="189" y="477"/>
                    <a:pt x="237" y="538"/>
                    <a:pt x="328" y="538"/>
                  </a:cubicBezTo>
                  <a:close/>
                  <a:moveTo>
                    <a:pt x="325" y="0"/>
                  </a:moveTo>
                  <a:lnTo>
                    <a:pt x="325" y="0"/>
                  </a:lnTo>
                  <a:cubicBezTo>
                    <a:pt x="553" y="0"/>
                    <a:pt x="652" y="154"/>
                    <a:pt x="652" y="330"/>
                  </a:cubicBezTo>
                  <a:cubicBezTo>
                    <a:pt x="652" y="507"/>
                    <a:pt x="549" y="666"/>
                    <a:pt x="321" y="666"/>
                  </a:cubicBezTo>
                  <a:cubicBezTo>
                    <a:pt x="142" y="666"/>
                    <a:pt x="0" y="556"/>
                    <a:pt x="0" y="335"/>
                  </a:cubicBezTo>
                  <a:cubicBezTo>
                    <a:pt x="0" y="183"/>
                    <a:pt x="77" y="0"/>
                    <a:pt x="325" y="0"/>
                  </a:cubicBezTo>
                  <a:close/>
                </a:path>
              </a:pathLst>
            </a:custGeom>
            <a:solidFill>
              <a:srgbClr val="E012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3BDA4AFC-3184-46A3-9C9F-861C62D517A7}"/>
                </a:ext>
              </a:extLst>
            </p:cNvPr>
            <p:cNvSpPr>
              <a:spLocks/>
            </p:cNvSpPr>
            <p:nvPr/>
          </p:nvSpPr>
          <p:spPr bwMode="auto">
            <a:xfrm>
              <a:off x="4439" y="2351"/>
              <a:ext cx="270" cy="458"/>
            </a:xfrm>
            <a:custGeom>
              <a:avLst/>
              <a:gdLst>
                <a:gd name="T0" fmla="*/ 0 w 382"/>
                <a:gd name="T1" fmla="*/ 9 h 641"/>
                <a:gd name="T2" fmla="*/ 0 w 382"/>
                <a:gd name="T3" fmla="*/ 9 h 641"/>
                <a:gd name="T4" fmla="*/ 168 w 382"/>
                <a:gd name="T5" fmla="*/ 9 h 641"/>
                <a:gd name="T6" fmla="*/ 168 w 382"/>
                <a:gd name="T7" fmla="*/ 130 h 641"/>
                <a:gd name="T8" fmla="*/ 382 w 382"/>
                <a:gd name="T9" fmla="*/ 8 h 641"/>
                <a:gd name="T10" fmla="*/ 382 w 382"/>
                <a:gd name="T11" fmla="*/ 174 h 641"/>
                <a:gd name="T12" fmla="*/ 184 w 382"/>
                <a:gd name="T13" fmla="*/ 331 h 641"/>
                <a:gd name="T14" fmla="*/ 184 w 382"/>
                <a:gd name="T15" fmla="*/ 641 h 641"/>
                <a:gd name="T16" fmla="*/ 0 w 382"/>
                <a:gd name="T17" fmla="*/ 641 h 641"/>
                <a:gd name="T18" fmla="*/ 0 w 382"/>
                <a:gd name="T19" fmla="*/ 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641">
                  <a:moveTo>
                    <a:pt x="0" y="9"/>
                  </a:moveTo>
                  <a:lnTo>
                    <a:pt x="0" y="9"/>
                  </a:lnTo>
                  <a:lnTo>
                    <a:pt x="168" y="9"/>
                  </a:lnTo>
                  <a:lnTo>
                    <a:pt x="168" y="130"/>
                  </a:lnTo>
                  <a:cubicBezTo>
                    <a:pt x="191" y="76"/>
                    <a:pt x="233" y="0"/>
                    <a:pt x="382" y="8"/>
                  </a:cubicBezTo>
                  <a:lnTo>
                    <a:pt x="382" y="174"/>
                  </a:lnTo>
                  <a:cubicBezTo>
                    <a:pt x="195" y="156"/>
                    <a:pt x="184" y="252"/>
                    <a:pt x="184" y="331"/>
                  </a:cubicBezTo>
                  <a:lnTo>
                    <a:pt x="184" y="641"/>
                  </a:lnTo>
                  <a:lnTo>
                    <a:pt x="0" y="641"/>
                  </a:lnTo>
                  <a:lnTo>
                    <a:pt x="0" y="9"/>
                  </a:lnTo>
                  <a:close/>
                </a:path>
              </a:pathLst>
            </a:custGeom>
            <a:solidFill>
              <a:srgbClr val="E012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C5788BB-EEA4-47A7-AD0B-E79EC852506B}"/>
                </a:ext>
              </a:extLst>
            </p:cNvPr>
            <p:cNvSpPr>
              <a:spLocks/>
            </p:cNvSpPr>
            <p:nvPr/>
          </p:nvSpPr>
          <p:spPr bwMode="auto">
            <a:xfrm>
              <a:off x="4730" y="2350"/>
              <a:ext cx="1002" cy="471"/>
            </a:xfrm>
            <a:custGeom>
              <a:avLst/>
              <a:gdLst>
                <a:gd name="T0" fmla="*/ 1381 w 1415"/>
                <a:gd name="T1" fmla="*/ 102 h 659"/>
                <a:gd name="T2" fmla="*/ 1381 w 1415"/>
                <a:gd name="T3" fmla="*/ 102 h 659"/>
                <a:gd name="T4" fmla="*/ 1188 w 1415"/>
                <a:gd name="T5" fmla="*/ 1 h 659"/>
                <a:gd name="T6" fmla="*/ 985 w 1415"/>
                <a:gd name="T7" fmla="*/ 118 h 659"/>
                <a:gd name="T8" fmla="*/ 787 w 1415"/>
                <a:gd name="T9" fmla="*/ 0 h 659"/>
                <a:gd name="T10" fmla="*/ 594 w 1415"/>
                <a:gd name="T11" fmla="*/ 93 h 659"/>
                <a:gd name="T12" fmla="*/ 594 w 1415"/>
                <a:gd name="T13" fmla="*/ 10 h 659"/>
                <a:gd name="T14" fmla="*/ 586 w 1415"/>
                <a:gd name="T15" fmla="*/ 10 h 659"/>
                <a:gd name="T16" fmla="*/ 408 w 1415"/>
                <a:gd name="T17" fmla="*/ 10 h 659"/>
                <a:gd name="T18" fmla="*/ 406 w 1415"/>
                <a:gd name="T19" fmla="*/ 10 h 659"/>
                <a:gd name="T20" fmla="*/ 406 w 1415"/>
                <a:gd name="T21" fmla="*/ 331 h 659"/>
                <a:gd name="T22" fmla="*/ 287 w 1415"/>
                <a:gd name="T23" fmla="*/ 527 h 659"/>
                <a:gd name="T24" fmla="*/ 189 w 1415"/>
                <a:gd name="T25" fmla="*/ 389 h 659"/>
                <a:gd name="T26" fmla="*/ 189 w 1415"/>
                <a:gd name="T27" fmla="*/ 10 h 659"/>
                <a:gd name="T28" fmla="*/ 1 w 1415"/>
                <a:gd name="T29" fmla="*/ 10 h 659"/>
                <a:gd name="T30" fmla="*/ 1 w 1415"/>
                <a:gd name="T31" fmla="*/ 405 h 659"/>
                <a:gd name="T32" fmla="*/ 41 w 1415"/>
                <a:gd name="T33" fmla="*/ 575 h 659"/>
                <a:gd name="T34" fmla="*/ 232 w 1415"/>
                <a:gd name="T35" fmla="*/ 659 h 659"/>
                <a:gd name="T36" fmla="*/ 416 w 1415"/>
                <a:gd name="T37" fmla="*/ 563 h 659"/>
                <a:gd name="T38" fmla="*/ 416 w 1415"/>
                <a:gd name="T39" fmla="*/ 643 h 659"/>
                <a:gd name="T40" fmla="*/ 422 w 1415"/>
                <a:gd name="T41" fmla="*/ 643 h 659"/>
                <a:gd name="T42" fmla="*/ 597 w 1415"/>
                <a:gd name="T43" fmla="*/ 643 h 659"/>
                <a:gd name="T44" fmla="*/ 604 w 1415"/>
                <a:gd name="T45" fmla="*/ 643 h 659"/>
                <a:gd name="T46" fmla="*/ 604 w 1415"/>
                <a:gd name="T47" fmla="*/ 273 h 659"/>
                <a:gd name="T48" fmla="*/ 719 w 1415"/>
                <a:gd name="T49" fmla="*/ 131 h 659"/>
                <a:gd name="T50" fmla="*/ 821 w 1415"/>
                <a:gd name="T51" fmla="*/ 269 h 659"/>
                <a:gd name="T52" fmla="*/ 821 w 1415"/>
                <a:gd name="T53" fmla="*/ 643 h 659"/>
                <a:gd name="T54" fmla="*/ 1009 w 1415"/>
                <a:gd name="T55" fmla="*/ 643 h 659"/>
                <a:gd name="T56" fmla="*/ 1009 w 1415"/>
                <a:gd name="T57" fmla="*/ 328 h 659"/>
                <a:gd name="T58" fmla="*/ 1122 w 1415"/>
                <a:gd name="T59" fmla="*/ 131 h 659"/>
                <a:gd name="T60" fmla="*/ 1227 w 1415"/>
                <a:gd name="T61" fmla="*/ 273 h 659"/>
                <a:gd name="T62" fmla="*/ 1227 w 1415"/>
                <a:gd name="T63" fmla="*/ 643 h 659"/>
                <a:gd name="T64" fmla="*/ 1414 w 1415"/>
                <a:gd name="T65" fmla="*/ 643 h 659"/>
                <a:gd name="T66" fmla="*/ 1414 w 1415"/>
                <a:gd name="T67" fmla="*/ 288 h 659"/>
                <a:gd name="T68" fmla="*/ 1381 w 1415"/>
                <a:gd name="T69" fmla="*/ 102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5" h="659">
                  <a:moveTo>
                    <a:pt x="1381" y="102"/>
                  </a:moveTo>
                  <a:lnTo>
                    <a:pt x="1381" y="102"/>
                  </a:lnTo>
                  <a:cubicBezTo>
                    <a:pt x="1367" y="77"/>
                    <a:pt x="1315" y="1"/>
                    <a:pt x="1188" y="1"/>
                  </a:cubicBezTo>
                  <a:cubicBezTo>
                    <a:pt x="1123" y="1"/>
                    <a:pt x="1038" y="17"/>
                    <a:pt x="985" y="118"/>
                  </a:cubicBezTo>
                  <a:cubicBezTo>
                    <a:pt x="973" y="88"/>
                    <a:pt x="932" y="0"/>
                    <a:pt x="787" y="0"/>
                  </a:cubicBezTo>
                  <a:cubicBezTo>
                    <a:pt x="663" y="0"/>
                    <a:pt x="614" y="65"/>
                    <a:pt x="594" y="93"/>
                  </a:cubicBezTo>
                  <a:lnTo>
                    <a:pt x="594" y="10"/>
                  </a:lnTo>
                  <a:lnTo>
                    <a:pt x="586" y="10"/>
                  </a:lnTo>
                  <a:lnTo>
                    <a:pt x="408" y="10"/>
                  </a:lnTo>
                  <a:lnTo>
                    <a:pt x="406" y="10"/>
                  </a:lnTo>
                  <a:lnTo>
                    <a:pt x="406" y="331"/>
                  </a:lnTo>
                  <a:cubicBezTo>
                    <a:pt x="406" y="439"/>
                    <a:pt x="406" y="527"/>
                    <a:pt x="287" y="527"/>
                  </a:cubicBezTo>
                  <a:cubicBezTo>
                    <a:pt x="189" y="527"/>
                    <a:pt x="189" y="444"/>
                    <a:pt x="189" y="389"/>
                  </a:cubicBezTo>
                  <a:lnTo>
                    <a:pt x="189" y="10"/>
                  </a:lnTo>
                  <a:lnTo>
                    <a:pt x="1" y="10"/>
                  </a:lnTo>
                  <a:lnTo>
                    <a:pt x="1" y="405"/>
                  </a:lnTo>
                  <a:cubicBezTo>
                    <a:pt x="1" y="436"/>
                    <a:pt x="0" y="523"/>
                    <a:pt x="41" y="575"/>
                  </a:cubicBezTo>
                  <a:cubicBezTo>
                    <a:pt x="76" y="621"/>
                    <a:pt x="147" y="659"/>
                    <a:pt x="232" y="659"/>
                  </a:cubicBezTo>
                  <a:cubicBezTo>
                    <a:pt x="347" y="659"/>
                    <a:pt x="396" y="592"/>
                    <a:pt x="416" y="563"/>
                  </a:cubicBezTo>
                  <a:lnTo>
                    <a:pt x="416" y="643"/>
                  </a:lnTo>
                  <a:lnTo>
                    <a:pt x="422" y="643"/>
                  </a:lnTo>
                  <a:lnTo>
                    <a:pt x="597" y="643"/>
                  </a:lnTo>
                  <a:lnTo>
                    <a:pt x="604" y="643"/>
                  </a:lnTo>
                  <a:lnTo>
                    <a:pt x="604" y="273"/>
                  </a:lnTo>
                  <a:cubicBezTo>
                    <a:pt x="604" y="230"/>
                    <a:pt x="603" y="131"/>
                    <a:pt x="719" y="131"/>
                  </a:cubicBezTo>
                  <a:cubicBezTo>
                    <a:pt x="821" y="131"/>
                    <a:pt x="821" y="221"/>
                    <a:pt x="821" y="269"/>
                  </a:cubicBezTo>
                  <a:lnTo>
                    <a:pt x="821" y="643"/>
                  </a:lnTo>
                  <a:lnTo>
                    <a:pt x="1009" y="643"/>
                  </a:lnTo>
                  <a:lnTo>
                    <a:pt x="1009" y="328"/>
                  </a:lnTo>
                  <a:cubicBezTo>
                    <a:pt x="1009" y="234"/>
                    <a:pt x="1011" y="131"/>
                    <a:pt x="1122" y="131"/>
                  </a:cubicBezTo>
                  <a:cubicBezTo>
                    <a:pt x="1218" y="131"/>
                    <a:pt x="1227" y="206"/>
                    <a:pt x="1227" y="273"/>
                  </a:cubicBezTo>
                  <a:lnTo>
                    <a:pt x="1227" y="643"/>
                  </a:lnTo>
                  <a:lnTo>
                    <a:pt x="1414" y="643"/>
                  </a:lnTo>
                  <a:lnTo>
                    <a:pt x="1414" y="288"/>
                  </a:lnTo>
                  <a:cubicBezTo>
                    <a:pt x="1414" y="233"/>
                    <a:pt x="1415" y="157"/>
                    <a:pt x="1381" y="102"/>
                  </a:cubicBezTo>
                  <a:close/>
                </a:path>
              </a:pathLst>
            </a:custGeom>
            <a:solidFill>
              <a:srgbClr val="E012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9A4AA793-78EF-4423-BA6C-15F1F33F966D}"/>
                </a:ext>
              </a:extLst>
            </p:cNvPr>
            <p:cNvSpPr>
              <a:spLocks/>
            </p:cNvSpPr>
            <p:nvPr/>
          </p:nvSpPr>
          <p:spPr bwMode="auto">
            <a:xfrm>
              <a:off x="3654" y="2155"/>
              <a:ext cx="395" cy="654"/>
            </a:xfrm>
            <a:custGeom>
              <a:avLst/>
              <a:gdLst>
                <a:gd name="T0" fmla="*/ 558 w 558"/>
                <a:gd name="T1" fmla="*/ 282 h 915"/>
                <a:gd name="T2" fmla="*/ 558 w 558"/>
                <a:gd name="T3" fmla="*/ 282 h 915"/>
                <a:gd name="T4" fmla="*/ 354 w 558"/>
                <a:gd name="T5" fmla="*/ 282 h 915"/>
                <a:gd name="T6" fmla="*/ 354 w 558"/>
                <a:gd name="T7" fmla="*/ 212 h 915"/>
                <a:gd name="T8" fmla="*/ 452 w 558"/>
                <a:gd name="T9" fmla="*/ 130 h 915"/>
                <a:gd name="T10" fmla="*/ 493 w 558"/>
                <a:gd name="T11" fmla="*/ 134 h 915"/>
                <a:gd name="T12" fmla="*/ 493 w 558"/>
                <a:gd name="T13" fmla="*/ 6 h 915"/>
                <a:gd name="T14" fmla="*/ 393 w 558"/>
                <a:gd name="T15" fmla="*/ 0 h 915"/>
                <a:gd name="T16" fmla="*/ 176 w 558"/>
                <a:gd name="T17" fmla="*/ 200 h 915"/>
                <a:gd name="T18" fmla="*/ 176 w 558"/>
                <a:gd name="T19" fmla="*/ 282 h 915"/>
                <a:gd name="T20" fmla="*/ 0 w 558"/>
                <a:gd name="T21" fmla="*/ 282 h 915"/>
                <a:gd name="T22" fmla="*/ 106 w 558"/>
                <a:gd name="T23" fmla="*/ 421 h 915"/>
                <a:gd name="T24" fmla="*/ 176 w 558"/>
                <a:gd name="T25" fmla="*/ 421 h 915"/>
                <a:gd name="T26" fmla="*/ 176 w 558"/>
                <a:gd name="T27" fmla="*/ 915 h 915"/>
                <a:gd name="T28" fmla="*/ 354 w 558"/>
                <a:gd name="T29" fmla="*/ 915 h 915"/>
                <a:gd name="T30" fmla="*/ 354 w 558"/>
                <a:gd name="T31" fmla="*/ 421 h 915"/>
                <a:gd name="T32" fmla="*/ 437 w 558"/>
                <a:gd name="T33" fmla="*/ 421 h 915"/>
                <a:gd name="T34" fmla="*/ 472 w 558"/>
                <a:gd name="T35" fmla="*/ 361 h 915"/>
                <a:gd name="T36" fmla="*/ 558 w 558"/>
                <a:gd name="T37" fmla="*/ 282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915">
                  <a:moveTo>
                    <a:pt x="558" y="282"/>
                  </a:moveTo>
                  <a:lnTo>
                    <a:pt x="558" y="282"/>
                  </a:lnTo>
                  <a:lnTo>
                    <a:pt x="354" y="282"/>
                  </a:lnTo>
                  <a:lnTo>
                    <a:pt x="354" y="212"/>
                  </a:lnTo>
                  <a:cubicBezTo>
                    <a:pt x="354" y="180"/>
                    <a:pt x="357" y="130"/>
                    <a:pt x="452" y="130"/>
                  </a:cubicBezTo>
                  <a:cubicBezTo>
                    <a:pt x="467" y="130"/>
                    <a:pt x="473" y="131"/>
                    <a:pt x="493" y="134"/>
                  </a:cubicBezTo>
                  <a:lnTo>
                    <a:pt x="493" y="6"/>
                  </a:lnTo>
                  <a:cubicBezTo>
                    <a:pt x="443" y="0"/>
                    <a:pt x="406" y="0"/>
                    <a:pt x="393" y="0"/>
                  </a:cubicBezTo>
                  <a:cubicBezTo>
                    <a:pt x="214" y="0"/>
                    <a:pt x="176" y="89"/>
                    <a:pt x="176" y="200"/>
                  </a:cubicBezTo>
                  <a:lnTo>
                    <a:pt x="176" y="282"/>
                  </a:lnTo>
                  <a:lnTo>
                    <a:pt x="0" y="282"/>
                  </a:lnTo>
                  <a:cubicBezTo>
                    <a:pt x="48" y="312"/>
                    <a:pt x="85" y="362"/>
                    <a:pt x="106" y="421"/>
                  </a:cubicBezTo>
                  <a:lnTo>
                    <a:pt x="176" y="421"/>
                  </a:lnTo>
                  <a:lnTo>
                    <a:pt x="176" y="915"/>
                  </a:lnTo>
                  <a:lnTo>
                    <a:pt x="354" y="915"/>
                  </a:lnTo>
                  <a:lnTo>
                    <a:pt x="354" y="421"/>
                  </a:lnTo>
                  <a:lnTo>
                    <a:pt x="437" y="421"/>
                  </a:lnTo>
                  <a:cubicBezTo>
                    <a:pt x="447" y="401"/>
                    <a:pt x="459" y="378"/>
                    <a:pt x="472" y="361"/>
                  </a:cubicBezTo>
                  <a:cubicBezTo>
                    <a:pt x="496" y="331"/>
                    <a:pt x="525" y="302"/>
                    <a:pt x="558" y="282"/>
                  </a:cubicBezTo>
                  <a:close/>
                </a:path>
              </a:pathLst>
            </a:custGeom>
            <a:solidFill>
              <a:srgbClr val="E0121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2B74C744-3951-4E2C-B201-F08EBE367E93}"/>
                </a:ext>
              </a:extLst>
            </p:cNvPr>
            <p:cNvSpPr>
              <a:spLocks/>
            </p:cNvSpPr>
            <p:nvPr/>
          </p:nvSpPr>
          <p:spPr bwMode="auto">
            <a:xfrm>
              <a:off x="2736" y="2230"/>
              <a:ext cx="273" cy="584"/>
            </a:xfrm>
            <a:custGeom>
              <a:avLst/>
              <a:gdLst>
                <a:gd name="T0" fmla="*/ 217 w 385"/>
                <a:gd name="T1" fmla="*/ 0 h 816"/>
                <a:gd name="T2" fmla="*/ 217 w 385"/>
                <a:gd name="T3" fmla="*/ 0 h 816"/>
                <a:gd name="T4" fmla="*/ 118 w 385"/>
                <a:gd name="T5" fmla="*/ 0 h 816"/>
                <a:gd name="T6" fmla="*/ 118 w 385"/>
                <a:gd name="T7" fmla="*/ 177 h 816"/>
                <a:gd name="T8" fmla="*/ 0 w 385"/>
                <a:gd name="T9" fmla="*/ 177 h 816"/>
                <a:gd name="T10" fmla="*/ 0 w 385"/>
                <a:gd name="T11" fmla="*/ 276 h 816"/>
                <a:gd name="T12" fmla="*/ 118 w 385"/>
                <a:gd name="T13" fmla="*/ 276 h 816"/>
                <a:gd name="T14" fmla="*/ 118 w 385"/>
                <a:gd name="T15" fmla="*/ 640 h 816"/>
                <a:gd name="T16" fmla="*/ 315 w 385"/>
                <a:gd name="T17" fmla="*/ 816 h 816"/>
                <a:gd name="T18" fmla="*/ 385 w 385"/>
                <a:gd name="T19" fmla="*/ 813 h 816"/>
                <a:gd name="T20" fmla="*/ 385 w 385"/>
                <a:gd name="T21" fmla="*/ 719 h 816"/>
                <a:gd name="T22" fmla="*/ 317 w 385"/>
                <a:gd name="T23" fmla="*/ 720 h 816"/>
                <a:gd name="T24" fmla="*/ 217 w 385"/>
                <a:gd name="T25" fmla="*/ 629 h 816"/>
                <a:gd name="T26" fmla="*/ 217 w 385"/>
                <a:gd name="T27" fmla="*/ 276 h 816"/>
                <a:gd name="T28" fmla="*/ 355 w 385"/>
                <a:gd name="T29" fmla="*/ 276 h 816"/>
                <a:gd name="T30" fmla="*/ 355 w 385"/>
                <a:gd name="T31" fmla="*/ 177 h 816"/>
                <a:gd name="T32" fmla="*/ 217 w 385"/>
                <a:gd name="T33" fmla="*/ 177 h 816"/>
                <a:gd name="T34" fmla="*/ 217 w 385"/>
                <a:gd name="T35"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816">
                  <a:moveTo>
                    <a:pt x="217" y="0"/>
                  </a:moveTo>
                  <a:lnTo>
                    <a:pt x="217" y="0"/>
                  </a:lnTo>
                  <a:lnTo>
                    <a:pt x="118" y="0"/>
                  </a:lnTo>
                  <a:lnTo>
                    <a:pt x="118" y="177"/>
                  </a:lnTo>
                  <a:lnTo>
                    <a:pt x="0" y="177"/>
                  </a:lnTo>
                  <a:lnTo>
                    <a:pt x="0" y="276"/>
                  </a:lnTo>
                  <a:lnTo>
                    <a:pt x="118" y="276"/>
                  </a:lnTo>
                  <a:lnTo>
                    <a:pt x="118" y="640"/>
                  </a:lnTo>
                  <a:cubicBezTo>
                    <a:pt x="118" y="757"/>
                    <a:pt x="198" y="816"/>
                    <a:pt x="315" y="816"/>
                  </a:cubicBezTo>
                  <a:cubicBezTo>
                    <a:pt x="346" y="816"/>
                    <a:pt x="362" y="816"/>
                    <a:pt x="385" y="813"/>
                  </a:cubicBezTo>
                  <a:lnTo>
                    <a:pt x="385" y="719"/>
                  </a:lnTo>
                  <a:cubicBezTo>
                    <a:pt x="352" y="723"/>
                    <a:pt x="340" y="721"/>
                    <a:pt x="317" y="720"/>
                  </a:cubicBezTo>
                  <a:cubicBezTo>
                    <a:pt x="254" y="717"/>
                    <a:pt x="217" y="691"/>
                    <a:pt x="217" y="629"/>
                  </a:cubicBezTo>
                  <a:lnTo>
                    <a:pt x="217" y="276"/>
                  </a:lnTo>
                  <a:lnTo>
                    <a:pt x="355" y="276"/>
                  </a:lnTo>
                  <a:lnTo>
                    <a:pt x="355" y="177"/>
                  </a:lnTo>
                  <a:lnTo>
                    <a:pt x="217" y="177"/>
                  </a:lnTo>
                  <a:lnTo>
                    <a:pt x="217"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A4AC793A-F897-48FD-8925-A525407C9E1A}"/>
                </a:ext>
              </a:extLst>
            </p:cNvPr>
            <p:cNvSpPr>
              <a:spLocks/>
            </p:cNvSpPr>
            <p:nvPr/>
          </p:nvSpPr>
          <p:spPr bwMode="auto">
            <a:xfrm>
              <a:off x="3050" y="2354"/>
              <a:ext cx="665" cy="455"/>
            </a:xfrm>
            <a:custGeom>
              <a:avLst/>
              <a:gdLst>
                <a:gd name="T0" fmla="*/ 706 w 939"/>
                <a:gd name="T1" fmla="*/ 0 h 637"/>
                <a:gd name="T2" fmla="*/ 706 w 939"/>
                <a:gd name="T3" fmla="*/ 0 h 637"/>
                <a:gd name="T4" fmla="*/ 494 w 939"/>
                <a:gd name="T5" fmla="*/ 111 h 637"/>
                <a:gd name="T6" fmla="*/ 297 w 939"/>
                <a:gd name="T7" fmla="*/ 0 h 637"/>
                <a:gd name="T8" fmla="*/ 109 w 939"/>
                <a:gd name="T9" fmla="*/ 94 h 637"/>
                <a:gd name="T10" fmla="*/ 109 w 939"/>
                <a:gd name="T11" fmla="*/ 4 h 637"/>
                <a:gd name="T12" fmla="*/ 0 w 939"/>
                <a:gd name="T13" fmla="*/ 4 h 637"/>
                <a:gd name="T14" fmla="*/ 0 w 939"/>
                <a:gd name="T15" fmla="*/ 637 h 637"/>
                <a:gd name="T16" fmla="*/ 109 w 939"/>
                <a:gd name="T17" fmla="*/ 637 h 637"/>
                <a:gd name="T18" fmla="*/ 109 w 939"/>
                <a:gd name="T19" fmla="*/ 282 h 637"/>
                <a:gd name="T20" fmla="*/ 264 w 939"/>
                <a:gd name="T21" fmla="*/ 101 h 637"/>
                <a:gd name="T22" fmla="*/ 406 w 939"/>
                <a:gd name="T23" fmla="*/ 272 h 637"/>
                <a:gd name="T24" fmla="*/ 406 w 939"/>
                <a:gd name="T25" fmla="*/ 637 h 637"/>
                <a:gd name="T26" fmla="*/ 534 w 939"/>
                <a:gd name="T27" fmla="*/ 637 h 637"/>
                <a:gd name="T28" fmla="*/ 534 w 939"/>
                <a:gd name="T29" fmla="*/ 279 h 637"/>
                <a:gd name="T30" fmla="*/ 687 w 939"/>
                <a:gd name="T31" fmla="*/ 101 h 637"/>
                <a:gd name="T32" fmla="*/ 831 w 939"/>
                <a:gd name="T33" fmla="*/ 274 h 637"/>
                <a:gd name="T34" fmla="*/ 831 w 939"/>
                <a:gd name="T35" fmla="*/ 637 h 637"/>
                <a:gd name="T36" fmla="*/ 939 w 939"/>
                <a:gd name="T37" fmla="*/ 637 h 637"/>
                <a:gd name="T38" fmla="*/ 939 w 939"/>
                <a:gd name="T39" fmla="*/ 253 h 637"/>
                <a:gd name="T40" fmla="*/ 706 w 939"/>
                <a:gd name="T41"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37">
                  <a:moveTo>
                    <a:pt x="706" y="0"/>
                  </a:moveTo>
                  <a:lnTo>
                    <a:pt x="706" y="0"/>
                  </a:lnTo>
                  <a:cubicBezTo>
                    <a:pt x="617" y="0"/>
                    <a:pt x="547" y="36"/>
                    <a:pt x="494" y="111"/>
                  </a:cubicBezTo>
                  <a:cubicBezTo>
                    <a:pt x="453" y="39"/>
                    <a:pt x="383" y="0"/>
                    <a:pt x="297" y="0"/>
                  </a:cubicBezTo>
                  <a:cubicBezTo>
                    <a:pt x="203" y="0"/>
                    <a:pt x="149" y="46"/>
                    <a:pt x="109" y="94"/>
                  </a:cubicBezTo>
                  <a:lnTo>
                    <a:pt x="109" y="4"/>
                  </a:lnTo>
                  <a:lnTo>
                    <a:pt x="0" y="4"/>
                  </a:lnTo>
                  <a:lnTo>
                    <a:pt x="0" y="637"/>
                  </a:lnTo>
                  <a:lnTo>
                    <a:pt x="109" y="637"/>
                  </a:lnTo>
                  <a:lnTo>
                    <a:pt x="109" y="282"/>
                  </a:lnTo>
                  <a:cubicBezTo>
                    <a:pt x="109" y="177"/>
                    <a:pt x="172" y="101"/>
                    <a:pt x="264" y="101"/>
                  </a:cubicBezTo>
                  <a:cubicBezTo>
                    <a:pt x="355" y="101"/>
                    <a:pt x="406" y="165"/>
                    <a:pt x="406" y="272"/>
                  </a:cubicBezTo>
                  <a:lnTo>
                    <a:pt x="406" y="637"/>
                  </a:lnTo>
                  <a:lnTo>
                    <a:pt x="534" y="637"/>
                  </a:lnTo>
                  <a:lnTo>
                    <a:pt x="534" y="279"/>
                  </a:lnTo>
                  <a:cubicBezTo>
                    <a:pt x="534" y="173"/>
                    <a:pt x="593" y="101"/>
                    <a:pt x="687" y="101"/>
                  </a:cubicBezTo>
                  <a:cubicBezTo>
                    <a:pt x="781" y="101"/>
                    <a:pt x="831" y="164"/>
                    <a:pt x="831" y="274"/>
                  </a:cubicBezTo>
                  <a:lnTo>
                    <a:pt x="831" y="637"/>
                  </a:lnTo>
                  <a:lnTo>
                    <a:pt x="939" y="637"/>
                  </a:lnTo>
                  <a:lnTo>
                    <a:pt x="939" y="253"/>
                  </a:lnTo>
                  <a:cubicBezTo>
                    <a:pt x="939" y="97"/>
                    <a:pt x="850" y="0"/>
                    <a:pt x="706"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02369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7E67A5E-23F8-4802-8327-4CBC45C271C7}"/>
              </a:ext>
            </a:extLst>
          </p:cNvPr>
          <p:cNvSpPr>
            <a:spLocks noGrp="1"/>
          </p:cNvSpPr>
          <p:nvPr>
            <p:ph type="title" hasCustomPrompt="1"/>
          </p:nvPr>
        </p:nvSpPr>
        <p:spPr>
          <a:xfrm>
            <a:off x="452852" y="294639"/>
            <a:ext cx="10653954" cy="549275"/>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7" name="Text Placeholder 3">
            <a:extLst>
              <a:ext uri="{FF2B5EF4-FFF2-40B4-BE49-F238E27FC236}">
                <a16:creationId xmlns:a16="http://schemas.microsoft.com/office/drawing/2014/main" id="{A0025712-F260-4964-8B60-FCAA09184AC5}"/>
              </a:ext>
            </a:extLst>
          </p:cNvPr>
          <p:cNvSpPr>
            <a:spLocks noGrp="1"/>
          </p:cNvSpPr>
          <p:nvPr>
            <p:ph type="body" sz="half" idx="2"/>
          </p:nvPr>
        </p:nvSpPr>
        <p:spPr>
          <a:xfrm>
            <a:off x="452852" y="826603"/>
            <a:ext cx="10042823" cy="549274"/>
          </a:xfrm>
        </p:spPr>
        <p:txBody>
          <a:bodyPr tIns="0">
            <a:noAutofit/>
          </a:bodyPr>
          <a:lstStyle>
            <a:lvl1pPr marL="0" indent="0">
              <a:lnSpc>
                <a:spcPct val="100000"/>
              </a:lnSpc>
              <a:spcAft>
                <a:spcPts val="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Tree>
    <p:extLst>
      <p:ext uri="{BB962C8B-B14F-4D97-AF65-F5344CB8AC3E}">
        <p14:creationId xmlns:p14="http://schemas.microsoft.com/office/powerpoint/2010/main" val="2941205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A_Section">
    <p:bg>
      <p:bgPr>
        <a:solidFill>
          <a:schemeClr val="accent1"/>
        </a:solidFill>
        <a:effectLst/>
      </p:bgPr>
    </p:bg>
    <p:spTree>
      <p:nvGrpSpPr>
        <p:cNvPr id="1" name=""/>
        <p:cNvGrpSpPr/>
        <p:nvPr/>
      </p:nvGrpSpPr>
      <p:grpSpPr>
        <a:xfrm>
          <a:off x="0" y="0"/>
          <a:ext cx="0" cy="0"/>
          <a:chOff x="0" y="0"/>
          <a:chExt cx="0" cy="0"/>
        </a:xfrm>
      </p:grpSpPr>
      <p:sp>
        <p:nvSpPr>
          <p:cNvPr id="8" name="Rectangle: Diagonal Corners Rounded 7">
            <a:extLst>
              <a:ext uri="{FF2B5EF4-FFF2-40B4-BE49-F238E27FC236}">
                <a16:creationId xmlns:a16="http://schemas.microsoft.com/office/drawing/2014/main" id="{CFE4B822-7163-4FB1-B200-81284C130CCD}"/>
              </a:ext>
            </a:extLst>
          </p:cNvPr>
          <p:cNvSpPr/>
          <p:nvPr userDrawn="1"/>
        </p:nvSpPr>
        <p:spPr>
          <a:xfrm flipH="1">
            <a:off x="749147" y="760164"/>
            <a:ext cx="7590622" cy="531013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7">
            <a:extLst>
              <a:ext uri="{FF2B5EF4-FFF2-40B4-BE49-F238E27FC236}">
                <a16:creationId xmlns:a16="http://schemas.microsoft.com/office/drawing/2014/main" id="{B3CCCAFD-68DD-47A1-A1F8-AEDFE86EF538}"/>
              </a:ext>
            </a:extLst>
          </p:cNvPr>
          <p:cNvSpPr>
            <a:spLocks noGrp="1"/>
          </p:cNvSpPr>
          <p:nvPr>
            <p:ph type="title" hasCustomPrompt="1"/>
          </p:nvPr>
        </p:nvSpPr>
        <p:spPr>
          <a:xfrm>
            <a:off x="926411" y="1759112"/>
            <a:ext cx="6838105" cy="2668778"/>
          </a:xfrm>
          <a:prstGeom prst="rect">
            <a:avLst/>
          </a:prstGeom>
        </p:spPr>
        <p:txBody>
          <a:bodyPr vert="horz" lIns="91440" tIns="0" rIns="91440" bIns="45720" rtlCol="0" anchor="ctr">
            <a:normAutofit/>
          </a:bodyPr>
          <a:lstStyle>
            <a:lvl1pPr>
              <a:defRPr lang="en-GB" sz="5400" dirty="0">
                <a:solidFill>
                  <a:schemeClr val="bg1"/>
                </a:solidFill>
                <a:latin typeface="+mn-lt"/>
                <a:ea typeface="+mn-ea"/>
                <a:cs typeface="+mn-cs"/>
              </a:defRPr>
            </a:lvl1pPr>
          </a:lstStyle>
          <a:p>
            <a:pPr lvl="0"/>
            <a:r>
              <a:rPr lang="en-US"/>
              <a:t>Title of presentation goes in here, can go over three lines</a:t>
            </a:r>
          </a:p>
        </p:txBody>
      </p:sp>
      <p:pic>
        <p:nvPicPr>
          <p:cNvPr id="7" name="Graphic 6">
            <a:extLst>
              <a:ext uri="{FF2B5EF4-FFF2-40B4-BE49-F238E27FC236}">
                <a16:creationId xmlns:a16="http://schemas.microsoft.com/office/drawing/2014/main" id="{D43CBA1E-3BF5-4E22-B046-1DBDB881C5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0196" y="5602270"/>
            <a:ext cx="2174684" cy="453773"/>
          </a:xfrm>
          <a:prstGeom prst="rect">
            <a:avLst/>
          </a:prstGeom>
        </p:spPr>
      </p:pic>
    </p:spTree>
    <p:extLst>
      <p:ext uri="{BB962C8B-B14F-4D97-AF65-F5344CB8AC3E}">
        <p14:creationId xmlns:p14="http://schemas.microsoft.com/office/powerpoint/2010/main" val="2864207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_Title">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43CBA1E-3BF5-4E22-B046-1DBDB881C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10196" y="5602270"/>
            <a:ext cx="2174684" cy="453773"/>
          </a:xfrm>
          <a:prstGeom prst="rect">
            <a:avLst/>
          </a:prstGeom>
        </p:spPr>
      </p:pic>
      <p:sp>
        <p:nvSpPr>
          <p:cNvPr id="8" name="Rectangle: Diagonal Corners Rounded 7">
            <a:extLst>
              <a:ext uri="{FF2B5EF4-FFF2-40B4-BE49-F238E27FC236}">
                <a16:creationId xmlns:a16="http://schemas.microsoft.com/office/drawing/2014/main" id="{CFE4B822-7163-4FB1-B200-81284C130CCD}"/>
              </a:ext>
            </a:extLst>
          </p:cNvPr>
          <p:cNvSpPr/>
          <p:nvPr userDrawn="1"/>
        </p:nvSpPr>
        <p:spPr>
          <a:xfrm flipH="1">
            <a:off x="749147" y="760164"/>
            <a:ext cx="7590622" cy="531013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3">
            <a:extLst>
              <a:ext uri="{FF2B5EF4-FFF2-40B4-BE49-F238E27FC236}">
                <a16:creationId xmlns:a16="http://schemas.microsoft.com/office/drawing/2014/main" id="{75AEEC81-7D64-4CA9-87DC-FF0D7D8D3C3E}"/>
              </a:ext>
            </a:extLst>
          </p:cNvPr>
          <p:cNvSpPr>
            <a:spLocks noGrp="1"/>
          </p:cNvSpPr>
          <p:nvPr>
            <p:ph type="body" sz="half" idx="2" hasCustomPrompt="1"/>
          </p:nvPr>
        </p:nvSpPr>
        <p:spPr>
          <a:xfrm>
            <a:off x="1459345" y="2368504"/>
            <a:ext cx="10233891" cy="1815882"/>
          </a:xfrm>
          <a:prstGeom prst="rect">
            <a:avLst/>
          </a:prstGeom>
        </p:spPr>
        <p:txBody>
          <a:bodyPr tIns="0" anchor="t">
            <a:normAutofit/>
          </a:bodyPr>
          <a:lstStyle>
            <a:lvl1pPr marL="0" indent="0">
              <a:lnSpc>
                <a:spcPct val="100000"/>
              </a:lnSpc>
              <a:spcAft>
                <a:spcPts val="600"/>
              </a:spcAft>
              <a:buNone/>
              <a:defRPr sz="115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 line two</a:t>
            </a:r>
          </a:p>
        </p:txBody>
      </p:sp>
      <p:sp>
        <p:nvSpPr>
          <p:cNvPr id="11" name="Text Placeholder 2">
            <a:extLst>
              <a:ext uri="{FF2B5EF4-FFF2-40B4-BE49-F238E27FC236}">
                <a16:creationId xmlns:a16="http://schemas.microsoft.com/office/drawing/2014/main" id="{45C2A7DE-CBC8-453E-980E-B2088B659C91}"/>
              </a:ext>
            </a:extLst>
          </p:cNvPr>
          <p:cNvSpPr>
            <a:spLocks noGrp="1"/>
          </p:cNvSpPr>
          <p:nvPr>
            <p:ph type="body" idx="10" hasCustomPrompt="1"/>
          </p:nvPr>
        </p:nvSpPr>
        <p:spPr>
          <a:xfrm>
            <a:off x="2132287" y="5154875"/>
            <a:ext cx="6086248" cy="288000"/>
          </a:xfrm>
          <a:prstGeom prst="rect">
            <a:avLst/>
          </a:prstGeom>
        </p:spPr>
        <p:txBody>
          <a:bodyPr>
            <a:noAutofit/>
          </a:bodyPr>
          <a:lstStyle>
            <a:lvl1pPr marL="0" indent="0" algn="r">
              <a:lnSpc>
                <a:spcPct val="120000"/>
              </a:lnSpc>
              <a:buFont typeface="Arial" panose="020B0604020202020204" pitchFamily="34" charset="0"/>
              <a:buNone/>
              <a:defRPr sz="1400" b="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Job title</a:t>
            </a:r>
          </a:p>
        </p:txBody>
      </p:sp>
      <p:sp>
        <p:nvSpPr>
          <p:cNvPr id="12" name="Text Placeholder 2">
            <a:extLst>
              <a:ext uri="{FF2B5EF4-FFF2-40B4-BE49-F238E27FC236}">
                <a16:creationId xmlns:a16="http://schemas.microsoft.com/office/drawing/2014/main" id="{7308F450-F524-46D8-ADA1-3DBD85E3E4A7}"/>
              </a:ext>
            </a:extLst>
          </p:cNvPr>
          <p:cNvSpPr>
            <a:spLocks noGrp="1"/>
          </p:cNvSpPr>
          <p:nvPr>
            <p:ph type="body" idx="13" hasCustomPrompt="1"/>
          </p:nvPr>
        </p:nvSpPr>
        <p:spPr>
          <a:xfrm>
            <a:off x="2132287" y="4852708"/>
            <a:ext cx="6086248" cy="288000"/>
          </a:xfrm>
          <a:prstGeom prst="rect">
            <a:avLst/>
          </a:prstGeom>
        </p:spPr>
        <p:txBody>
          <a:bodyPr>
            <a:noAutofit/>
          </a:bodyPr>
          <a:lstStyle>
            <a:lvl1pPr marL="0" indent="0" algn="r">
              <a:lnSpc>
                <a:spcPct val="120000"/>
              </a:lnSpc>
              <a:buFont typeface="Arial" panose="020B0604020202020204" pitchFamily="34" charset="0"/>
              <a:buNone/>
              <a:defRPr sz="14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a:t>
            </a:r>
          </a:p>
        </p:txBody>
      </p:sp>
      <p:sp>
        <p:nvSpPr>
          <p:cNvPr id="13" name="Text Placeholder 2">
            <a:extLst>
              <a:ext uri="{FF2B5EF4-FFF2-40B4-BE49-F238E27FC236}">
                <a16:creationId xmlns:a16="http://schemas.microsoft.com/office/drawing/2014/main" id="{E2ED987A-AB96-405A-B8A7-9136BB7499D2}"/>
              </a:ext>
            </a:extLst>
          </p:cNvPr>
          <p:cNvSpPr>
            <a:spLocks noGrp="1"/>
          </p:cNvSpPr>
          <p:nvPr>
            <p:ph type="body" idx="16" hasCustomPrompt="1"/>
          </p:nvPr>
        </p:nvSpPr>
        <p:spPr>
          <a:xfrm>
            <a:off x="4095551" y="5488462"/>
            <a:ext cx="4122984" cy="288000"/>
          </a:xfrm>
          <a:prstGeom prst="rect">
            <a:avLst/>
          </a:prstGeom>
        </p:spPr>
        <p:txBody>
          <a:bodyPr>
            <a:noAutofit/>
          </a:bodyPr>
          <a:lstStyle>
            <a:lvl1pPr marL="0" indent="0" algn="r">
              <a:lnSpc>
                <a:spcPct val="120000"/>
              </a:lnSpc>
              <a:buFont typeface="Arial" panose="020B0604020202020204" pitchFamily="34" charset="0"/>
              <a:buNone/>
              <a:defRPr sz="11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a:t>
            </a:r>
          </a:p>
        </p:txBody>
      </p:sp>
    </p:spTree>
    <p:extLst>
      <p:ext uri="{BB962C8B-B14F-4D97-AF65-F5344CB8AC3E}">
        <p14:creationId xmlns:p14="http://schemas.microsoft.com/office/powerpoint/2010/main" val="1970424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_Section">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43CBA1E-3BF5-4E22-B046-1DBDB881C5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10196" y="5602270"/>
            <a:ext cx="2174684" cy="453773"/>
          </a:xfrm>
          <a:prstGeom prst="rect">
            <a:avLst/>
          </a:prstGeom>
        </p:spPr>
      </p:pic>
      <p:sp>
        <p:nvSpPr>
          <p:cNvPr id="8" name="Rectangle: Diagonal Corners Rounded 7">
            <a:extLst>
              <a:ext uri="{FF2B5EF4-FFF2-40B4-BE49-F238E27FC236}">
                <a16:creationId xmlns:a16="http://schemas.microsoft.com/office/drawing/2014/main" id="{CFE4B822-7163-4FB1-B200-81284C130CCD}"/>
              </a:ext>
            </a:extLst>
          </p:cNvPr>
          <p:cNvSpPr/>
          <p:nvPr userDrawn="1"/>
        </p:nvSpPr>
        <p:spPr>
          <a:xfrm flipH="1">
            <a:off x="749147" y="760164"/>
            <a:ext cx="7590622" cy="531013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3">
            <a:extLst>
              <a:ext uri="{FF2B5EF4-FFF2-40B4-BE49-F238E27FC236}">
                <a16:creationId xmlns:a16="http://schemas.microsoft.com/office/drawing/2014/main" id="{75AEEC81-7D64-4CA9-87DC-FF0D7D8D3C3E}"/>
              </a:ext>
            </a:extLst>
          </p:cNvPr>
          <p:cNvSpPr>
            <a:spLocks noGrp="1"/>
          </p:cNvSpPr>
          <p:nvPr>
            <p:ph type="body" sz="half" idx="2" hasCustomPrompt="1"/>
          </p:nvPr>
        </p:nvSpPr>
        <p:spPr>
          <a:xfrm>
            <a:off x="1459345" y="2368504"/>
            <a:ext cx="10233891" cy="1815882"/>
          </a:xfrm>
          <a:prstGeom prst="rect">
            <a:avLst/>
          </a:prstGeom>
        </p:spPr>
        <p:txBody>
          <a:bodyPr tIns="0" anchor="t">
            <a:normAutofit/>
          </a:bodyPr>
          <a:lstStyle>
            <a:lvl1pPr marL="0" indent="0">
              <a:lnSpc>
                <a:spcPct val="100000"/>
              </a:lnSpc>
              <a:spcAft>
                <a:spcPts val="600"/>
              </a:spcAft>
              <a:buNone/>
              <a:defRPr sz="115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 line two</a:t>
            </a:r>
          </a:p>
        </p:txBody>
      </p:sp>
    </p:spTree>
    <p:extLst>
      <p:ext uri="{BB962C8B-B14F-4D97-AF65-F5344CB8AC3E}">
        <p14:creationId xmlns:p14="http://schemas.microsoft.com/office/powerpoint/2010/main" val="2642198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A_Black">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D0BD23-98C8-4433-A690-6C84A588925A}"/>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3" name="Freeform: Shape 2">
            <a:extLst>
              <a:ext uri="{FF2B5EF4-FFF2-40B4-BE49-F238E27FC236}">
                <a16:creationId xmlns:a16="http://schemas.microsoft.com/office/drawing/2014/main" id="{B8961DDB-246D-4348-96FA-20904289D65A}"/>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4" name="Graphic 3">
            <a:extLst>
              <a:ext uri="{FF2B5EF4-FFF2-40B4-BE49-F238E27FC236}">
                <a16:creationId xmlns:a16="http://schemas.microsoft.com/office/drawing/2014/main" id="{765BEBFE-70DF-4397-93F9-3D67BC1AF8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2068" y="6602145"/>
            <a:ext cx="626225" cy="130532"/>
          </a:xfrm>
          <a:prstGeom prst="rect">
            <a:avLst/>
          </a:prstGeom>
        </p:spPr>
      </p:pic>
      <p:sp>
        <p:nvSpPr>
          <p:cNvPr id="5" name="TextBox 4">
            <a:extLst>
              <a:ext uri="{FF2B5EF4-FFF2-40B4-BE49-F238E27FC236}">
                <a16:creationId xmlns:a16="http://schemas.microsoft.com/office/drawing/2014/main" id="{9F69569D-B9AF-468B-A0C1-5ECB9C4E0926}"/>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338716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_Black_Tit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FD75-F0B1-4FE6-BE2A-B57DB53E03D5}"/>
              </a:ext>
            </a:extLst>
          </p:cNvPr>
          <p:cNvSpPr>
            <a:spLocks noGrp="1"/>
          </p:cNvSpPr>
          <p:nvPr>
            <p:ph type="title"/>
          </p:nvPr>
        </p:nvSpPr>
        <p:spPr>
          <a:xfrm>
            <a:off x="452852" y="294639"/>
            <a:ext cx="11535947" cy="549275"/>
          </a:xfrm>
        </p:spPr>
        <p:txBody>
          <a:bodyPr/>
          <a:lstStyle>
            <a:lvl1pPr>
              <a:defRPr>
                <a:solidFill>
                  <a:schemeClr val="bg1"/>
                </a:solidFill>
              </a:defRPr>
            </a:lvl1pPr>
          </a:lstStyle>
          <a:p>
            <a:r>
              <a:rPr lang="en-US"/>
              <a:t>Click to edit Master title style</a:t>
            </a:r>
          </a:p>
        </p:txBody>
      </p:sp>
      <p:sp>
        <p:nvSpPr>
          <p:cNvPr id="4" name="Freeform: Shape 3">
            <a:extLst>
              <a:ext uri="{FF2B5EF4-FFF2-40B4-BE49-F238E27FC236}">
                <a16:creationId xmlns:a16="http://schemas.microsoft.com/office/drawing/2014/main" id="{7892E15C-EE81-4340-9239-499D6A3E46F0}"/>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5" name="Freeform: Shape 4">
            <a:extLst>
              <a:ext uri="{FF2B5EF4-FFF2-40B4-BE49-F238E27FC236}">
                <a16:creationId xmlns:a16="http://schemas.microsoft.com/office/drawing/2014/main" id="{BDA61D2C-8E1F-47E1-84F6-9625DF953CD0}"/>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6" name="Graphic 5">
            <a:extLst>
              <a:ext uri="{FF2B5EF4-FFF2-40B4-BE49-F238E27FC236}">
                <a16:creationId xmlns:a16="http://schemas.microsoft.com/office/drawing/2014/main" id="{AB0CA5B6-0010-4AB1-9FA2-C35050D68C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2068" y="6602145"/>
            <a:ext cx="626225" cy="130532"/>
          </a:xfrm>
          <a:prstGeom prst="rect">
            <a:avLst/>
          </a:prstGeom>
        </p:spPr>
      </p:pic>
      <p:sp>
        <p:nvSpPr>
          <p:cNvPr id="7" name="TextBox 6">
            <a:extLst>
              <a:ext uri="{FF2B5EF4-FFF2-40B4-BE49-F238E27FC236}">
                <a16:creationId xmlns:a16="http://schemas.microsoft.com/office/drawing/2014/main" id="{FED90B10-7730-42EA-8805-FCB51371874A}"/>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1059281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B2CB-C566-4823-AC93-423B711676AF}"/>
              </a:ext>
            </a:extLst>
          </p:cNvPr>
          <p:cNvSpPr>
            <a:spLocks noGrp="1"/>
          </p:cNvSpPr>
          <p:nvPr>
            <p:ph type="title"/>
          </p:nvPr>
        </p:nvSpPr>
        <p:spPr>
          <a:xfrm>
            <a:off x="452852" y="294639"/>
            <a:ext cx="11535947" cy="549275"/>
          </a:xfrm>
        </p:spPr>
        <p:txBody>
          <a:bodyPr/>
          <a:lstStyle/>
          <a:p>
            <a:r>
              <a:rPr lang="en-US"/>
              <a:t>Click to edit Master title style</a:t>
            </a:r>
          </a:p>
        </p:txBody>
      </p:sp>
      <p:sp>
        <p:nvSpPr>
          <p:cNvPr id="9" name="Text Placeholder 8">
            <a:extLst>
              <a:ext uri="{FF2B5EF4-FFF2-40B4-BE49-F238E27FC236}">
                <a16:creationId xmlns:a16="http://schemas.microsoft.com/office/drawing/2014/main" id="{CBC4621D-7B60-441D-B4B1-DE9D87E987E6}"/>
              </a:ext>
            </a:extLst>
          </p:cNvPr>
          <p:cNvSpPr>
            <a:spLocks noGrp="1"/>
          </p:cNvSpPr>
          <p:nvPr>
            <p:ph type="body" sz="quarter" idx="10"/>
          </p:nvPr>
        </p:nvSpPr>
        <p:spPr>
          <a:xfrm>
            <a:off x="452852" y="1034473"/>
            <a:ext cx="11535947" cy="5449454"/>
          </a:xfrm>
        </p:spPr>
        <p:txBody>
          <a:bodyPr/>
          <a:lstStyle>
            <a:lvl2pPr marL="800100" indent="-342900">
              <a:buFont typeface="Courier New" panose="02070309020205020404" pitchFamily="49" charset="0"/>
              <a:buChar char="o"/>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72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_Section">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43CBA1E-3BF5-4E22-B046-1DBDB881C5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0196" y="5602270"/>
            <a:ext cx="2174684" cy="453773"/>
          </a:xfrm>
          <a:prstGeom prst="rect">
            <a:avLst/>
          </a:prstGeom>
        </p:spPr>
      </p:pic>
      <p:sp>
        <p:nvSpPr>
          <p:cNvPr id="8" name="Rectangle: Diagonal Corners Rounded 7">
            <a:extLst>
              <a:ext uri="{FF2B5EF4-FFF2-40B4-BE49-F238E27FC236}">
                <a16:creationId xmlns:a16="http://schemas.microsoft.com/office/drawing/2014/main" id="{CFE4B822-7163-4FB1-B200-81284C130CCD}"/>
              </a:ext>
            </a:extLst>
          </p:cNvPr>
          <p:cNvSpPr/>
          <p:nvPr userDrawn="1"/>
        </p:nvSpPr>
        <p:spPr>
          <a:xfrm flipH="1">
            <a:off x="749147" y="760164"/>
            <a:ext cx="7590622" cy="5310130"/>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3">
            <a:extLst>
              <a:ext uri="{FF2B5EF4-FFF2-40B4-BE49-F238E27FC236}">
                <a16:creationId xmlns:a16="http://schemas.microsoft.com/office/drawing/2014/main" id="{75AEEC81-7D64-4CA9-87DC-FF0D7D8D3C3E}"/>
              </a:ext>
            </a:extLst>
          </p:cNvPr>
          <p:cNvSpPr>
            <a:spLocks noGrp="1"/>
          </p:cNvSpPr>
          <p:nvPr>
            <p:ph type="body" sz="half" idx="2" hasCustomPrompt="1"/>
          </p:nvPr>
        </p:nvSpPr>
        <p:spPr>
          <a:xfrm>
            <a:off x="1459345" y="2368504"/>
            <a:ext cx="10233891" cy="1815882"/>
          </a:xfrm>
          <a:prstGeom prst="rect">
            <a:avLst/>
          </a:prstGeom>
        </p:spPr>
        <p:txBody>
          <a:bodyPr tIns="0" anchor="t">
            <a:normAutofit/>
          </a:bodyPr>
          <a:lstStyle>
            <a:lvl1pPr marL="0" indent="0">
              <a:lnSpc>
                <a:spcPct val="100000"/>
              </a:lnSpc>
              <a:spcAft>
                <a:spcPts val="600"/>
              </a:spcAft>
              <a:buNone/>
              <a:defRPr sz="115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 line two</a:t>
            </a:r>
          </a:p>
        </p:txBody>
      </p:sp>
    </p:spTree>
    <p:extLst>
      <p:ext uri="{BB962C8B-B14F-4D97-AF65-F5344CB8AC3E}">
        <p14:creationId xmlns:p14="http://schemas.microsoft.com/office/powerpoint/2010/main" val="3336017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_Text_No­_Footer">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38E2B227-9F26-4269-ABB9-1B17EB26B64A}"/>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2" name="Title 1">
            <a:extLst>
              <a:ext uri="{FF2B5EF4-FFF2-40B4-BE49-F238E27FC236}">
                <a16:creationId xmlns:a16="http://schemas.microsoft.com/office/drawing/2014/main" id="{BF34B2CB-C566-4823-AC93-423B711676AF}"/>
              </a:ext>
            </a:extLst>
          </p:cNvPr>
          <p:cNvSpPr>
            <a:spLocks noGrp="1"/>
          </p:cNvSpPr>
          <p:nvPr>
            <p:ph type="title"/>
          </p:nvPr>
        </p:nvSpPr>
        <p:spPr>
          <a:xfrm>
            <a:off x="452852" y="294639"/>
            <a:ext cx="11535947" cy="549275"/>
          </a:xfrm>
        </p:spPr>
        <p:txBody>
          <a:bodyPr/>
          <a:lstStyle/>
          <a:p>
            <a:r>
              <a:rPr lang="en-US"/>
              <a:t>Click to edit Master title style</a:t>
            </a:r>
          </a:p>
        </p:txBody>
      </p:sp>
      <p:sp>
        <p:nvSpPr>
          <p:cNvPr id="9" name="Text Placeholder 8">
            <a:extLst>
              <a:ext uri="{FF2B5EF4-FFF2-40B4-BE49-F238E27FC236}">
                <a16:creationId xmlns:a16="http://schemas.microsoft.com/office/drawing/2014/main" id="{CBC4621D-7B60-441D-B4B1-DE9D87E987E6}"/>
              </a:ext>
            </a:extLst>
          </p:cNvPr>
          <p:cNvSpPr>
            <a:spLocks noGrp="1"/>
          </p:cNvSpPr>
          <p:nvPr>
            <p:ph type="body" sz="quarter" idx="10"/>
          </p:nvPr>
        </p:nvSpPr>
        <p:spPr>
          <a:xfrm>
            <a:off x="452852" y="1034473"/>
            <a:ext cx="11535947" cy="5695936"/>
          </a:xfrm>
        </p:spPr>
        <p:txBody>
          <a:bodyPr/>
          <a:lstStyle>
            <a:lvl2pPr marL="800100" indent="-342900">
              <a:buFont typeface="Courier New" panose="02070309020205020404" pitchFamily="49" charset="0"/>
              <a:buChar char="o"/>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197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_Whit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294639"/>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Tree>
    <p:extLst>
      <p:ext uri="{BB962C8B-B14F-4D97-AF65-F5344CB8AC3E}">
        <p14:creationId xmlns:p14="http://schemas.microsoft.com/office/powerpoint/2010/main" val="31256655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_White_No_Footer">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DDC193CD-2309-441C-AE1E-EA0162798559}"/>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294639"/>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Tree>
    <p:extLst>
      <p:ext uri="{BB962C8B-B14F-4D97-AF65-F5344CB8AC3E}">
        <p14:creationId xmlns:p14="http://schemas.microsoft.com/office/powerpoint/2010/main" val="31244116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_High_Title">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DDC193CD-2309-441C-AE1E-EA0162798559}"/>
              </a:ext>
            </a:extLst>
          </p:cNvPr>
          <p:cNvSpPr/>
          <p:nvPr userDrawn="1"/>
        </p:nvSpPr>
        <p:spPr>
          <a:xfrm>
            <a:off x="224468" y="5129"/>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72968"/>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Tree>
    <p:extLst>
      <p:ext uri="{BB962C8B-B14F-4D97-AF65-F5344CB8AC3E}">
        <p14:creationId xmlns:p14="http://schemas.microsoft.com/office/powerpoint/2010/main" val="91704287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45789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p:bg>
      <p:bgPr>
        <a:solidFill>
          <a:schemeClr val="accent4"/>
        </a:solidFill>
        <a:effectLst/>
      </p:bgPr>
    </p:bg>
    <p:spTree>
      <p:nvGrpSpPr>
        <p:cNvPr id="1" name=""/>
        <p:cNvGrpSpPr/>
        <p:nvPr/>
      </p:nvGrpSpPr>
      <p:grpSpPr>
        <a:xfrm>
          <a:off x="0" y="0"/>
          <a:ext cx="0" cy="0"/>
          <a:chOff x="0" y="0"/>
          <a:chExt cx="0" cy="0"/>
        </a:xfrm>
      </p:grpSpPr>
      <p:sp>
        <p:nvSpPr>
          <p:cNvPr id="6" name="bg object 16">
            <a:extLst>
              <a:ext uri="{FF2B5EF4-FFF2-40B4-BE49-F238E27FC236}">
                <a16:creationId xmlns:a16="http://schemas.microsoft.com/office/drawing/2014/main" id="{908105DD-A7E4-483E-BE10-722157BC00C3}"/>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chemeClr val="accent3"/>
          </a:solidFill>
        </p:spPr>
        <p:txBody>
          <a:bodyPr wrap="square" lIns="0" tIns="0" rIns="0" bIns="0" rtlCol="0"/>
          <a:lstStyle/>
          <a:p>
            <a:endParaRPr/>
          </a:p>
        </p:txBody>
      </p:sp>
      <p:sp>
        <p:nvSpPr>
          <p:cNvPr id="4" name="Text Placeholder 3">
            <a:extLst>
              <a:ext uri="{FF2B5EF4-FFF2-40B4-BE49-F238E27FC236}">
                <a16:creationId xmlns:a16="http://schemas.microsoft.com/office/drawing/2014/main" id="{AFC0E756-6D97-466C-8DF0-BBCB29AF2664}"/>
              </a:ext>
            </a:extLst>
          </p:cNvPr>
          <p:cNvSpPr>
            <a:spLocks noGrp="1"/>
          </p:cNvSpPr>
          <p:nvPr>
            <p:ph type="body" sz="half" idx="2"/>
          </p:nvPr>
        </p:nvSpPr>
        <p:spPr>
          <a:xfrm>
            <a:off x="910270" y="699449"/>
            <a:ext cx="8902072" cy="418832"/>
          </a:xfrm>
        </p:spPr>
        <p:txBody>
          <a:bodyPr tIns="0">
            <a:noAutofit/>
          </a:bodyPr>
          <a:lstStyle>
            <a:lvl1pPr marL="0" indent="0">
              <a:lnSpc>
                <a:spcPct val="100000"/>
              </a:lnSpc>
              <a:buNone/>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tle Placeholder 1">
            <a:extLst>
              <a:ext uri="{FF2B5EF4-FFF2-40B4-BE49-F238E27FC236}">
                <a16:creationId xmlns:a16="http://schemas.microsoft.com/office/drawing/2014/main" id="{46328F77-05C3-49C8-991C-E3E92521A7B5}"/>
              </a:ext>
            </a:extLst>
          </p:cNvPr>
          <p:cNvSpPr>
            <a:spLocks noGrp="1"/>
          </p:cNvSpPr>
          <p:nvPr>
            <p:ph type="title"/>
          </p:nvPr>
        </p:nvSpPr>
        <p:spPr>
          <a:xfrm>
            <a:off x="527398" y="294639"/>
            <a:ext cx="9816909" cy="549275"/>
          </a:xfrm>
          <a:prstGeom prst="rect">
            <a:avLst/>
          </a:prstGeom>
        </p:spPr>
        <p:txBody>
          <a:bodyPr vert="horz" lIns="91440" tIns="45720" rIns="91440" bIns="45720" rtlCol="0" anchor="t">
            <a:normAutofit/>
          </a:bodyPr>
          <a:lstStyle/>
          <a:p>
            <a:r>
              <a:rPr lang="en-US"/>
              <a:t>Click to edit master title style</a:t>
            </a:r>
            <a:endParaRPr lang="en-GB"/>
          </a:p>
        </p:txBody>
      </p:sp>
      <p:pic>
        <p:nvPicPr>
          <p:cNvPr id="10" name="Graphic 9">
            <a:extLst>
              <a:ext uri="{FF2B5EF4-FFF2-40B4-BE49-F238E27FC236}">
                <a16:creationId xmlns:a16="http://schemas.microsoft.com/office/drawing/2014/main" id="{FE7FEFF6-66FC-4D21-9F42-FA45E728EA0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92068" y="6602145"/>
            <a:ext cx="626225" cy="130532"/>
          </a:xfrm>
          <a:prstGeom prst="rect">
            <a:avLst/>
          </a:prstGeom>
        </p:spPr>
      </p:pic>
    </p:spTree>
    <p:extLst>
      <p:ext uri="{BB962C8B-B14F-4D97-AF65-F5344CB8AC3E}">
        <p14:creationId xmlns:p14="http://schemas.microsoft.com/office/powerpoint/2010/main" val="365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A_Black">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7D0BD23-98C8-4433-A690-6C84A588925A}"/>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3" name="Freeform: Shape 2">
            <a:extLst>
              <a:ext uri="{FF2B5EF4-FFF2-40B4-BE49-F238E27FC236}">
                <a16:creationId xmlns:a16="http://schemas.microsoft.com/office/drawing/2014/main" id="{B8961DDB-246D-4348-96FA-20904289D65A}"/>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4" name="Graphic 3">
            <a:extLst>
              <a:ext uri="{FF2B5EF4-FFF2-40B4-BE49-F238E27FC236}">
                <a16:creationId xmlns:a16="http://schemas.microsoft.com/office/drawing/2014/main" id="{765BEBFE-70DF-4397-93F9-3D67BC1AF85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2068" y="6602145"/>
            <a:ext cx="626225" cy="130532"/>
          </a:xfrm>
          <a:prstGeom prst="rect">
            <a:avLst/>
          </a:prstGeom>
        </p:spPr>
      </p:pic>
      <p:sp>
        <p:nvSpPr>
          <p:cNvPr id="5" name="TextBox 4">
            <a:extLst>
              <a:ext uri="{FF2B5EF4-FFF2-40B4-BE49-F238E27FC236}">
                <a16:creationId xmlns:a16="http://schemas.microsoft.com/office/drawing/2014/main" id="{9F69569D-B9AF-468B-A0C1-5ECB9C4E0926}"/>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220683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_Black_Tit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FD75-F0B1-4FE6-BE2A-B57DB53E03D5}"/>
              </a:ext>
            </a:extLst>
          </p:cNvPr>
          <p:cNvSpPr>
            <a:spLocks noGrp="1"/>
          </p:cNvSpPr>
          <p:nvPr>
            <p:ph type="title"/>
          </p:nvPr>
        </p:nvSpPr>
        <p:spPr>
          <a:xfrm>
            <a:off x="452852" y="294639"/>
            <a:ext cx="11535947" cy="549275"/>
          </a:xfrm>
        </p:spPr>
        <p:txBody>
          <a:bodyPr/>
          <a:lstStyle>
            <a:lvl1pPr>
              <a:defRPr>
                <a:solidFill>
                  <a:schemeClr val="bg1"/>
                </a:solidFill>
              </a:defRPr>
            </a:lvl1pPr>
          </a:lstStyle>
          <a:p>
            <a:r>
              <a:rPr lang="en-US"/>
              <a:t>Click to edit Master title style</a:t>
            </a:r>
          </a:p>
        </p:txBody>
      </p:sp>
      <p:sp>
        <p:nvSpPr>
          <p:cNvPr id="4" name="Freeform: Shape 3">
            <a:extLst>
              <a:ext uri="{FF2B5EF4-FFF2-40B4-BE49-F238E27FC236}">
                <a16:creationId xmlns:a16="http://schemas.microsoft.com/office/drawing/2014/main" id="{7892E15C-EE81-4340-9239-499D6A3E46F0}"/>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5" name="Freeform: Shape 4">
            <a:extLst>
              <a:ext uri="{FF2B5EF4-FFF2-40B4-BE49-F238E27FC236}">
                <a16:creationId xmlns:a16="http://schemas.microsoft.com/office/drawing/2014/main" id="{BDA61D2C-8E1F-47E1-84F6-9625DF953CD0}"/>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6" name="Graphic 5">
            <a:extLst>
              <a:ext uri="{FF2B5EF4-FFF2-40B4-BE49-F238E27FC236}">
                <a16:creationId xmlns:a16="http://schemas.microsoft.com/office/drawing/2014/main" id="{AB0CA5B6-0010-4AB1-9FA2-C35050D68CC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2068" y="6602145"/>
            <a:ext cx="626225" cy="130532"/>
          </a:xfrm>
          <a:prstGeom prst="rect">
            <a:avLst/>
          </a:prstGeom>
        </p:spPr>
      </p:pic>
      <p:sp>
        <p:nvSpPr>
          <p:cNvPr id="7" name="TextBox 6">
            <a:extLst>
              <a:ext uri="{FF2B5EF4-FFF2-40B4-BE49-F238E27FC236}">
                <a16:creationId xmlns:a16="http://schemas.microsoft.com/office/drawing/2014/main" id="{FED90B10-7730-42EA-8805-FCB51371874A}"/>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1100810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B2CB-C566-4823-AC93-423B711676AF}"/>
              </a:ext>
            </a:extLst>
          </p:cNvPr>
          <p:cNvSpPr>
            <a:spLocks noGrp="1"/>
          </p:cNvSpPr>
          <p:nvPr>
            <p:ph type="title"/>
          </p:nvPr>
        </p:nvSpPr>
        <p:spPr>
          <a:xfrm>
            <a:off x="452852" y="294639"/>
            <a:ext cx="11535947" cy="549275"/>
          </a:xfrm>
        </p:spPr>
        <p:txBody>
          <a:bodyPr/>
          <a:lstStyle/>
          <a:p>
            <a:r>
              <a:rPr lang="en-US"/>
              <a:t>Click to edit Master title style</a:t>
            </a:r>
          </a:p>
        </p:txBody>
      </p:sp>
      <p:sp>
        <p:nvSpPr>
          <p:cNvPr id="9" name="Text Placeholder 8">
            <a:extLst>
              <a:ext uri="{FF2B5EF4-FFF2-40B4-BE49-F238E27FC236}">
                <a16:creationId xmlns:a16="http://schemas.microsoft.com/office/drawing/2014/main" id="{CBC4621D-7B60-441D-B4B1-DE9D87E987E6}"/>
              </a:ext>
            </a:extLst>
          </p:cNvPr>
          <p:cNvSpPr>
            <a:spLocks noGrp="1"/>
          </p:cNvSpPr>
          <p:nvPr>
            <p:ph type="body" sz="quarter" idx="10"/>
          </p:nvPr>
        </p:nvSpPr>
        <p:spPr>
          <a:xfrm>
            <a:off x="452852" y="1034473"/>
            <a:ext cx="11535947" cy="5449454"/>
          </a:xfrm>
        </p:spPr>
        <p:txBody>
          <a:bodyPr/>
          <a:lstStyle>
            <a:lvl2pPr marL="800100" indent="-342900">
              <a:buFont typeface="Courier New" panose="02070309020205020404" pitchFamily="49" charset="0"/>
              <a:buChar char="o"/>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48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_Text_No­_Footer">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38E2B227-9F26-4269-ABB9-1B17EB26B64A}"/>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2" name="Title 1">
            <a:extLst>
              <a:ext uri="{FF2B5EF4-FFF2-40B4-BE49-F238E27FC236}">
                <a16:creationId xmlns:a16="http://schemas.microsoft.com/office/drawing/2014/main" id="{BF34B2CB-C566-4823-AC93-423B711676AF}"/>
              </a:ext>
            </a:extLst>
          </p:cNvPr>
          <p:cNvSpPr>
            <a:spLocks noGrp="1"/>
          </p:cNvSpPr>
          <p:nvPr>
            <p:ph type="title"/>
          </p:nvPr>
        </p:nvSpPr>
        <p:spPr>
          <a:xfrm>
            <a:off x="452852" y="294639"/>
            <a:ext cx="11535947" cy="549275"/>
          </a:xfrm>
        </p:spPr>
        <p:txBody>
          <a:bodyPr/>
          <a:lstStyle/>
          <a:p>
            <a:r>
              <a:rPr lang="en-US"/>
              <a:t>Click to edit Master title style</a:t>
            </a:r>
          </a:p>
        </p:txBody>
      </p:sp>
      <p:sp>
        <p:nvSpPr>
          <p:cNvPr id="9" name="Text Placeholder 8">
            <a:extLst>
              <a:ext uri="{FF2B5EF4-FFF2-40B4-BE49-F238E27FC236}">
                <a16:creationId xmlns:a16="http://schemas.microsoft.com/office/drawing/2014/main" id="{CBC4621D-7B60-441D-B4B1-DE9D87E987E6}"/>
              </a:ext>
            </a:extLst>
          </p:cNvPr>
          <p:cNvSpPr>
            <a:spLocks noGrp="1"/>
          </p:cNvSpPr>
          <p:nvPr>
            <p:ph type="body" sz="quarter" idx="10"/>
          </p:nvPr>
        </p:nvSpPr>
        <p:spPr>
          <a:xfrm>
            <a:off x="452852" y="1034473"/>
            <a:ext cx="11535947" cy="5695936"/>
          </a:xfrm>
        </p:spPr>
        <p:txBody>
          <a:bodyPr/>
          <a:lstStyle>
            <a:lvl2pPr marL="800100" indent="-342900">
              <a:buFont typeface="Courier New" panose="02070309020205020404" pitchFamily="49" charset="0"/>
              <a:buChar char="o"/>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F347744D-6DA1-9174-E83A-5E3EF68E50B2}"/>
              </a:ext>
            </a:extLst>
          </p:cNvPr>
          <p:cNvSpPr txBox="1"/>
          <p:nvPr userDrawn="1"/>
        </p:nvSpPr>
        <p:spPr>
          <a:xfrm>
            <a:off x="11513417"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376171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_Whit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294639"/>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Tree>
    <p:extLst>
      <p:ext uri="{BB962C8B-B14F-4D97-AF65-F5344CB8AC3E}">
        <p14:creationId xmlns:p14="http://schemas.microsoft.com/office/powerpoint/2010/main" val="34379073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_White_No_Footer">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DDC193CD-2309-441C-AE1E-EA0162798559}"/>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294639"/>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
        <p:nvSpPr>
          <p:cNvPr id="6" name="TextBox 5">
            <a:extLst>
              <a:ext uri="{FF2B5EF4-FFF2-40B4-BE49-F238E27FC236}">
                <a16:creationId xmlns:a16="http://schemas.microsoft.com/office/drawing/2014/main" id="{CA6A2E7F-8A11-6EA2-F5AA-6D9615F325A2}"/>
              </a:ext>
            </a:extLst>
          </p:cNvPr>
          <p:cNvSpPr txBox="1"/>
          <p:nvPr userDrawn="1"/>
        </p:nvSpPr>
        <p:spPr>
          <a:xfrm>
            <a:off x="11513417"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2580233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_High_Title">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DDC193CD-2309-441C-AE1E-EA0162798559}"/>
              </a:ext>
            </a:extLst>
          </p:cNvPr>
          <p:cNvSpPr/>
          <p:nvPr userDrawn="1"/>
        </p:nvSpPr>
        <p:spPr>
          <a:xfrm>
            <a:off x="224468" y="5129"/>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5" name="Title Placeholder 1">
            <a:extLst>
              <a:ext uri="{FF2B5EF4-FFF2-40B4-BE49-F238E27FC236}">
                <a16:creationId xmlns:a16="http://schemas.microsoft.com/office/drawing/2014/main" id="{E7E67A5E-23F8-4802-8327-4CBC45C271C7}"/>
              </a:ext>
            </a:extLst>
          </p:cNvPr>
          <p:cNvSpPr>
            <a:spLocks noGrp="1"/>
          </p:cNvSpPr>
          <p:nvPr>
            <p:ph type="title"/>
          </p:nvPr>
        </p:nvSpPr>
        <p:spPr>
          <a:xfrm>
            <a:off x="452852" y="72968"/>
            <a:ext cx="11637548" cy="549275"/>
          </a:xfrm>
          <a:prstGeom prst="rect">
            <a:avLst/>
          </a:prstGeom>
        </p:spPr>
        <p:txBody>
          <a:bodyPr vert="horz" lIns="91440" tIns="45720" rIns="91440" bIns="45720" rtlCol="0" anchor="t">
            <a:normAutofit/>
          </a:bodyPr>
          <a:lstStyle/>
          <a:p>
            <a:r>
              <a:rPr lang="en-US"/>
              <a:t>Click to edit master title style</a:t>
            </a:r>
            <a:endParaRPr lang="en-GB"/>
          </a:p>
        </p:txBody>
      </p:sp>
      <p:sp>
        <p:nvSpPr>
          <p:cNvPr id="6" name="TextBox 5">
            <a:extLst>
              <a:ext uri="{FF2B5EF4-FFF2-40B4-BE49-F238E27FC236}">
                <a16:creationId xmlns:a16="http://schemas.microsoft.com/office/drawing/2014/main" id="{C066EDF5-70F5-0FE8-46A8-8B4F770EB6CD}"/>
              </a:ext>
            </a:extLst>
          </p:cNvPr>
          <p:cNvSpPr txBox="1"/>
          <p:nvPr userDrawn="1"/>
        </p:nvSpPr>
        <p:spPr>
          <a:xfrm>
            <a:off x="11513417"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Tree>
    <p:extLst>
      <p:ext uri="{BB962C8B-B14F-4D97-AF65-F5344CB8AC3E}">
        <p14:creationId xmlns:p14="http://schemas.microsoft.com/office/powerpoint/2010/main" val="13697766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g object 16">
            <a:extLst>
              <a:ext uri="{FF2B5EF4-FFF2-40B4-BE49-F238E27FC236}">
                <a16:creationId xmlns:a16="http://schemas.microsoft.com/office/drawing/2014/main" id="{0169C6E2-B770-44F5-9E67-A5BEC9492ECF}"/>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8" name="Title Placeholder 1">
            <a:extLst>
              <a:ext uri="{FF2B5EF4-FFF2-40B4-BE49-F238E27FC236}">
                <a16:creationId xmlns:a16="http://schemas.microsoft.com/office/drawing/2014/main" id="{B40927A7-7A0C-45CE-B38F-6D858B2E4631}"/>
              </a:ext>
            </a:extLst>
          </p:cNvPr>
          <p:cNvSpPr>
            <a:spLocks noGrp="1"/>
          </p:cNvSpPr>
          <p:nvPr>
            <p:ph type="title"/>
          </p:nvPr>
        </p:nvSpPr>
        <p:spPr>
          <a:xfrm>
            <a:off x="452852" y="294639"/>
            <a:ext cx="11565441" cy="549275"/>
          </a:xfrm>
          <a:prstGeom prst="rect">
            <a:avLst/>
          </a:prstGeom>
        </p:spPr>
        <p:txBody>
          <a:bodyPr vert="horz" lIns="91440" tIns="45720" rIns="91440" bIns="45720" rtlCol="0" anchor="t">
            <a:normAutofit/>
          </a:bodyPr>
          <a:lstStyle/>
          <a:p>
            <a:r>
              <a:rPr lang="en-US"/>
              <a:t>Click to edit master title style</a:t>
            </a:r>
            <a:endParaRPr lang="en-GB"/>
          </a:p>
        </p:txBody>
      </p:sp>
      <p:sp>
        <p:nvSpPr>
          <p:cNvPr id="9" name="Freeform: Shape 8">
            <a:extLst>
              <a:ext uri="{FF2B5EF4-FFF2-40B4-BE49-F238E27FC236}">
                <a16:creationId xmlns:a16="http://schemas.microsoft.com/office/drawing/2014/main" id="{B0430C2B-7B64-49F8-81DD-F900626B5EFA}"/>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10" name="Freeform: Shape 9">
            <a:extLst>
              <a:ext uri="{FF2B5EF4-FFF2-40B4-BE49-F238E27FC236}">
                <a16:creationId xmlns:a16="http://schemas.microsoft.com/office/drawing/2014/main" id="{1BE4BF21-AB5A-4944-91CA-0FA9411B73AE}"/>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11" name="Graphic 10">
            <a:extLst>
              <a:ext uri="{FF2B5EF4-FFF2-40B4-BE49-F238E27FC236}">
                <a16:creationId xmlns:a16="http://schemas.microsoft.com/office/drawing/2014/main" id="{6B256354-C003-4D58-8233-4CB2BCC8B7C0}"/>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92068" y="6602145"/>
            <a:ext cx="626225" cy="130532"/>
          </a:xfrm>
          <a:prstGeom prst="rect">
            <a:avLst/>
          </a:prstGeom>
        </p:spPr>
      </p:pic>
      <p:sp>
        <p:nvSpPr>
          <p:cNvPr id="12" name="TextBox 11">
            <a:extLst>
              <a:ext uri="{FF2B5EF4-FFF2-40B4-BE49-F238E27FC236}">
                <a16:creationId xmlns:a16="http://schemas.microsoft.com/office/drawing/2014/main" id="{9315BCE4-D35B-49B3-8D8F-6E5360F8FBAD}"/>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
        <p:nvSpPr>
          <p:cNvPr id="14" name="Text Placeholder 2">
            <a:extLst>
              <a:ext uri="{FF2B5EF4-FFF2-40B4-BE49-F238E27FC236}">
                <a16:creationId xmlns:a16="http://schemas.microsoft.com/office/drawing/2014/main" id="{6A3760A3-9146-428E-A4CA-C767294A6997}"/>
              </a:ext>
            </a:extLst>
          </p:cNvPr>
          <p:cNvSpPr>
            <a:spLocks noGrp="1"/>
          </p:cNvSpPr>
          <p:nvPr>
            <p:ph type="body" idx="1"/>
          </p:nvPr>
        </p:nvSpPr>
        <p:spPr>
          <a:xfrm>
            <a:off x="452852" y="1089890"/>
            <a:ext cx="11565440" cy="5361769"/>
          </a:xfrm>
          <a:prstGeom prst="rect">
            <a:avLst/>
          </a:prstGeom>
        </p:spPr>
        <p:txBody>
          <a:bodyPr vert="horz" lIns="91440" tIns="45720" rIns="91440" bIns="45720" rtlCol="0">
            <a:normAutofit/>
          </a:bodyPr>
          <a:lstStyle/>
          <a:p>
            <a:pPr lvl="0"/>
            <a:r>
              <a:rPr lang="en-US"/>
              <a:t>Click to edit Master text styles</a:t>
            </a:r>
          </a:p>
          <a:p>
            <a:pPr marL="895350" lvl="1" indent="-360363" algn="l" defTabSz="914400" rtl="0" eaLnBrk="1" latinLnBrk="0" hangingPunct="1">
              <a:lnSpc>
                <a:spcPct val="110000"/>
              </a:lnSpc>
              <a:spcBef>
                <a:spcPts val="0"/>
              </a:spcBef>
              <a:spcAft>
                <a:spcPts val="1200"/>
              </a:spcAft>
              <a:buFont typeface="Courier New" panose="02070309020205020404" pitchFamily="49" charset="0"/>
              <a:buChar char="o"/>
            </a:pPr>
            <a:r>
              <a:rPr lang="en-US"/>
              <a:t>Second level</a:t>
            </a:r>
          </a:p>
          <a:p>
            <a:pPr marL="1200150" lvl="2" indent="-285750" algn="l" defTabSz="914400" rtl="0" eaLnBrk="1" latinLnBrk="0" hangingPunct="1">
              <a:lnSpc>
                <a:spcPct val="110000"/>
              </a:lnSpc>
              <a:spcBef>
                <a:spcPts val="0"/>
              </a:spcBef>
              <a:spcAft>
                <a:spcPts val="1200"/>
              </a:spcAft>
              <a:buFont typeface="Arial" panose="020B0604020202020204" pitchFamily="34" charset="0"/>
              <a:buChar char="–"/>
            </a:pPr>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462540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809" r:id="rId13"/>
    <p:sldLayoutId id="2147483810" r:id="rId14"/>
  </p:sldLayoutIdLst>
  <p:hf hd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360363" indent="-360363" algn="l" defTabSz="914400" rtl="0" eaLnBrk="1" latinLnBrk="0" hangingPunct="1">
        <a:lnSpc>
          <a:spcPct val="120000"/>
        </a:lnSpc>
        <a:spcBef>
          <a:spcPts val="0"/>
        </a:spcBef>
        <a:spcAft>
          <a:spcPts val="600"/>
        </a:spcAft>
        <a:buFontTx/>
        <a:buBlip>
          <a:blip r:embed="rId18"/>
        </a:buBlip>
        <a:defRPr lang="en-US" sz="2400" kern="1200" dirty="0">
          <a:solidFill>
            <a:schemeClr val="accent1"/>
          </a:solidFill>
          <a:latin typeface="+mn-lt"/>
          <a:ea typeface="+mn-ea"/>
          <a:cs typeface="+mn-cs"/>
        </a:defRPr>
      </a:lvl1pPr>
      <a:lvl2pPr marL="457200" indent="0" algn="l" defTabSz="914400" rtl="0" eaLnBrk="1" latinLnBrk="0" hangingPunct="1">
        <a:lnSpc>
          <a:spcPct val="110000"/>
        </a:lnSpc>
        <a:spcBef>
          <a:spcPts val="0"/>
        </a:spcBef>
        <a:spcAft>
          <a:spcPts val="1200"/>
        </a:spcAft>
        <a:buFont typeface="Arial" panose="020B0604020202020204" pitchFamily="34" charset="0"/>
        <a:buNone/>
        <a:defRPr lang="en-US" sz="2000" kern="1200" dirty="0">
          <a:solidFill>
            <a:schemeClr val="accent1"/>
          </a:solidFill>
          <a:latin typeface="+mn-lt"/>
          <a:ea typeface="+mn-ea"/>
          <a:cs typeface="+mn-cs"/>
        </a:defRPr>
      </a:lvl2pPr>
      <a:lvl3pPr marL="1200150" indent="-285750" algn="l" defTabSz="914400" rtl="0" eaLnBrk="1" latinLnBrk="0" hangingPunct="1">
        <a:lnSpc>
          <a:spcPct val="110000"/>
        </a:lnSpc>
        <a:spcBef>
          <a:spcPts val="0"/>
        </a:spcBef>
        <a:spcAft>
          <a:spcPts val="1200"/>
        </a:spcAft>
        <a:buFont typeface="Arial" panose="020B0604020202020204" pitchFamily="34" charset="0"/>
        <a:buChar char="•"/>
        <a:defRPr lang="en-US" sz="1600" kern="1200" dirty="0">
          <a:solidFill>
            <a:schemeClr val="accent1"/>
          </a:solidFill>
          <a:latin typeface="+mn-lt"/>
          <a:ea typeface="+mn-ea"/>
          <a:cs typeface="+mn-cs"/>
        </a:defRPr>
      </a:lvl3pPr>
      <a:lvl4pPr marL="1657350" indent="-285750" algn="l" defTabSz="914400" rtl="0" eaLnBrk="1" latinLnBrk="0" hangingPunct="1">
        <a:lnSpc>
          <a:spcPct val="110000"/>
        </a:lnSpc>
        <a:spcBef>
          <a:spcPts val="0"/>
        </a:spcBef>
        <a:spcAft>
          <a:spcPts val="1200"/>
        </a:spcAft>
        <a:buFont typeface="Arial" panose="020B0604020202020204" pitchFamily="34" charset="0"/>
        <a:buChar char="•"/>
        <a:defRPr lang="en-US" sz="1600" kern="1200" dirty="0">
          <a:solidFill>
            <a:schemeClr val="accent1"/>
          </a:solidFill>
          <a:latin typeface="+mn-lt"/>
          <a:ea typeface="+mn-ea"/>
          <a:cs typeface="+mn-cs"/>
        </a:defRPr>
      </a:lvl4pPr>
      <a:lvl5pPr marL="2114550" indent="-285750" algn="l" defTabSz="914400" rtl="0" eaLnBrk="1" latinLnBrk="0" hangingPunct="1">
        <a:lnSpc>
          <a:spcPct val="110000"/>
        </a:lnSpc>
        <a:spcBef>
          <a:spcPts val="0"/>
        </a:spcBef>
        <a:spcAft>
          <a:spcPts val="1200"/>
        </a:spcAft>
        <a:buFont typeface="Arial" panose="020B0604020202020204" pitchFamily="34" charset="0"/>
        <a:buChar char="•"/>
        <a:defRPr lang="en-GB" sz="1600" kern="1200" dirty="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bg object 16">
            <a:extLst>
              <a:ext uri="{FF2B5EF4-FFF2-40B4-BE49-F238E27FC236}">
                <a16:creationId xmlns:a16="http://schemas.microsoft.com/office/drawing/2014/main" id="{0169C6E2-B770-44F5-9E67-A5BEC9492ECF}"/>
              </a:ext>
            </a:extLst>
          </p:cNvPr>
          <p:cNvSpPr/>
          <p:nvPr userDrawn="1"/>
        </p:nvSpPr>
        <p:spPr>
          <a:xfrm>
            <a:off x="224468" y="226800"/>
            <a:ext cx="680720" cy="680720"/>
          </a:xfrm>
          <a:custGeom>
            <a:avLst/>
            <a:gdLst/>
            <a:ahLst/>
            <a:cxnLst/>
            <a:rect l="l" t="t" r="r" b="b"/>
            <a:pathLst>
              <a:path w="680719" h="680719">
                <a:moveTo>
                  <a:pt x="335838" y="0"/>
                </a:moveTo>
                <a:lnTo>
                  <a:pt x="286209" y="3641"/>
                </a:lnTo>
                <a:lnTo>
                  <a:pt x="238842" y="14220"/>
                </a:lnTo>
                <a:lnTo>
                  <a:pt x="194255" y="31217"/>
                </a:lnTo>
                <a:lnTo>
                  <a:pt x="152968" y="54111"/>
                </a:lnTo>
                <a:lnTo>
                  <a:pt x="115501" y="82383"/>
                </a:lnTo>
                <a:lnTo>
                  <a:pt x="82373" y="115514"/>
                </a:lnTo>
                <a:lnTo>
                  <a:pt x="54104" y="152983"/>
                </a:lnTo>
                <a:lnTo>
                  <a:pt x="31212" y="194271"/>
                </a:lnTo>
                <a:lnTo>
                  <a:pt x="14218" y="238858"/>
                </a:lnTo>
                <a:lnTo>
                  <a:pt x="3641" y="286225"/>
                </a:lnTo>
                <a:lnTo>
                  <a:pt x="0" y="335851"/>
                </a:lnTo>
                <a:lnTo>
                  <a:pt x="0" y="339915"/>
                </a:lnTo>
                <a:lnTo>
                  <a:pt x="3106" y="386099"/>
                </a:lnTo>
                <a:lnTo>
                  <a:pt x="12157" y="430393"/>
                </a:lnTo>
                <a:lnTo>
                  <a:pt x="26745" y="472393"/>
                </a:lnTo>
                <a:lnTo>
                  <a:pt x="46465" y="511693"/>
                </a:lnTo>
                <a:lnTo>
                  <a:pt x="70912" y="547888"/>
                </a:lnTo>
                <a:lnTo>
                  <a:pt x="99680" y="580572"/>
                </a:lnTo>
                <a:lnTo>
                  <a:pt x="132364" y="609340"/>
                </a:lnTo>
                <a:lnTo>
                  <a:pt x="168558" y="633786"/>
                </a:lnTo>
                <a:lnTo>
                  <a:pt x="207856" y="653506"/>
                </a:lnTo>
                <a:lnTo>
                  <a:pt x="249853" y="668093"/>
                </a:lnTo>
                <a:lnTo>
                  <a:pt x="294143" y="677143"/>
                </a:lnTo>
                <a:lnTo>
                  <a:pt x="340321" y="680250"/>
                </a:lnTo>
                <a:lnTo>
                  <a:pt x="680237" y="680250"/>
                </a:lnTo>
                <a:lnTo>
                  <a:pt x="680237" y="344398"/>
                </a:lnTo>
                <a:lnTo>
                  <a:pt x="677093" y="297665"/>
                </a:lnTo>
                <a:lnTo>
                  <a:pt x="667935" y="252843"/>
                </a:lnTo>
                <a:lnTo>
                  <a:pt x="653173" y="210342"/>
                </a:lnTo>
                <a:lnTo>
                  <a:pt x="633217" y="170573"/>
                </a:lnTo>
                <a:lnTo>
                  <a:pt x="608478" y="133946"/>
                </a:lnTo>
                <a:lnTo>
                  <a:pt x="579366" y="100871"/>
                </a:lnTo>
                <a:lnTo>
                  <a:pt x="546291" y="71759"/>
                </a:lnTo>
                <a:lnTo>
                  <a:pt x="509664" y="47020"/>
                </a:lnTo>
                <a:lnTo>
                  <a:pt x="469895" y="27064"/>
                </a:lnTo>
                <a:lnTo>
                  <a:pt x="427394" y="12302"/>
                </a:lnTo>
                <a:lnTo>
                  <a:pt x="382572" y="3143"/>
                </a:lnTo>
                <a:lnTo>
                  <a:pt x="335838" y="0"/>
                </a:lnTo>
                <a:close/>
              </a:path>
            </a:pathLst>
          </a:custGeom>
          <a:solidFill>
            <a:srgbClr val="D1D4D9"/>
          </a:solidFill>
        </p:spPr>
        <p:txBody>
          <a:bodyPr wrap="square" lIns="0" tIns="0" rIns="0" bIns="0" rtlCol="0"/>
          <a:lstStyle/>
          <a:p>
            <a:endParaRPr/>
          </a:p>
        </p:txBody>
      </p:sp>
      <p:sp>
        <p:nvSpPr>
          <p:cNvPr id="8" name="Title Placeholder 1">
            <a:extLst>
              <a:ext uri="{FF2B5EF4-FFF2-40B4-BE49-F238E27FC236}">
                <a16:creationId xmlns:a16="http://schemas.microsoft.com/office/drawing/2014/main" id="{B40927A7-7A0C-45CE-B38F-6D858B2E4631}"/>
              </a:ext>
            </a:extLst>
          </p:cNvPr>
          <p:cNvSpPr>
            <a:spLocks noGrp="1"/>
          </p:cNvSpPr>
          <p:nvPr>
            <p:ph type="title"/>
          </p:nvPr>
        </p:nvSpPr>
        <p:spPr>
          <a:xfrm>
            <a:off x="452852" y="294639"/>
            <a:ext cx="11565441" cy="549275"/>
          </a:xfrm>
          <a:prstGeom prst="rect">
            <a:avLst/>
          </a:prstGeom>
        </p:spPr>
        <p:txBody>
          <a:bodyPr vert="horz" lIns="91440" tIns="45720" rIns="91440" bIns="45720" rtlCol="0" anchor="t">
            <a:normAutofit/>
          </a:bodyPr>
          <a:lstStyle/>
          <a:p>
            <a:r>
              <a:rPr lang="en-US"/>
              <a:t>Click to edit master title style</a:t>
            </a:r>
            <a:endParaRPr lang="en-GB"/>
          </a:p>
        </p:txBody>
      </p:sp>
      <p:sp>
        <p:nvSpPr>
          <p:cNvPr id="9" name="Freeform: Shape 8">
            <a:extLst>
              <a:ext uri="{FF2B5EF4-FFF2-40B4-BE49-F238E27FC236}">
                <a16:creationId xmlns:a16="http://schemas.microsoft.com/office/drawing/2014/main" id="{B0430C2B-7B64-49F8-81DD-F900626B5EFA}"/>
              </a:ext>
            </a:extLst>
          </p:cNvPr>
          <p:cNvSpPr/>
          <p:nvPr userDrawn="1"/>
        </p:nvSpPr>
        <p:spPr>
          <a:xfrm>
            <a:off x="11106343" y="6515266"/>
            <a:ext cx="1085657" cy="365604"/>
          </a:xfrm>
          <a:custGeom>
            <a:avLst/>
            <a:gdLst>
              <a:gd name="connsiteX0" fmla="*/ 273887 w 1085657"/>
              <a:gd name="connsiteY0" fmla="*/ 0 h 365604"/>
              <a:gd name="connsiteX1" fmla="*/ 1085657 w 1085657"/>
              <a:gd name="connsiteY1" fmla="*/ 0 h 365604"/>
              <a:gd name="connsiteX2" fmla="*/ 1085657 w 1085657"/>
              <a:gd name="connsiteY2" fmla="*/ 342734 h 365604"/>
              <a:gd name="connsiteX3" fmla="*/ 950 w 1085657"/>
              <a:gd name="connsiteY3" fmla="*/ 342734 h 365604"/>
              <a:gd name="connsiteX4" fmla="*/ 950 w 1085657"/>
              <a:gd name="connsiteY4" fmla="*/ 365604 h 365604"/>
              <a:gd name="connsiteX5" fmla="*/ 0 w 1085657"/>
              <a:gd name="connsiteY5" fmla="*/ 365604 h 365604"/>
              <a:gd name="connsiteX6" fmla="*/ 0 w 1085657"/>
              <a:gd name="connsiteY6" fmla="*/ 273887 h 365604"/>
              <a:gd name="connsiteX7" fmla="*/ 273887 w 1085657"/>
              <a:gd name="connsiteY7" fmla="*/ 0 h 36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657" h="365604">
                <a:moveTo>
                  <a:pt x="273887" y="0"/>
                </a:moveTo>
                <a:lnTo>
                  <a:pt x="1085657" y="0"/>
                </a:lnTo>
                <a:lnTo>
                  <a:pt x="1085657" y="342734"/>
                </a:lnTo>
                <a:lnTo>
                  <a:pt x="950" y="342734"/>
                </a:lnTo>
                <a:lnTo>
                  <a:pt x="950" y="365604"/>
                </a:lnTo>
                <a:lnTo>
                  <a:pt x="0" y="365604"/>
                </a:lnTo>
                <a:lnTo>
                  <a:pt x="0" y="273887"/>
                </a:lnTo>
                <a:cubicBezTo>
                  <a:pt x="0" y="122646"/>
                  <a:pt x="122646" y="0"/>
                  <a:pt x="273887" y="0"/>
                </a:cubicBezTo>
                <a:close/>
              </a:path>
            </a:pathLst>
          </a:custGeom>
          <a:solidFill>
            <a:srgbClr val="EDEEF0"/>
          </a:solidFill>
          <a:ln w="13549" cap="flat">
            <a:noFill/>
            <a:prstDash val="solid"/>
            <a:miter/>
          </a:ln>
        </p:spPr>
        <p:txBody>
          <a:bodyPr wrap="square" rtlCol="0" anchor="ctr">
            <a:noAutofit/>
          </a:bodyPr>
          <a:lstStyle/>
          <a:p>
            <a:endParaRPr lang="en-GB"/>
          </a:p>
        </p:txBody>
      </p:sp>
      <p:sp>
        <p:nvSpPr>
          <p:cNvPr id="10" name="Freeform: Shape 9">
            <a:extLst>
              <a:ext uri="{FF2B5EF4-FFF2-40B4-BE49-F238E27FC236}">
                <a16:creationId xmlns:a16="http://schemas.microsoft.com/office/drawing/2014/main" id="{1BE4BF21-AB5A-4944-91CA-0FA9411B73AE}"/>
              </a:ext>
            </a:extLst>
          </p:cNvPr>
          <p:cNvSpPr/>
          <p:nvPr userDrawn="1"/>
        </p:nvSpPr>
        <p:spPr>
          <a:xfrm>
            <a:off x="1" y="6515266"/>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rgbClr val="EDEEF0"/>
          </a:solidFill>
          <a:ln w="13549" cap="flat">
            <a:noFill/>
            <a:prstDash val="solid"/>
            <a:miter/>
          </a:ln>
        </p:spPr>
        <p:txBody>
          <a:bodyPr wrap="square" rtlCol="0" anchor="ctr">
            <a:noAutofit/>
          </a:bodyPr>
          <a:lstStyle/>
          <a:p>
            <a:endParaRPr lang="en-GB"/>
          </a:p>
        </p:txBody>
      </p:sp>
      <p:pic>
        <p:nvPicPr>
          <p:cNvPr id="11" name="Graphic 10">
            <a:extLst>
              <a:ext uri="{FF2B5EF4-FFF2-40B4-BE49-F238E27FC236}">
                <a16:creationId xmlns:a16="http://schemas.microsoft.com/office/drawing/2014/main" id="{6B256354-C003-4D58-8233-4CB2BCC8B7C0}"/>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1392068" y="6602145"/>
            <a:ext cx="626225" cy="130532"/>
          </a:xfrm>
          <a:prstGeom prst="rect">
            <a:avLst/>
          </a:prstGeom>
        </p:spPr>
      </p:pic>
      <p:sp>
        <p:nvSpPr>
          <p:cNvPr id="12" name="TextBox 11">
            <a:extLst>
              <a:ext uri="{FF2B5EF4-FFF2-40B4-BE49-F238E27FC236}">
                <a16:creationId xmlns:a16="http://schemas.microsoft.com/office/drawing/2014/main" id="{9315BCE4-D35B-49B3-8D8F-6E5360F8FBAD}"/>
              </a:ext>
            </a:extLst>
          </p:cNvPr>
          <p:cNvSpPr txBox="1"/>
          <p:nvPr userDrawn="1"/>
        </p:nvSpPr>
        <p:spPr>
          <a:xfrm>
            <a:off x="10437092" y="6567263"/>
            <a:ext cx="674254" cy="261610"/>
          </a:xfrm>
          <a:prstGeom prst="rect">
            <a:avLst/>
          </a:prstGeom>
          <a:noFill/>
        </p:spPr>
        <p:txBody>
          <a:bodyPr wrap="square" rtlCol="0" anchor="ctr">
            <a:spAutoFit/>
          </a:bodyPr>
          <a:lstStyle/>
          <a:p>
            <a:pPr algn="ctr"/>
            <a:fld id="{9CF728AB-3CFD-45BF-ABDE-FEDAF7F3D777}" type="slidenum">
              <a:rPr lang="en-US" sz="1100" smtClean="0">
                <a:solidFill>
                  <a:schemeClr val="bg1">
                    <a:lumMod val="50000"/>
                  </a:schemeClr>
                </a:solidFill>
              </a:rPr>
              <a:pPr algn="ctr"/>
              <a:t>‹#›</a:t>
            </a:fld>
            <a:endParaRPr lang="en-US" sz="1100">
              <a:solidFill>
                <a:schemeClr val="bg1">
                  <a:lumMod val="50000"/>
                </a:schemeClr>
              </a:solidFill>
            </a:endParaRPr>
          </a:p>
        </p:txBody>
      </p:sp>
      <p:sp>
        <p:nvSpPr>
          <p:cNvPr id="14" name="Text Placeholder 2">
            <a:extLst>
              <a:ext uri="{FF2B5EF4-FFF2-40B4-BE49-F238E27FC236}">
                <a16:creationId xmlns:a16="http://schemas.microsoft.com/office/drawing/2014/main" id="{6A3760A3-9146-428E-A4CA-C767294A6997}"/>
              </a:ext>
            </a:extLst>
          </p:cNvPr>
          <p:cNvSpPr>
            <a:spLocks noGrp="1"/>
          </p:cNvSpPr>
          <p:nvPr>
            <p:ph type="body" idx="1"/>
          </p:nvPr>
        </p:nvSpPr>
        <p:spPr>
          <a:xfrm>
            <a:off x="452852" y="1089890"/>
            <a:ext cx="11565440" cy="5361769"/>
          </a:xfrm>
          <a:prstGeom prst="rect">
            <a:avLst/>
          </a:prstGeom>
        </p:spPr>
        <p:txBody>
          <a:bodyPr vert="horz" lIns="91440" tIns="45720" rIns="91440" bIns="45720" rtlCol="0">
            <a:normAutofit/>
          </a:bodyPr>
          <a:lstStyle/>
          <a:p>
            <a:pPr lvl="0"/>
            <a:r>
              <a:rPr lang="en-US"/>
              <a:t>Click to edit Master text styles</a:t>
            </a:r>
          </a:p>
          <a:p>
            <a:pPr marL="895350" lvl="1" indent="-360363" algn="l" defTabSz="914400" rtl="0" eaLnBrk="1" latinLnBrk="0" hangingPunct="1">
              <a:lnSpc>
                <a:spcPct val="110000"/>
              </a:lnSpc>
              <a:spcBef>
                <a:spcPts val="0"/>
              </a:spcBef>
              <a:spcAft>
                <a:spcPts val="1200"/>
              </a:spcAft>
              <a:buFont typeface="Courier New" panose="02070309020205020404" pitchFamily="49" charset="0"/>
              <a:buChar char="o"/>
            </a:pPr>
            <a:r>
              <a:rPr lang="en-US"/>
              <a:t>Second level</a:t>
            </a:r>
          </a:p>
          <a:p>
            <a:pPr marL="1200150" lvl="2" indent="-285750" algn="l" defTabSz="914400" rtl="0" eaLnBrk="1" latinLnBrk="0" hangingPunct="1">
              <a:lnSpc>
                <a:spcPct val="110000"/>
              </a:lnSpc>
              <a:spcBef>
                <a:spcPts val="0"/>
              </a:spcBef>
              <a:spcAft>
                <a:spcPts val="1200"/>
              </a:spcAft>
              <a:buFont typeface="Arial" panose="020B0604020202020204" pitchFamily="34" charset="0"/>
              <a:buChar char="–"/>
            </a:pPr>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251593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dt="0"/>
  <p:txStyles>
    <p:title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360363" indent="-360363" algn="l" defTabSz="914400" rtl="0" eaLnBrk="1" latinLnBrk="0" hangingPunct="1">
        <a:lnSpc>
          <a:spcPct val="120000"/>
        </a:lnSpc>
        <a:spcBef>
          <a:spcPts val="0"/>
        </a:spcBef>
        <a:spcAft>
          <a:spcPts val="600"/>
        </a:spcAft>
        <a:buFontTx/>
        <a:buBlip>
          <a:blip r:embed="rId15"/>
        </a:buBlip>
        <a:defRPr lang="en-US" sz="2400" kern="1200" dirty="0">
          <a:solidFill>
            <a:schemeClr val="accent1"/>
          </a:solidFill>
          <a:latin typeface="+mn-lt"/>
          <a:ea typeface="+mn-ea"/>
          <a:cs typeface="+mn-cs"/>
        </a:defRPr>
      </a:lvl1pPr>
      <a:lvl2pPr marL="457200" indent="0" algn="l" defTabSz="914400" rtl="0" eaLnBrk="1" latinLnBrk="0" hangingPunct="1">
        <a:lnSpc>
          <a:spcPct val="110000"/>
        </a:lnSpc>
        <a:spcBef>
          <a:spcPts val="0"/>
        </a:spcBef>
        <a:spcAft>
          <a:spcPts val="1200"/>
        </a:spcAft>
        <a:buFont typeface="Arial" panose="020B0604020202020204" pitchFamily="34" charset="0"/>
        <a:buNone/>
        <a:defRPr lang="en-US" sz="2000" kern="1200" dirty="0">
          <a:solidFill>
            <a:schemeClr val="accent1"/>
          </a:solidFill>
          <a:latin typeface="+mn-lt"/>
          <a:ea typeface="+mn-ea"/>
          <a:cs typeface="+mn-cs"/>
        </a:defRPr>
      </a:lvl2pPr>
      <a:lvl3pPr marL="1200150" indent="-285750" algn="l" defTabSz="914400" rtl="0" eaLnBrk="1" latinLnBrk="0" hangingPunct="1">
        <a:lnSpc>
          <a:spcPct val="110000"/>
        </a:lnSpc>
        <a:spcBef>
          <a:spcPts val="0"/>
        </a:spcBef>
        <a:spcAft>
          <a:spcPts val="1200"/>
        </a:spcAft>
        <a:buFont typeface="Arial" panose="020B0604020202020204" pitchFamily="34" charset="0"/>
        <a:buChar char="•"/>
        <a:defRPr lang="en-US" sz="1600" kern="1200" dirty="0">
          <a:solidFill>
            <a:schemeClr val="accent1"/>
          </a:solidFill>
          <a:latin typeface="+mn-lt"/>
          <a:ea typeface="+mn-ea"/>
          <a:cs typeface="+mn-cs"/>
        </a:defRPr>
      </a:lvl3pPr>
      <a:lvl4pPr marL="1657350" indent="-285750" algn="l" defTabSz="914400" rtl="0" eaLnBrk="1" latinLnBrk="0" hangingPunct="1">
        <a:lnSpc>
          <a:spcPct val="110000"/>
        </a:lnSpc>
        <a:spcBef>
          <a:spcPts val="0"/>
        </a:spcBef>
        <a:spcAft>
          <a:spcPts val="1200"/>
        </a:spcAft>
        <a:buFont typeface="Arial" panose="020B0604020202020204" pitchFamily="34" charset="0"/>
        <a:buChar char="•"/>
        <a:defRPr lang="en-US" sz="1600" kern="1200" dirty="0">
          <a:solidFill>
            <a:schemeClr val="accent1"/>
          </a:solidFill>
          <a:latin typeface="+mn-lt"/>
          <a:ea typeface="+mn-ea"/>
          <a:cs typeface="+mn-cs"/>
        </a:defRPr>
      </a:lvl4pPr>
      <a:lvl5pPr marL="2114550" indent="-285750" algn="l" defTabSz="914400" rtl="0" eaLnBrk="1" latinLnBrk="0" hangingPunct="1">
        <a:lnSpc>
          <a:spcPct val="110000"/>
        </a:lnSpc>
        <a:spcBef>
          <a:spcPts val="0"/>
        </a:spcBef>
        <a:spcAft>
          <a:spcPts val="1200"/>
        </a:spcAft>
        <a:buFont typeface="Arial" panose="020B0604020202020204" pitchFamily="34" charset="0"/>
        <a:buChar char="•"/>
        <a:defRPr lang="en-GB" sz="1600" kern="1200" dirty="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hyperlink" Target="https://www.tmforum.org/oda/open-digital-architecture-open-api-manifesto/" TargetMode="Externa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www.tmforum.org/collaboration/current-project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tmforum-oda.github.io/oda-ca-docs/caDocs/Getting_started.html"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hyperlink" Target="https://www.tmforum.org/press-and-news/leading-telecoms-companies-collaborating-to-build-market-for-plug-and-play-software/" TargetMode="Externa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notesSlide" Target="../notesSlides/notesSlide5.xm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8.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svg"/><Relationship Id="rId19" Type="http://schemas.openxmlformats.org/officeDocument/2006/relationships/image" Target="../media/image71.pn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3" Type="http://schemas.openxmlformats.org/officeDocument/2006/relationships/image" Target="../media/image81.svg"/><Relationship Id="rId18" Type="http://schemas.openxmlformats.org/officeDocument/2006/relationships/image" Target="../media/image86.png"/><Relationship Id="rId26" Type="http://schemas.openxmlformats.org/officeDocument/2006/relationships/hyperlink" Target="mailto:OpenAPI@tmforum.org" TargetMode="External"/><Relationship Id="rId39" Type="http://schemas.openxmlformats.org/officeDocument/2006/relationships/image" Target="../media/image99.png"/><Relationship Id="rId21" Type="http://schemas.openxmlformats.org/officeDocument/2006/relationships/image" Target="../media/image89.svg"/><Relationship Id="rId34" Type="http://schemas.openxmlformats.org/officeDocument/2006/relationships/image" Target="../media/image2.svg"/><Relationship Id="rId42" Type="http://schemas.openxmlformats.org/officeDocument/2006/relationships/image" Target="../media/image102.jpeg"/><Relationship Id="rId47" Type="http://schemas.openxmlformats.org/officeDocument/2006/relationships/image" Target="../media/image107.jpeg"/><Relationship Id="rId50" Type="http://schemas.openxmlformats.org/officeDocument/2006/relationships/image" Target="../media/image110.emf"/><Relationship Id="rId7" Type="http://schemas.openxmlformats.org/officeDocument/2006/relationships/hyperlink" Target="https://inform.tmforum.org/features-and-opinion/how-open-apis-support-jios-digital-ambitions/" TargetMode="External"/><Relationship Id="rId2" Type="http://schemas.openxmlformats.org/officeDocument/2006/relationships/notesSlide" Target="../notesSlides/notesSlide6.xml"/><Relationship Id="rId16" Type="http://schemas.openxmlformats.org/officeDocument/2006/relationships/image" Target="../media/image84.png"/><Relationship Id="rId29" Type="http://schemas.openxmlformats.org/officeDocument/2006/relationships/image" Target="../media/image92.svg"/><Relationship Id="rId11" Type="http://schemas.openxmlformats.org/officeDocument/2006/relationships/image" Target="../media/image79.svg"/><Relationship Id="rId24" Type="http://schemas.openxmlformats.org/officeDocument/2006/relationships/hyperlink" Target="https://projects.tmforum.org/wiki/x/3i2uBw" TargetMode="External"/><Relationship Id="rId32" Type="http://schemas.openxmlformats.org/officeDocument/2006/relationships/image" Target="../media/image95.png"/><Relationship Id="rId37" Type="http://schemas.openxmlformats.org/officeDocument/2006/relationships/image" Target="../media/image21.png"/><Relationship Id="rId40" Type="http://schemas.openxmlformats.org/officeDocument/2006/relationships/image" Target="../media/image100.png"/><Relationship Id="rId45" Type="http://schemas.openxmlformats.org/officeDocument/2006/relationships/image" Target="../media/image105.jpeg"/><Relationship Id="rId53" Type="http://schemas.openxmlformats.org/officeDocument/2006/relationships/image" Target="../media/image113.png"/><Relationship Id="rId5" Type="http://schemas.openxmlformats.org/officeDocument/2006/relationships/hyperlink" Target="https://www.tmforum.org/press-and-news/industry-reaches-tipping-point-on-tm-forum-open-api-conformance/" TargetMode="External"/><Relationship Id="rId10" Type="http://schemas.openxmlformats.org/officeDocument/2006/relationships/image" Target="../media/image78.png"/><Relationship Id="rId19" Type="http://schemas.openxmlformats.org/officeDocument/2006/relationships/image" Target="../media/image87.svg"/><Relationship Id="rId31" Type="http://schemas.openxmlformats.org/officeDocument/2006/relationships/image" Target="../media/image94.png"/><Relationship Id="rId44" Type="http://schemas.openxmlformats.org/officeDocument/2006/relationships/image" Target="../media/image104.png"/><Relationship Id="rId52" Type="http://schemas.openxmlformats.org/officeDocument/2006/relationships/image" Target="../media/image112.emf"/><Relationship Id="rId4" Type="http://schemas.openxmlformats.org/officeDocument/2006/relationships/hyperlink" Target="https://inform.tmforum.org/features-and-opinion/oranges-cto-spells-out-need-for-network-api-collaboration/?utm_source=mkto&amp;utm_medium=email&amp;utm_campaign=Newsletter%3A%20Stay%20Informed.NL%202022-10-09_NEW_CON_Stay%20Informed&amp;mkt_tok=MDIxLVdMRC04MTUAAAGHW2EfvafVvwmUDy1DY-yZKk04Uu_-YVTosbHZGMiWDAWLYjLbLm0XZGEaeTceY1nIf-n4UO2Nlyjg6wySFsOgHpiCLK_MOwWQw4apgnyO4rfj" TargetMode="External"/><Relationship Id="rId9" Type="http://schemas.openxmlformats.org/officeDocument/2006/relationships/hyperlink" Target="https://www.tmforum.org/certifications-awarded/" TargetMode="External"/><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hyperlink" Target="https://www.tmforum.org/open-apis/" TargetMode="External"/><Relationship Id="rId30" Type="http://schemas.openxmlformats.org/officeDocument/2006/relationships/image" Target="../media/image93.png"/><Relationship Id="rId35" Type="http://schemas.openxmlformats.org/officeDocument/2006/relationships/image" Target="../media/image96.jpeg"/><Relationship Id="rId43" Type="http://schemas.openxmlformats.org/officeDocument/2006/relationships/image" Target="../media/image103.png"/><Relationship Id="rId48" Type="http://schemas.openxmlformats.org/officeDocument/2006/relationships/image" Target="../media/image108.png"/><Relationship Id="rId8" Type="http://schemas.openxmlformats.org/officeDocument/2006/relationships/hyperlink" Target="https://inform.tmforum.org/features-and-opinion/my-api-story-accelerating-integrations-with-a-common-language/" TargetMode="External"/><Relationship Id="rId51" Type="http://schemas.openxmlformats.org/officeDocument/2006/relationships/image" Target="../media/image111.emf"/><Relationship Id="rId3" Type="http://schemas.openxmlformats.org/officeDocument/2006/relationships/hyperlink" Target="https://inform.tmforum.org/features-and-opinion/industry-milestone-reached-as-tm-forum-certifies-500th-open-api-implementation/" TargetMode="External"/><Relationship Id="rId12" Type="http://schemas.openxmlformats.org/officeDocument/2006/relationships/image" Target="../media/image80.png"/><Relationship Id="rId17" Type="http://schemas.openxmlformats.org/officeDocument/2006/relationships/image" Target="../media/image85.svg"/><Relationship Id="rId25" Type="http://schemas.openxmlformats.org/officeDocument/2006/relationships/hyperlink" Target="https://www.tmforum.org/open-api-manifesto/" TargetMode="External"/><Relationship Id="rId33" Type="http://schemas.openxmlformats.org/officeDocument/2006/relationships/image" Target="../media/image1.png"/><Relationship Id="rId38" Type="http://schemas.openxmlformats.org/officeDocument/2006/relationships/image" Target="../media/image98.jpeg"/><Relationship Id="rId46" Type="http://schemas.openxmlformats.org/officeDocument/2006/relationships/image" Target="../media/image106.png"/><Relationship Id="rId20" Type="http://schemas.openxmlformats.org/officeDocument/2006/relationships/image" Target="../media/image88.png"/><Relationship Id="rId41"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hyperlink" Target="https://inform.tmforum.org/features-and-opinion/my-api-story-taking-integration-to-the-next-level/" TargetMode="External"/><Relationship Id="rId15" Type="http://schemas.openxmlformats.org/officeDocument/2006/relationships/image" Target="../media/image83.svg"/><Relationship Id="rId23" Type="http://schemas.openxmlformats.org/officeDocument/2006/relationships/hyperlink" Target="https://projects.tmforum.org/wiki/x/NIYKBQ" TargetMode="External"/><Relationship Id="rId28" Type="http://schemas.openxmlformats.org/officeDocument/2006/relationships/image" Target="../media/image91.png"/><Relationship Id="rId36" Type="http://schemas.openxmlformats.org/officeDocument/2006/relationships/image" Target="../media/image97.png"/><Relationship Id="rId49" Type="http://schemas.openxmlformats.org/officeDocument/2006/relationships/image" Target="../media/image1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png"/><Relationship Id="rId7" Type="http://schemas.openxmlformats.org/officeDocument/2006/relationships/image" Target="../media/image1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6.emf"/><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jpeg"/></Relationships>
</file>

<file path=ppt/slides/_rels/slide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1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16.png"/><Relationship Id="rId2" Type="http://schemas.openxmlformats.org/officeDocument/2006/relationships/hyperlink" Target="https://tmforum-oda.github.io/oda-ca-docs/" TargetMode="External"/><Relationship Id="rId16"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1.jpeg"/><Relationship Id="rId10" Type="http://schemas.openxmlformats.org/officeDocument/2006/relationships/image" Target="../media/image21.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7.jpe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projects.tmforum.org/wiki/pages/viewpage.action?pageId=188631341" TargetMode="External"/><Relationship Id="rId13" Type="http://schemas.openxmlformats.org/officeDocument/2006/relationships/hyperlink" Target="https://video.ibm.com/recorded/131221261" TargetMode="External"/><Relationship Id="rId3" Type="http://schemas.openxmlformats.org/officeDocument/2006/relationships/hyperlink" Target="https://projects.tmforum.org/wiki/pages/viewpage.action?pageId=134786758" TargetMode="External"/><Relationship Id="rId7" Type="http://schemas.openxmlformats.org/officeDocument/2006/relationships/hyperlink" Target="https://projects.tmforum.org/wiki/display/TAC/TMFC001%3A+Product+Catalog+Management+v1.1.0+DRAFT" TargetMode="External"/><Relationship Id="rId12" Type="http://schemas.openxmlformats.org/officeDocument/2006/relationships/hyperlink" Target="https://us02web.zoom.us/rec/play/b-gLyI58hJ-9SHcW2-up0DiA3ruzUJjhqYMwHGQBXprIQHq0BPuAO3KEU9PtF2EYj-IVykV5hf6xUEJn.2j_VeIVL6CDdSf_l?continueMode=true&amp;_x_zm_rtaid=BlBe4v88Qgerzdwk3dgv4A.1617724365743.088688dfb2855dcb1c40dade698ef78c&amp;_x_zm_rhtaid=99" TargetMode="External"/><Relationship Id="rId17" Type="http://schemas.openxmlformats.org/officeDocument/2006/relationships/image" Target="../media/image125.png"/><Relationship Id="rId2" Type="http://schemas.openxmlformats.org/officeDocument/2006/relationships/hyperlink" Target="https://projects.tmforum.org/wiki/x/s6JHBQ" TargetMode="External"/><Relationship Id="rId16"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hyperlink" Target="https://www.tmforum.org/resources/standard/ig1242-oda-component-inventory-v5-0-0/" TargetMode="External"/><Relationship Id="rId11" Type="http://schemas.openxmlformats.org/officeDocument/2006/relationships/hyperlink" Target="https://www.youtube.com/watch?v=6f82SHgwz28" TargetMode="External"/><Relationship Id="rId5" Type="http://schemas.openxmlformats.org/officeDocument/2006/relationships/hyperlink" Target="https://www.tmforum.org/resources/reference/ig1222-oda-technical-architecture-overview-part-1-v1-0-0/" TargetMode="External"/><Relationship Id="rId15" Type="http://schemas.openxmlformats.org/officeDocument/2006/relationships/hyperlink" Target="mailto:accelerator@tmforum.org" TargetMode="External"/><Relationship Id="rId10" Type="http://schemas.openxmlformats.org/officeDocument/2006/relationships/hyperlink" Target="https://www.youtube.com/watch?v=C_1WW0o0Z5o" TargetMode="External"/><Relationship Id="rId4" Type="http://schemas.openxmlformats.org/officeDocument/2006/relationships/hyperlink" Target="https://www.tmforum.org/resources/reference/ig1245-principles-to-define-oda-components-v1-0-0/" TargetMode="External"/><Relationship Id="rId9" Type="http://schemas.openxmlformats.org/officeDocument/2006/relationships/hyperlink" Target="https://tmforum-oda.github.io/oda-ca-docs/" TargetMode="External"/><Relationship Id="rId14" Type="http://schemas.openxmlformats.org/officeDocument/2006/relationships/hyperlink" Target="https://video.ibm.com/recorded/1295817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tmforum.org/conformance-certification/open-api-conformance/" TargetMode="External"/><Relationship Id="rId2" Type="http://schemas.openxmlformats.org/officeDocument/2006/relationships/image" Target="../media/image131.png"/><Relationship Id="rId1" Type="http://schemas.openxmlformats.org/officeDocument/2006/relationships/slideLayout" Target="../slideLayouts/slideLayout8.xml"/><Relationship Id="rId6" Type="http://schemas.openxmlformats.org/officeDocument/2006/relationships/hyperlink" Target="https://www.tmforum.org/resources/how-to-guide/ig1242-oda-component-inventory-v5-0-0/"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www.tmforum.org/conformance-certification/open-api-conformance/" TargetMode="External"/><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tmforum-oda/oda-canvas-ctk/tree/canvasUseCasesandBDD"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F4FB5E9-43B7-4DF9-84CF-941C15C5FF1B}"/>
              </a:ext>
            </a:extLst>
          </p:cNvPr>
          <p:cNvSpPr>
            <a:spLocks noGrp="1"/>
          </p:cNvSpPr>
          <p:nvPr>
            <p:ph type="body" sz="half" idx="2"/>
          </p:nvPr>
        </p:nvSpPr>
        <p:spPr/>
        <p:txBody>
          <a:bodyPr>
            <a:normAutofit fontScale="32500" lnSpcReduction="20000"/>
          </a:bodyPr>
          <a:lstStyle/>
          <a:p>
            <a:pPr>
              <a:lnSpc>
                <a:spcPct val="120000"/>
              </a:lnSpc>
            </a:pPr>
            <a:r>
              <a:rPr lang="en-US" dirty="0"/>
              <a:t>Introduction to the </a:t>
            </a:r>
            <a:br>
              <a:rPr lang="en-US" dirty="0"/>
            </a:br>
            <a:r>
              <a:rPr lang="en-US" dirty="0"/>
              <a:t>ODA-CA project</a:t>
            </a:r>
            <a:br>
              <a:rPr lang="en-US" dirty="0"/>
            </a:br>
            <a:r>
              <a:rPr lang="en-US" dirty="0"/>
              <a:t>&amp; tmf.codes </a:t>
            </a:r>
          </a:p>
        </p:txBody>
      </p:sp>
      <p:sp>
        <p:nvSpPr>
          <p:cNvPr id="2" name="Text Placeholder 1">
            <a:extLst>
              <a:ext uri="{FF2B5EF4-FFF2-40B4-BE49-F238E27FC236}">
                <a16:creationId xmlns:a16="http://schemas.microsoft.com/office/drawing/2014/main" id="{DC267AC0-2072-48B4-B6B3-57A590886F4A}"/>
              </a:ext>
            </a:extLst>
          </p:cNvPr>
          <p:cNvSpPr>
            <a:spLocks noGrp="1"/>
          </p:cNvSpPr>
          <p:nvPr>
            <p:ph type="body" idx="10"/>
          </p:nvPr>
        </p:nvSpPr>
        <p:spPr/>
        <p:txBody>
          <a:bodyPr/>
          <a:lstStyle/>
          <a:p>
            <a:endParaRPr lang="en-US"/>
          </a:p>
        </p:txBody>
      </p:sp>
      <p:sp>
        <p:nvSpPr>
          <p:cNvPr id="3" name="Text Placeholder 2">
            <a:extLst>
              <a:ext uri="{FF2B5EF4-FFF2-40B4-BE49-F238E27FC236}">
                <a16:creationId xmlns:a16="http://schemas.microsoft.com/office/drawing/2014/main" id="{1FB01E9B-F5E2-4221-B96B-F9B9ABE6822F}"/>
              </a:ext>
            </a:extLst>
          </p:cNvPr>
          <p:cNvSpPr>
            <a:spLocks noGrp="1"/>
          </p:cNvSpPr>
          <p:nvPr>
            <p:ph type="body" idx="13"/>
          </p:nvPr>
        </p:nvSpPr>
        <p:spPr/>
        <p:txBody>
          <a:bodyPr/>
          <a:lstStyle/>
          <a:p>
            <a:endParaRPr lang="en-US"/>
          </a:p>
        </p:txBody>
      </p:sp>
      <p:sp>
        <p:nvSpPr>
          <p:cNvPr id="7" name="Text Placeholder 6">
            <a:extLst>
              <a:ext uri="{FF2B5EF4-FFF2-40B4-BE49-F238E27FC236}">
                <a16:creationId xmlns:a16="http://schemas.microsoft.com/office/drawing/2014/main" id="{D98BE896-9B42-45E0-9B10-470E16C2FDE3}"/>
              </a:ext>
            </a:extLst>
          </p:cNvPr>
          <p:cNvSpPr>
            <a:spLocks noGrp="1"/>
          </p:cNvSpPr>
          <p:nvPr>
            <p:ph type="body" idx="16"/>
          </p:nvPr>
        </p:nvSpPr>
        <p:spPr/>
        <p:txBody>
          <a:bodyPr/>
          <a:lstStyle/>
          <a:p>
            <a:endParaRPr lang="en-US"/>
          </a:p>
        </p:txBody>
      </p:sp>
    </p:spTree>
    <p:extLst>
      <p:ext uri="{BB962C8B-B14F-4D97-AF65-F5344CB8AC3E}">
        <p14:creationId xmlns:p14="http://schemas.microsoft.com/office/powerpoint/2010/main" val="406550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D41ADC-8D82-492F-A4A8-2832925C8DDD}"/>
              </a:ext>
            </a:extLst>
          </p:cNvPr>
          <p:cNvSpPr>
            <a:spLocks noGrp="1"/>
          </p:cNvSpPr>
          <p:nvPr>
            <p:ph type="title"/>
          </p:nvPr>
        </p:nvSpPr>
        <p:spPr/>
        <p:txBody>
          <a:bodyPr/>
          <a:lstStyle/>
          <a:p>
            <a:r>
              <a:rPr lang="en-US"/>
              <a:t>Detailed Concepts</a:t>
            </a:r>
          </a:p>
        </p:txBody>
      </p:sp>
      <p:graphicFrame>
        <p:nvGraphicFramePr>
          <p:cNvPr id="4" name="Table 5">
            <a:extLst>
              <a:ext uri="{FF2B5EF4-FFF2-40B4-BE49-F238E27FC236}">
                <a16:creationId xmlns:a16="http://schemas.microsoft.com/office/drawing/2014/main" id="{93163FF9-604C-433D-B114-13FC11E1EE40}"/>
              </a:ext>
            </a:extLst>
          </p:cNvPr>
          <p:cNvGraphicFramePr>
            <a:graphicFrameLocks noGrp="1"/>
          </p:cNvGraphicFramePr>
          <p:nvPr>
            <p:extLst>
              <p:ext uri="{D42A27DB-BD31-4B8C-83A1-F6EECF244321}">
                <p14:modId xmlns:p14="http://schemas.microsoft.com/office/powerpoint/2010/main" val="3426254779"/>
              </p:ext>
            </p:extLst>
          </p:nvPr>
        </p:nvGraphicFramePr>
        <p:xfrm>
          <a:off x="185094" y="1060295"/>
          <a:ext cx="11821813" cy="4882791"/>
        </p:xfrm>
        <a:graphic>
          <a:graphicData uri="http://schemas.openxmlformats.org/drawingml/2006/table">
            <a:tbl>
              <a:tblPr bandRow="1"/>
              <a:tblGrid>
                <a:gridCol w="1806893">
                  <a:extLst>
                    <a:ext uri="{9D8B030D-6E8A-4147-A177-3AD203B41FA5}">
                      <a16:colId xmlns:a16="http://schemas.microsoft.com/office/drawing/2014/main" val="1660582654"/>
                    </a:ext>
                  </a:extLst>
                </a:gridCol>
                <a:gridCol w="10014920">
                  <a:extLst>
                    <a:ext uri="{9D8B030D-6E8A-4147-A177-3AD203B41FA5}">
                      <a16:colId xmlns:a16="http://schemas.microsoft.com/office/drawing/2014/main" val="1746031460"/>
                    </a:ext>
                  </a:extLst>
                </a:gridCol>
              </a:tblGrid>
              <a:tr h="4110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Legal entity</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a:latin typeface="Calibri" panose="020F0502020204030204" pitchFamily="34" charset="0"/>
                          <a:cs typeface="Calibri" panose="020F0502020204030204" pitchFamily="34" charset="0"/>
                        </a:rPr>
                        <a:t>tmf.codes</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extLst>
                  <a:ext uri="{0D108BD9-81ED-4DB2-BD59-A6C34878D82A}">
                    <a16:rowId xmlns:a16="http://schemas.microsoft.com/office/drawing/2014/main" val="2586209530"/>
                  </a:ext>
                </a:extLst>
              </a:tr>
              <a:tr h="4110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Licensing of output</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45"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Apache 2.0</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1078052065"/>
                  </a:ext>
                </a:extLst>
              </a:tr>
              <a:tr h="39844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Legal sign-up</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a:latin typeface="Calibri" panose="020F0502020204030204" pitchFamily="34" charset="0"/>
                          <a:cs typeface="Calibri" panose="020F0502020204030204" pitchFamily="34" charset="0"/>
                        </a:rPr>
                        <a:t>ODA-CA contract with tmf.codes; contributor license agreements</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extLst>
                  <a:ext uri="{0D108BD9-81ED-4DB2-BD59-A6C34878D82A}">
                    <a16:rowId xmlns:a16="http://schemas.microsoft.com/office/drawing/2014/main" val="892320920"/>
                  </a:ext>
                </a:extLst>
              </a:tr>
              <a:tr h="65883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ODL</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a:latin typeface="Calibri" panose="020F0502020204030204" pitchFamily="34" charset="0"/>
                          <a:cs typeface="Calibri" panose="020F0502020204030204" pitchFamily="34" charset="0"/>
                        </a:rPr>
                        <a:t>Dedicated development environment for code-sharing (eg for building the ODA Canvas) and runtime environment for testing, CTK development </a:t>
                      </a:r>
                      <a:r>
                        <a:rPr lang="en-US" sz="1600" err="1">
                          <a:latin typeface="Calibri" panose="020F0502020204030204" pitchFamily="34" charset="0"/>
                          <a:cs typeface="Calibri" panose="020F0502020204030204" pitchFamily="34" charset="0"/>
                        </a:rPr>
                        <a:t>etc</a:t>
                      </a:r>
                      <a:r>
                        <a:rPr lang="en-US" sz="1600">
                          <a:latin typeface="Calibri" panose="020F0502020204030204" pitchFamily="34" charset="0"/>
                          <a:cs typeface="Calibri" panose="020F0502020204030204" pitchFamily="34" charset="0"/>
                        </a:rPr>
                        <a:t> </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148992444"/>
                  </a:ext>
                </a:extLst>
              </a:tr>
              <a:tr h="9626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Participation</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lvl="2" indent="-285750" algn="l" defTabSz="914445" rtl="0" eaLnBrk="1" latinLnBrk="0" hangingPunct="1">
                        <a:buFont typeface="Arial" panose="020B0604020202020204" pitchFamily="34" charset="0"/>
                        <a:buChar char="•"/>
                        <a:tabLst>
                          <a:tab pos="1614488" algn="l"/>
                        </a:tabLst>
                      </a:pPr>
                      <a:r>
                        <a:rPr lang="en-GB" sz="1600" kern="1200" dirty="0">
                          <a:solidFill>
                            <a:schemeClr val="dk1"/>
                          </a:solidFill>
                          <a:latin typeface="Calibri" panose="020F0502020204030204" pitchFamily="34" charset="0"/>
                          <a:ea typeface="+mn-ea"/>
                          <a:cs typeface="Calibri" panose="020F0502020204030204" pitchFamily="34" charset="0"/>
                        </a:rPr>
                        <a:t>Any TM Forum member can join at any time</a:t>
                      </a:r>
                    </a:p>
                    <a:p>
                      <a:pPr marL="285750" lvl="2" indent="-285750" algn="l" defTabSz="914445" rtl="0" eaLnBrk="1" latinLnBrk="0" hangingPunct="1">
                        <a:buFont typeface="Arial" panose="020B0604020202020204" pitchFamily="34" charset="0"/>
                        <a:buChar char="•"/>
                        <a:tabLst>
                          <a:tab pos="1614488" algn="l"/>
                        </a:tabLst>
                      </a:pPr>
                      <a:r>
                        <a:rPr lang="en-GB" sz="1600" kern="1200" dirty="0">
                          <a:solidFill>
                            <a:schemeClr val="dk1"/>
                          </a:solidFill>
                          <a:latin typeface="Calibri" panose="020F0502020204030204" pitchFamily="34" charset="0"/>
                          <a:ea typeface="+mn-ea"/>
                          <a:cs typeface="Calibri" panose="020F0502020204030204" pitchFamily="34" charset="0"/>
                        </a:rPr>
                        <a:t>Entry criteria include signing the </a:t>
                      </a:r>
                      <a:r>
                        <a:rPr lang="nl-NL" sz="1600" kern="1200" dirty="0">
                          <a:solidFill>
                            <a:schemeClr val="dk1"/>
                          </a:solidFill>
                          <a:latin typeface="Calibri" panose="020F0502020204030204" pitchFamily="34" charset="0"/>
                          <a:ea typeface="+mn-ea"/>
                          <a:cs typeface="Calibri" panose="020F0502020204030204" pitchFamily="34" charset="0"/>
                          <a:hlinkClick r:id="rId2"/>
                        </a:rPr>
                        <a:t>Open API &amp; Open Digital Architecture Manifesto</a:t>
                      </a:r>
                      <a:r>
                        <a:rPr lang="nl-NL" sz="1600" kern="1200" dirty="0">
                          <a:solidFill>
                            <a:schemeClr val="dk1"/>
                          </a:solidFill>
                          <a:latin typeface="Calibri" panose="020F0502020204030204" pitchFamily="34" charset="0"/>
                          <a:ea typeface="+mn-ea"/>
                          <a:cs typeface="Calibri" panose="020F0502020204030204" pitchFamily="34" charset="0"/>
                        </a:rPr>
                        <a:t> </a:t>
                      </a:r>
                      <a:r>
                        <a:rPr lang="en-GB" sz="1600" kern="1200" dirty="0">
                          <a:solidFill>
                            <a:schemeClr val="dk1"/>
                          </a:solidFill>
                          <a:latin typeface="Calibri" panose="020F0502020204030204" pitchFamily="34" charset="0"/>
                          <a:ea typeface="+mn-ea"/>
                          <a:cs typeface="Calibri" panose="020F0502020204030204" pitchFamily="34" charset="0"/>
                        </a:rPr>
                        <a:t>and committing resources</a:t>
                      </a:r>
                    </a:p>
                    <a:p>
                      <a:pPr marL="285750" marR="0" lvl="2" indent="-285750" algn="l" defTabSz="914445" rtl="0" eaLnBrk="1" fontAlgn="auto" latinLnBrk="0" hangingPunct="1">
                        <a:lnSpc>
                          <a:spcPct val="100000"/>
                        </a:lnSpc>
                        <a:spcBef>
                          <a:spcPts val="0"/>
                        </a:spcBef>
                        <a:spcAft>
                          <a:spcPts val="0"/>
                        </a:spcAft>
                        <a:buClrTx/>
                        <a:buSzTx/>
                        <a:buFont typeface="Arial" panose="020B0604020202020204" pitchFamily="34" charset="0"/>
                        <a:buChar char="•"/>
                        <a:tabLst>
                          <a:tab pos="1614488" algn="l"/>
                        </a:tabLst>
                        <a:defRPr/>
                      </a:pPr>
                      <a:r>
                        <a:rPr lang="en-GB" sz="1600" kern="1200" dirty="0">
                          <a:solidFill>
                            <a:schemeClr val="dk1"/>
                          </a:solidFill>
                          <a:latin typeface="Calibri" panose="020F0502020204030204" pitchFamily="34" charset="0"/>
                          <a:ea typeface="+mn-ea"/>
                          <a:cs typeface="Calibri" panose="020F0502020204030204" pitchFamily="34" charset="0"/>
                        </a:rPr>
                        <a:t>Fees are payable (see </a:t>
                      </a:r>
                      <a:r>
                        <a:rPr lang="en-GB" sz="1600" kern="1200" dirty="0">
                          <a:solidFill>
                            <a:schemeClr val="dk1"/>
                          </a:solidFill>
                          <a:latin typeface="Calibri" panose="020F0502020204030204" pitchFamily="34" charset="0"/>
                          <a:ea typeface="+mn-ea"/>
                          <a:cs typeface="Calibri" panose="020F0502020204030204" pitchFamily="34" charset="0"/>
                          <a:hlinkClick r:id="rId3" action="ppaction://hlinksldjump"/>
                        </a:rPr>
                        <a:t>commercial model</a:t>
                      </a:r>
                      <a:r>
                        <a:rPr lang="en-GB" sz="1600" kern="1200" dirty="0">
                          <a:solidFill>
                            <a:schemeClr val="dk1"/>
                          </a:solidFill>
                          <a:latin typeface="Calibri" panose="020F0502020204030204" pitchFamily="34" charset="0"/>
                          <a:ea typeface="+mn-ea"/>
                          <a:cs typeface="Calibri" panose="020F0502020204030204" pitchFamily="34" charset="0"/>
                        </a:rPr>
                        <a:t>)</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extLst>
                  <a:ext uri="{0D108BD9-81ED-4DB2-BD59-A6C34878D82A}">
                    <a16:rowId xmlns:a16="http://schemas.microsoft.com/office/drawing/2014/main" val="1588311996"/>
                  </a:ext>
                </a:extLst>
              </a:tr>
              <a:tr h="39844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Standards</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45"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ODA-CA cannot develop standards, but instead makes contributions to the </a:t>
                      </a:r>
                      <a:r>
                        <a:rPr lang="en-GB" sz="1600">
                          <a:latin typeface="Calibri" panose="020F0502020204030204" pitchFamily="34" charset="0"/>
                          <a:cs typeface="Calibri" panose="020F0502020204030204" pitchFamily="34" charset="0"/>
                        </a:rPr>
                        <a:t>ODA Collaboration Project (see </a:t>
                      </a:r>
                      <a:r>
                        <a:rPr lang="en-GB" sz="1600">
                          <a:latin typeface="Calibri" panose="020F0502020204030204" pitchFamily="34" charset="0"/>
                          <a:cs typeface="Calibri" panose="020F0502020204030204" pitchFamily="34" charset="0"/>
                          <a:hlinkClick r:id="rId4" action="ppaction://hlinksldjump"/>
                        </a:rPr>
                        <a:t>here</a:t>
                      </a:r>
                      <a:r>
                        <a:rPr lang="en-GB" sz="1600">
                          <a:latin typeface="Calibri" panose="020F0502020204030204" pitchFamily="34" charset="0"/>
                          <a:cs typeface="Calibri" panose="020F0502020204030204" pitchFamily="34" charset="0"/>
                        </a:rPr>
                        <a:t>)</a:t>
                      </a:r>
                      <a:endParaRPr lang="en-US" sz="1600">
                        <a:latin typeface="Calibri" panose="020F0502020204030204" pitchFamily="34" charset="0"/>
                        <a:cs typeface="Calibri" panose="020F0502020204030204" pitchFamily="34" charset="0"/>
                      </a:endParaRP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2423408793"/>
                  </a:ext>
                </a:extLst>
              </a:tr>
              <a:tr h="9626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Commercial model</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lvl="2" indent="-285750" algn="l" defTabSz="914445" rtl="0" eaLnBrk="1" latinLnBrk="0" hangingPunct="1">
                        <a:buFont typeface="Arial" panose="020B0604020202020204" pitchFamily="34" charset="0"/>
                        <a:buChar char="•"/>
                        <a:tabLst>
                          <a:tab pos="1614488" algn="l"/>
                        </a:tabLst>
                      </a:pPr>
                      <a:r>
                        <a:rPr lang="en-US" sz="1600" kern="1200">
                          <a:solidFill>
                            <a:schemeClr val="dk1"/>
                          </a:solidFill>
                          <a:latin typeface="Calibri" panose="020F0502020204030204" pitchFamily="34" charset="0"/>
                          <a:ea typeface="+mn-ea"/>
                          <a:cs typeface="Calibri" panose="020F0502020204030204" pitchFamily="34" charset="0"/>
                        </a:rPr>
                        <a:t>One-time fee for access to each phase of the project and ODL seats</a:t>
                      </a:r>
                    </a:p>
                    <a:p>
                      <a:pPr marL="285750" marR="0" lvl="2" indent="-285750" algn="l" defTabSz="914445" rtl="0" eaLnBrk="1" fontAlgn="auto" latinLnBrk="0" hangingPunct="1">
                        <a:lnSpc>
                          <a:spcPct val="100000"/>
                        </a:lnSpc>
                        <a:spcBef>
                          <a:spcPts val="0"/>
                        </a:spcBef>
                        <a:spcAft>
                          <a:spcPts val="0"/>
                        </a:spcAft>
                        <a:buClrTx/>
                        <a:buSzTx/>
                        <a:buFont typeface="Arial" panose="020B0604020202020204" pitchFamily="34" charset="0"/>
                        <a:buChar char="•"/>
                        <a:tabLst>
                          <a:tab pos="1614488" algn="l"/>
                        </a:tabLst>
                        <a:defRPr/>
                      </a:pPr>
                      <a:r>
                        <a:rPr lang="en-GB" sz="1600" kern="1200">
                          <a:solidFill>
                            <a:schemeClr val="dk1"/>
                          </a:solidFill>
                          <a:latin typeface="Calibri" panose="020F0502020204030204" pitchFamily="34" charset="0"/>
                          <a:ea typeface="+mn-ea"/>
                          <a:cs typeface="Calibri" panose="020F0502020204030204" pitchFamily="34" charset="0"/>
                        </a:rPr>
                        <a:t>ODA-CA members get full access to the Open Digital Lab environments for development and testing, and can sponsor / donate seats for other TM Forum members to use</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40000"/>
                      </a:srgbClr>
                    </a:solidFill>
                  </a:tcPr>
                </a:tc>
                <a:extLst>
                  <a:ext uri="{0D108BD9-81ED-4DB2-BD59-A6C34878D82A}">
                    <a16:rowId xmlns:a16="http://schemas.microsoft.com/office/drawing/2014/main" val="3498993413"/>
                  </a:ext>
                </a:extLst>
              </a:tr>
              <a:tr h="67969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600">
                          <a:latin typeface="Calibri" panose="020F0502020204030204" pitchFamily="34" charset="0"/>
                          <a:cs typeface="Calibri" panose="020F0502020204030204" pitchFamily="34" charset="0"/>
                        </a:rPr>
                        <a:t>Governance</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85750" marR="0" lvl="2" indent="-285750" algn="l" defTabSz="914445" rtl="0" eaLnBrk="1" fontAlgn="auto" latinLnBrk="0" hangingPunct="1">
                        <a:lnSpc>
                          <a:spcPct val="100000"/>
                        </a:lnSpc>
                        <a:spcBef>
                          <a:spcPts val="0"/>
                        </a:spcBef>
                        <a:spcAft>
                          <a:spcPts val="0"/>
                        </a:spcAft>
                        <a:buClrTx/>
                        <a:buSzTx/>
                        <a:buFont typeface="Arial" panose="020B0604020202020204" pitchFamily="34" charset="0"/>
                        <a:buChar char="•"/>
                        <a:tabLst>
                          <a:tab pos="1614488" algn="l"/>
                        </a:tabLst>
                        <a:defRPr/>
                      </a:pPr>
                      <a:r>
                        <a:rPr lang="en-US" sz="1600" dirty="0">
                          <a:latin typeface="Calibri" panose="020F0502020204030204" pitchFamily="34" charset="0"/>
                          <a:cs typeface="Calibri" panose="020F0502020204030204" pitchFamily="34" charset="0"/>
                        </a:rPr>
                        <a:t>The work of ODA-CA is decided by ODA-CA members using a standard opensource approach</a:t>
                      </a:r>
                    </a:p>
                    <a:p>
                      <a:pPr marL="285750" marR="0" lvl="2" indent="-285750" algn="l" defTabSz="914445" rtl="0" eaLnBrk="1" fontAlgn="auto" latinLnBrk="0" hangingPunct="1">
                        <a:lnSpc>
                          <a:spcPct val="100000"/>
                        </a:lnSpc>
                        <a:spcBef>
                          <a:spcPts val="0"/>
                        </a:spcBef>
                        <a:spcAft>
                          <a:spcPts val="0"/>
                        </a:spcAft>
                        <a:buClrTx/>
                        <a:buSzTx/>
                        <a:buFont typeface="Arial" panose="020B0604020202020204" pitchFamily="34" charset="0"/>
                        <a:buChar char="•"/>
                        <a:tabLst>
                          <a:tab pos="1614488" algn="l"/>
                        </a:tabLst>
                        <a:defRPr/>
                      </a:pPr>
                      <a:r>
                        <a:rPr lang="en-US" sz="1600" dirty="0">
                          <a:latin typeface="Calibri" panose="020F0502020204030204" pitchFamily="34" charset="0"/>
                          <a:cs typeface="Calibri" panose="020F0502020204030204" pitchFamily="34" charset="0"/>
                        </a:rPr>
                        <a:t>A Steering Committee acts as an advisory board</a:t>
                      </a:r>
                    </a:p>
                  </a:txBody>
                  <a:tcPr marT="18000" marB="180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3076953447"/>
                  </a:ext>
                </a:extLst>
              </a:tr>
            </a:tbl>
          </a:graphicData>
        </a:graphic>
      </p:graphicFrame>
    </p:spTree>
    <p:extLst>
      <p:ext uri="{BB962C8B-B14F-4D97-AF65-F5344CB8AC3E}">
        <p14:creationId xmlns:p14="http://schemas.microsoft.com/office/powerpoint/2010/main" val="173168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F81685-6923-4AFC-8835-86B3EDEBAF48}"/>
              </a:ext>
            </a:extLst>
          </p:cNvPr>
          <p:cNvSpPr>
            <a:spLocks noGrp="1"/>
          </p:cNvSpPr>
          <p:nvPr>
            <p:ph type="title"/>
          </p:nvPr>
        </p:nvSpPr>
        <p:spPr/>
        <p:txBody>
          <a:bodyPr>
            <a:normAutofit/>
          </a:bodyPr>
          <a:lstStyle/>
          <a:p>
            <a:r>
              <a:rPr lang="en-US" sz="2800"/>
              <a:t>ODA-CA is an Accelerator Project</a:t>
            </a:r>
          </a:p>
        </p:txBody>
      </p:sp>
      <p:graphicFrame>
        <p:nvGraphicFramePr>
          <p:cNvPr id="6" name="Content Placeholder 4">
            <a:extLst>
              <a:ext uri="{FF2B5EF4-FFF2-40B4-BE49-F238E27FC236}">
                <a16:creationId xmlns:a16="http://schemas.microsoft.com/office/drawing/2014/main" id="{22D7B72C-3A7A-4711-ADDA-DE9533402588}"/>
              </a:ext>
            </a:extLst>
          </p:cNvPr>
          <p:cNvGraphicFramePr>
            <a:graphicFrameLocks/>
          </p:cNvGraphicFramePr>
          <p:nvPr>
            <p:extLst>
              <p:ext uri="{D42A27DB-BD31-4B8C-83A1-F6EECF244321}">
                <p14:modId xmlns:p14="http://schemas.microsoft.com/office/powerpoint/2010/main" val="3347585847"/>
              </p:ext>
            </p:extLst>
          </p:nvPr>
        </p:nvGraphicFramePr>
        <p:xfrm>
          <a:off x="203200" y="608673"/>
          <a:ext cx="11684001" cy="6149730"/>
        </p:xfrm>
        <a:graphic>
          <a:graphicData uri="http://schemas.openxmlformats.org/drawingml/2006/table">
            <a:tbl>
              <a:tblPr firstRow="1" bandRow="1"/>
              <a:tblGrid>
                <a:gridCol w="2397828">
                  <a:extLst>
                    <a:ext uri="{9D8B030D-6E8A-4147-A177-3AD203B41FA5}">
                      <a16:colId xmlns:a16="http://schemas.microsoft.com/office/drawing/2014/main" val="3665719811"/>
                    </a:ext>
                  </a:extLst>
                </a:gridCol>
                <a:gridCol w="2339000">
                  <a:extLst>
                    <a:ext uri="{9D8B030D-6E8A-4147-A177-3AD203B41FA5}">
                      <a16:colId xmlns:a16="http://schemas.microsoft.com/office/drawing/2014/main" val="3204653290"/>
                    </a:ext>
                  </a:extLst>
                </a:gridCol>
                <a:gridCol w="2304087">
                  <a:extLst>
                    <a:ext uri="{9D8B030D-6E8A-4147-A177-3AD203B41FA5}">
                      <a16:colId xmlns:a16="http://schemas.microsoft.com/office/drawing/2014/main" val="3066132800"/>
                    </a:ext>
                  </a:extLst>
                </a:gridCol>
                <a:gridCol w="2321543">
                  <a:extLst>
                    <a:ext uri="{9D8B030D-6E8A-4147-A177-3AD203B41FA5}">
                      <a16:colId xmlns:a16="http://schemas.microsoft.com/office/drawing/2014/main" val="2565871374"/>
                    </a:ext>
                  </a:extLst>
                </a:gridCol>
                <a:gridCol w="2321543">
                  <a:extLst>
                    <a:ext uri="{9D8B030D-6E8A-4147-A177-3AD203B41FA5}">
                      <a16:colId xmlns:a16="http://schemas.microsoft.com/office/drawing/2014/main" val="3268491573"/>
                    </a:ext>
                  </a:extLst>
                </a:gridCol>
              </a:tblGrid>
              <a:tr h="35168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sz="1900">
                        <a:latin typeface="Calibri" panose="020F0502020204030204" pitchFamily="34" charset="0"/>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9999"/>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900">
                          <a:latin typeface="Calibri" panose="020F0502020204030204" pitchFamily="34" charset="0"/>
                          <a:cs typeface="Calibri" panose="020F0502020204030204" pitchFamily="34" charset="0"/>
                        </a:rPr>
                        <a:t>Collaboration</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9999"/>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900">
                          <a:latin typeface="Calibri" panose="020F0502020204030204" pitchFamily="34" charset="0"/>
                          <a:cs typeface="Calibri" panose="020F0502020204030204" pitchFamily="34" charset="0"/>
                        </a:rPr>
                        <a:t>Catalyst</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9999"/>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900">
                          <a:latin typeface="Calibri" panose="020F0502020204030204" pitchFamily="34" charset="0"/>
                          <a:cs typeface="Calibri" panose="020F0502020204030204" pitchFamily="34" charset="0"/>
                        </a:rPr>
                        <a:t>Pioneer</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9999"/>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900">
                          <a:latin typeface="Calibri" panose="020F0502020204030204" pitchFamily="34" charset="0"/>
                          <a:cs typeface="Calibri" panose="020F0502020204030204" pitchFamily="34" charset="0"/>
                        </a:rPr>
                        <a:t>Accelerator</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490509360"/>
                  </a:ext>
                </a:extLst>
              </a:tr>
              <a:tr h="2704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Membership</a:t>
                      </a:r>
                    </a:p>
                  </a:txBody>
                  <a:tcPr marL="161615" marR="161615" marT="33600" marB="336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Open</a:t>
                      </a:r>
                    </a:p>
                  </a:txBody>
                  <a:tcPr marL="161615" marR="161615" marT="33600" marB="336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Private</a:t>
                      </a:r>
                    </a:p>
                  </a:txBody>
                  <a:tcPr marL="161615" marR="161615" marT="33600" marB="336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Semi-private</a:t>
                      </a:r>
                    </a:p>
                  </a:txBody>
                  <a:tcPr marL="161615" marR="161615" marT="33600" marB="336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Limited / Semi-private</a:t>
                      </a:r>
                    </a:p>
                  </a:txBody>
                  <a:tcPr marL="161615" marR="161615" marT="33600" marB="3360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3361552794"/>
                  </a:ext>
                </a:extLst>
              </a:tr>
              <a:tr h="473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Minimum companies participating</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4</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1 Champion +</a:t>
                      </a:r>
                      <a:br>
                        <a:rPr lang="en-US" sz="1300">
                          <a:latin typeface="Calibri" panose="020F0502020204030204" pitchFamily="34" charset="0"/>
                          <a:cs typeface="Calibri" panose="020F0502020204030204" pitchFamily="34" charset="0"/>
                        </a:rPr>
                      </a:br>
                      <a:r>
                        <a:rPr lang="en-US" sz="1300">
                          <a:latin typeface="Calibri" panose="020F0502020204030204" pitchFamily="34" charset="0"/>
                          <a:cs typeface="Calibri" panose="020F0502020204030204" pitchFamily="34" charset="0"/>
                        </a:rPr>
                        <a:t>4 Participants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4</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i="1">
                          <a:latin typeface="Calibri" panose="020F0502020204030204" pitchFamily="34" charset="0"/>
                          <a:cs typeface="Calibri" panose="020F0502020204030204" pitchFamily="34" charset="0"/>
                        </a:rPr>
                        <a:t>N</a:t>
                      </a:r>
                      <a:r>
                        <a:rPr lang="en-US" sz="1300">
                          <a:latin typeface="Calibri" panose="020F0502020204030204" pitchFamily="34" charset="0"/>
                          <a:cs typeface="Calibri" panose="020F0502020204030204" pitchFamily="34" charset="0"/>
                        </a:rPr>
                        <a:t> (&gt;=1) sponsor companies For ODL, </a:t>
                      </a:r>
                      <a:r>
                        <a:rPr lang="en-US" sz="1300" i="1">
                          <a:latin typeface="Calibri" panose="020F0502020204030204" pitchFamily="34" charset="0"/>
                          <a:cs typeface="Calibri" panose="020F0502020204030204" pitchFamily="34" charset="0"/>
                        </a:rPr>
                        <a:t>M</a:t>
                      </a:r>
                      <a:r>
                        <a:rPr lang="en-US" sz="1300">
                          <a:latin typeface="Calibri" panose="020F0502020204030204" pitchFamily="34" charset="0"/>
                          <a:cs typeface="Calibri" panose="020F0502020204030204" pitchFamily="34" charset="0"/>
                        </a:rPr>
                        <a:t> (&gt;=4) developers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2150107392"/>
                  </a:ext>
                </a:extLst>
              </a:tr>
              <a:tr h="473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Fees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No</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Fixed fee for vendor participants</a:t>
                      </a:r>
                      <a:endPar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rPr>
                        <a:t>No</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Fees paid by all participants</a:t>
                      </a:r>
                      <a:endPar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3289940175"/>
                  </a:ext>
                </a:extLst>
              </a:tr>
              <a:tr h="2704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Time limit</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Ongoing</a:t>
                      </a:r>
                      <a:endPar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1 Catalyst cycle</a:t>
                      </a:r>
                      <a:endPar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1 year</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2431788553"/>
                  </a:ext>
                </a:extLst>
              </a:tr>
              <a:tr h="32528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Must have a Project Charter</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75575624"/>
                  </a:ext>
                </a:extLst>
              </a:tr>
              <a:tr h="473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Output</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GB" sz="1300">
                          <a:latin typeface="Calibri" panose="020F0502020204030204" pitchFamily="34" charset="0"/>
                          <a:cs typeface="Calibri" panose="020F0502020204030204" pitchFamily="34" charset="0"/>
                        </a:rPr>
                        <a:t>TM Forum Standards</a:t>
                      </a:r>
                      <a:endParaRPr lang="en-US" sz="1300">
                        <a:latin typeface="Calibri" panose="020F0502020204030204" pitchFamily="34" charset="0"/>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300">
                          <a:latin typeface="Calibri" panose="020F0502020204030204" pitchFamily="34" charset="0"/>
                          <a:cs typeface="Calibri" panose="020F0502020204030204" pitchFamily="34" charset="0"/>
                        </a:rPr>
                        <a:t>Catalyst demonstration &amp; collaboration contributions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300">
                          <a:latin typeface="Calibri" panose="020F0502020204030204" pitchFamily="34" charset="0"/>
                          <a:cs typeface="Calibri" panose="020F0502020204030204" pitchFamily="34" charset="0"/>
                        </a:rPr>
                        <a:t>Pioneer Report &amp; collaboration contributions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Collaboration contributions, software code…</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1160143630"/>
                  </a:ext>
                </a:extLst>
              </a:tr>
              <a:tr h="32528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Can create TMF standards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Yes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latin typeface="Calibri" panose="020F0502020204030204" pitchFamily="34" charset="0"/>
                          <a:cs typeface="Calibri" panose="020F0502020204030204" pitchFamily="34" charset="0"/>
                        </a:rPr>
                        <a:t>No</a:t>
                      </a:r>
                      <a:endParaRPr lang="en-GB" sz="1300">
                        <a:latin typeface="Calibri" panose="020F0502020204030204" pitchFamily="34" charset="0"/>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latin typeface="Calibri" panose="020F0502020204030204" pitchFamily="34" charset="0"/>
                          <a:cs typeface="Calibri" panose="020F0502020204030204" pitchFamily="34" charset="0"/>
                        </a:rPr>
                        <a:t>No</a:t>
                      </a:r>
                      <a:endParaRPr lang="en-GB" sz="1300">
                        <a:latin typeface="Calibri" panose="020F0502020204030204" pitchFamily="34" charset="0"/>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No</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3180057229"/>
                  </a:ext>
                </a:extLst>
              </a:tr>
              <a:tr h="6768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l" defTabSz="457200" rtl="0" eaLnBrk="1" latinLnBrk="0" hangingPunct="1"/>
                      <a:r>
                        <a:rPr lang="en-GB" sz="1300" kern="1200">
                          <a:solidFill>
                            <a:schemeClr val="dk1"/>
                          </a:solidFill>
                          <a:latin typeface="Calibri" panose="020F0502020204030204" pitchFamily="34" charset="0"/>
                          <a:ea typeface="+mn-ea"/>
                          <a:cs typeface="Calibri" panose="020F0502020204030204" pitchFamily="34" charset="0"/>
                        </a:rPr>
                        <a:t>Consensus</a:t>
                      </a:r>
                    </a:p>
                  </a:txBody>
                  <a:tcPr marL="162000" marR="162000" marT="32400" marB="324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457200" rtl="0" eaLnBrk="1" latinLnBrk="0" hangingPunct="1"/>
                      <a:r>
                        <a:rPr lang="en-GB" sz="1300" kern="1200">
                          <a:solidFill>
                            <a:schemeClr val="dk1"/>
                          </a:solidFill>
                          <a:latin typeface="Calibri" panose="020F0502020204030204" pitchFamily="34" charset="0"/>
                          <a:ea typeface="+mn-ea"/>
                          <a:cs typeface="Calibri" panose="020F0502020204030204" pitchFamily="34" charset="0"/>
                        </a:rPr>
                        <a:t>Takes all views, builds consensus, based on team approval</a:t>
                      </a:r>
                    </a:p>
                  </a:txBody>
                  <a:tcPr marL="121920" marR="121920"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457200" rtl="0" eaLnBrk="1" latinLnBrk="0" hangingPunct="1"/>
                      <a:r>
                        <a:rPr lang="en-GB" sz="1300" kern="1200">
                          <a:solidFill>
                            <a:schemeClr val="dk1"/>
                          </a:solidFill>
                          <a:latin typeface="Calibri" panose="020F0502020204030204" pitchFamily="34" charset="0"/>
                          <a:ea typeface="+mn-ea"/>
                          <a:cs typeface="Calibri" panose="020F0502020204030204" pitchFamily="34" charset="0"/>
                        </a:rPr>
                        <a:t>Only Catalyst team members</a:t>
                      </a:r>
                    </a:p>
                  </a:txBody>
                  <a:tcPr marL="121920" marR="121920"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457200" rtl="0" eaLnBrk="1" latinLnBrk="0" hangingPunct="1"/>
                      <a:r>
                        <a:rPr lang="en-GB" sz="1300" kern="1200">
                          <a:solidFill>
                            <a:schemeClr val="dk1"/>
                          </a:solidFill>
                          <a:latin typeface="Calibri" panose="020F0502020204030204" pitchFamily="34" charset="0"/>
                          <a:ea typeface="+mn-ea"/>
                          <a:cs typeface="Calibri" panose="020F0502020204030204" pitchFamily="34" charset="0"/>
                        </a:rPr>
                        <a:t>Anyone may inject input, but Founder Pioneers may defer input</a:t>
                      </a:r>
                    </a:p>
                  </a:txBody>
                  <a:tcPr marL="121920" marR="121920"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defTabSz="457200" rtl="0" eaLnBrk="1" latinLnBrk="0" hangingPunct="1">
                        <a:buFont typeface="Arial" panose="020B0604020202020204" pitchFamily="34" charset="0"/>
                        <a:buNone/>
                      </a:pPr>
                      <a:r>
                        <a:rPr lang="en-US" sz="1300" kern="1200">
                          <a:solidFill>
                            <a:schemeClr val="dk1"/>
                          </a:solidFill>
                          <a:latin typeface="Calibri" panose="020F0502020204030204" pitchFamily="34" charset="0"/>
                          <a:ea typeface="+mn-ea"/>
                          <a:cs typeface="Calibri" panose="020F0502020204030204" pitchFamily="34" charset="0"/>
                        </a:rPr>
                        <a:t>Project governed by a Steering Committee &amp;/or opensource methods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1478665529"/>
                  </a:ext>
                </a:extLst>
              </a:tr>
              <a:tr h="8800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Included collaboration services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IPR boundary; Collaboration space; PMO support; CurateFx</a:t>
                      </a:r>
                      <a:endParaRPr kumimoji="0" lang="en-US" sz="13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IPR boundary; </a:t>
                      </a:r>
                      <a:r>
                        <a:rPr lang="en-US" sz="1300">
                          <a:latin typeface="Calibri" panose="020F0502020204030204" pitchFamily="34" charset="0"/>
                          <a:cs typeface="Calibri" panose="020F0502020204030204" pitchFamily="34" charset="0"/>
                        </a:rPr>
                        <a:t>Collaboration space; </a:t>
                      </a: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PMO support; Matchmaking; SME support; CurateFx; Lab</a:t>
                      </a:r>
                      <a:endParaRPr kumimoji="0" lang="en-US" sz="1300" b="0" i="0" u="none" strike="noStrike" kern="1200" cap="none" spc="0" normalizeH="0" baseline="0" noProof="0">
                        <a:ln>
                          <a:noFill/>
                        </a:ln>
                        <a:solidFill>
                          <a:srgbClr val="29313B"/>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IPR boundary; </a:t>
                      </a:r>
                      <a:r>
                        <a:rPr lang="en-US" sz="1300">
                          <a:latin typeface="Calibri" panose="020F0502020204030204" pitchFamily="34" charset="0"/>
                          <a:cs typeface="Calibri" panose="020F0502020204030204" pitchFamily="34" charset="0"/>
                        </a:rPr>
                        <a:t>Collaboration space; </a:t>
                      </a: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PMO support; Matchmaking; SME support</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IPR boundary (including tmf.codes); ODL seats; </a:t>
                      </a:r>
                      <a:r>
                        <a:rPr lang="en-US" sz="1300">
                          <a:latin typeface="Calibri" panose="020F0502020204030204" pitchFamily="34" charset="0"/>
                          <a:cs typeface="Calibri" panose="020F0502020204030204" pitchFamily="34" charset="0"/>
                        </a:rPr>
                        <a:t>Collaboration space; </a:t>
                      </a:r>
                      <a:r>
                        <a:rPr kumimoji="0" lang="en-US" sz="1300" u="none" strike="noStrike" kern="1200" cap="none" spc="0" normalizeH="0" baseline="0" noProof="0">
                          <a:ln>
                            <a:noFill/>
                          </a:ln>
                          <a:effectLst/>
                          <a:uLnTx/>
                          <a:uFillTx/>
                          <a:latin typeface="Calibri" panose="020F0502020204030204" pitchFamily="34" charset="0"/>
                          <a:cs typeface="Calibri" panose="020F0502020204030204" pitchFamily="34" charset="0"/>
                        </a:rPr>
                        <a:t>PMO support; Matchmaking</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2336152723"/>
                  </a:ext>
                </a:extLst>
              </a:tr>
              <a:tr h="473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Fee-based collaboration services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SME support</a:t>
                      </a:r>
                      <a:endParaRPr kumimoji="0" lang="en-US" sz="13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88900" indent="-88900" algn="ctr">
                        <a:buFont typeface="Arial" panose="020B0604020202020204" pitchFamily="34" charset="0"/>
                        <a:buChar char="•"/>
                      </a:pPr>
                      <a:endParaRPr lang="en-US" sz="1300">
                        <a:latin typeface="Calibri" panose="020F0502020204030204" pitchFamily="34" charset="0"/>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endParaRPr kumimoji="0" lang="en-US" sz="13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TMF expert consulting; CurateFx</a:t>
                      </a:r>
                      <a:endParaRPr kumimoji="0" lang="en-US" sz="13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endParaRP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949711952"/>
                  </a:ext>
                </a:extLst>
              </a:tr>
              <a:tr h="473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Included marketing services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None</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Inform articles; Videos; Event showcase; Awards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None</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a:latin typeface="Calibri" panose="020F0502020204030204" pitchFamily="34" charset="0"/>
                          <a:cs typeface="Calibri" panose="020F0502020204030204" pitchFamily="34" charset="0"/>
                        </a:rPr>
                        <a:t>None</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40000"/>
                      </a:srgbClr>
                    </a:solidFill>
                  </a:tcPr>
                </a:tc>
                <a:extLst>
                  <a:ext uri="{0D108BD9-81ED-4DB2-BD59-A6C34878D82A}">
                    <a16:rowId xmlns:a16="http://schemas.microsoft.com/office/drawing/2014/main" val="3342212334"/>
                  </a:ext>
                </a:extLst>
              </a:tr>
              <a:tr h="6768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300">
                          <a:latin typeface="Calibri" panose="020F0502020204030204" pitchFamily="34" charset="0"/>
                          <a:cs typeface="Calibri" panose="020F0502020204030204" pitchFamily="34" charset="0"/>
                        </a:rPr>
                        <a:t>Fee-based marketing services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Inform articles; Videos; Webinars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Webinars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latin typeface="Calibri" panose="020F0502020204030204" pitchFamily="34" charset="0"/>
                          <a:cs typeface="Calibri" panose="020F0502020204030204" pitchFamily="34" charset="0"/>
                        </a:rPr>
                        <a:t>Inform articles; Videos; Webinars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300">
                          <a:latin typeface="Calibri" panose="020F0502020204030204" pitchFamily="34" charset="0"/>
                          <a:cs typeface="Calibri" panose="020F0502020204030204" pitchFamily="34" charset="0"/>
                        </a:rPr>
                        <a:t>Inform articles; Videos; Webinars; Event showcases…</a:t>
                      </a:r>
                    </a:p>
                  </a:txBody>
                  <a:tcPr marL="161615" marR="161615" marT="33600" marB="3360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9999">
                        <a:tint val="20000"/>
                      </a:srgbClr>
                    </a:solidFill>
                  </a:tcPr>
                </a:tc>
                <a:extLst>
                  <a:ext uri="{0D108BD9-81ED-4DB2-BD59-A6C34878D82A}">
                    <a16:rowId xmlns:a16="http://schemas.microsoft.com/office/drawing/2014/main" val="1383763281"/>
                  </a:ext>
                </a:extLst>
              </a:tr>
            </a:tbl>
          </a:graphicData>
        </a:graphic>
      </p:graphicFrame>
      <p:sp>
        <p:nvSpPr>
          <p:cNvPr id="7" name="Rectangle: Rounded Corners 6">
            <a:extLst>
              <a:ext uri="{FF2B5EF4-FFF2-40B4-BE49-F238E27FC236}">
                <a16:creationId xmlns:a16="http://schemas.microsoft.com/office/drawing/2014/main" id="{98AA2FD2-93A7-474A-901A-C2EF9A4AD180}"/>
              </a:ext>
            </a:extLst>
          </p:cNvPr>
          <p:cNvSpPr/>
          <p:nvPr/>
        </p:nvSpPr>
        <p:spPr>
          <a:xfrm>
            <a:off x="9456234" y="553771"/>
            <a:ext cx="2532567" cy="6287085"/>
          </a:xfrm>
          <a:prstGeom prst="roundRect">
            <a:avLst>
              <a:gd name="adj" fmla="val 7896"/>
            </a:avLst>
          </a:prstGeom>
          <a:noFill/>
          <a:ln w="19050" cap="flat" cmpd="sng" algn="ctr">
            <a:solidFill>
              <a:srgbClr val="E0121D"/>
            </a:solidFill>
            <a:prstDash val="sysDash"/>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2556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BC157-C5EC-0646-9EF0-E092437F9C36}"/>
              </a:ext>
            </a:extLst>
          </p:cNvPr>
          <p:cNvSpPr>
            <a:spLocks noGrp="1"/>
          </p:cNvSpPr>
          <p:nvPr>
            <p:ph type="title"/>
          </p:nvPr>
        </p:nvSpPr>
        <p:spPr/>
        <p:txBody>
          <a:bodyPr/>
          <a:lstStyle/>
          <a:p>
            <a:r>
              <a:rPr lang="en-US"/>
              <a:t>ODA Project relationships</a:t>
            </a:r>
          </a:p>
        </p:txBody>
      </p:sp>
      <p:sp>
        <p:nvSpPr>
          <p:cNvPr id="22" name="Up Arrow 25">
            <a:extLst>
              <a:ext uri="{FF2B5EF4-FFF2-40B4-BE49-F238E27FC236}">
                <a16:creationId xmlns:a16="http://schemas.microsoft.com/office/drawing/2014/main" id="{0050A707-0AB6-4772-9F21-6CB5D16A63B6}"/>
              </a:ext>
            </a:extLst>
          </p:cNvPr>
          <p:cNvSpPr/>
          <p:nvPr/>
        </p:nvSpPr>
        <p:spPr>
          <a:xfrm rot="7386308">
            <a:off x="6740092" y="2173054"/>
            <a:ext cx="629194" cy="1013171"/>
          </a:xfrm>
          <a:prstGeom prst="upArrow">
            <a:avLst/>
          </a:prstGeom>
          <a:solidFill>
            <a:srgbClr val="E0121D"/>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955B36DB-B62F-4339-B9F6-88E8DB6F1B1D}"/>
              </a:ext>
            </a:extLst>
          </p:cNvPr>
          <p:cNvSpPr txBox="1"/>
          <p:nvPr/>
        </p:nvSpPr>
        <p:spPr>
          <a:xfrm>
            <a:off x="6796647" y="5279273"/>
            <a:ext cx="1997766" cy="276999"/>
          </a:xfrm>
          <a:prstGeom prst="rect">
            <a:avLst/>
          </a:prstGeom>
          <a:noFill/>
        </p:spPr>
        <p:txBody>
          <a:bodyPr wrap="square" rtlCol="0">
            <a:spAutoFit/>
          </a:bodyPr>
          <a:lstStyle/>
          <a:p>
            <a:r>
              <a:rPr lang="en-US" sz="1200">
                <a:solidFill>
                  <a:srgbClr val="1A1A1A"/>
                </a:solidFill>
                <a:latin typeface="Calibri" panose="020F0502020204030204"/>
              </a:rPr>
              <a:t>Contributions and feedback</a:t>
            </a:r>
          </a:p>
        </p:txBody>
      </p:sp>
      <p:sp>
        <p:nvSpPr>
          <p:cNvPr id="24" name="Bent Arrow 41">
            <a:extLst>
              <a:ext uri="{FF2B5EF4-FFF2-40B4-BE49-F238E27FC236}">
                <a16:creationId xmlns:a16="http://schemas.microsoft.com/office/drawing/2014/main" id="{70B6E0E1-AB3B-4A7D-9652-177E30ED3CC7}"/>
              </a:ext>
            </a:extLst>
          </p:cNvPr>
          <p:cNvSpPr/>
          <p:nvPr/>
        </p:nvSpPr>
        <p:spPr>
          <a:xfrm flipH="1" flipV="1">
            <a:off x="6505211" y="4286528"/>
            <a:ext cx="2073181" cy="1131245"/>
          </a:xfrm>
          <a:prstGeom prst="bentArrow">
            <a:avLst/>
          </a:prstGeom>
          <a:solidFill>
            <a:sysClr val="window" lastClr="FFFFFF">
              <a:lumMod val="65000"/>
            </a:sysClr>
          </a:solidFill>
          <a:ln w="12700" cap="flat" cmpd="sng" algn="ctr">
            <a:solidFill>
              <a:sysClr val="window" lastClr="FFFFFF"/>
            </a:solid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850D1D8F-7EFE-40D6-A9DA-D716F8109CA3}"/>
              </a:ext>
            </a:extLst>
          </p:cNvPr>
          <p:cNvSpPr txBox="1"/>
          <p:nvPr/>
        </p:nvSpPr>
        <p:spPr>
          <a:xfrm>
            <a:off x="1493239" y="5179667"/>
            <a:ext cx="3450211" cy="1031051"/>
          </a:xfrm>
          <a:prstGeom prst="rect">
            <a:avLst/>
          </a:prstGeom>
          <a:noFill/>
        </p:spPr>
        <p:txBody>
          <a:bodyPr wrap="square">
            <a:spAutoFit/>
          </a:bodyPr>
          <a:lstStyle>
            <a:defPPr>
              <a:defRPr lang="en-US"/>
            </a:defPPr>
            <a:lvl1pPr marL="176213" indent="-176213">
              <a:spcBef>
                <a:spcPts val="300"/>
              </a:spcBef>
              <a:buFont typeface="Arial" panose="020B0604020202020204" pitchFamily="34" charset="0"/>
              <a:buChar char="•"/>
              <a:defRPr sz="1400"/>
            </a:lvl1pPr>
          </a:lstStyle>
          <a:p>
            <a:r>
              <a:rPr lang="en-US">
                <a:solidFill>
                  <a:srgbClr val="1A1A1A"/>
                </a:solidFill>
                <a:latin typeface="Calibri" panose="020F0502020204030204"/>
              </a:rPr>
              <a:t>Defines what an ODA Component is</a:t>
            </a:r>
          </a:p>
          <a:p>
            <a:r>
              <a:rPr lang="en-US">
                <a:solidFill>
                  <a:srgbClr val="1A1A1A"/>
                </a:solidFill>
                <a:latin typeface="Calibri" panose="020F0502020204030204"/>
              </a:rPr>
              <a:t>Creates the catalog of ODA Components</a:t>
            </a:r>
          </a:p>
          <a:p>
            <a:r>
              <a:rPr lang="en-US">
                <a:solidFill>
                  <a:srgbClr val="1A1A1A"/>
                </a:solidFill>
                <a:latin typeface="Calibri" panose="020F0502020204030204"/>
              </a:rPr>
              <a:t>Writes specifications for ODA Components (“Golden Components”)</a:t>
            </a:r>
          </a:p>
        </p:txBody>
      </p:sp>
      <p:sp>
        <p:nvSpPr>
          <p:cNvPr id="27" name="TextBox 26">
            <a:extLst>
              <a:ext uri="{FF2B5EF4-FFF2-40B4-BE49-F238E27FC236}">
                <a16:creationId xmlns:a16="http://schemas.microsoft.com/office/drawing/2014/main" id="{084E4B08-287B-4601-B8A7-99A987A9BD07}"/>
              </a:ext>
            </a:extLst>
          </p:cNvPr>
          <p:cNvSpPr txBox="1"/>
          <p:nvPr/>
        </p:nvSpPr>
        <p:spPr>
          <a:xfrm>
            <a:off x="2169199" y="1061708"/>
            <a:ext cx="2396382" cy="1246495"/>
          </a:xfrm>
          <a:prstGeom prst="rect">
            <a:avLst/>
          </a:prstGeom>
          <a:noFill/>
        </p:spPr>
        <p:txBody>
          <a:bodyPr wrap="square">
            <a:spAutoFit/>
          </a:bodyPr>
          <a:lstStyle/>
          <a:p>
            <a:pPr marL="176213" indent="-176213">
              <a:spcBef>
                <a:spcPts val="300"/>
              </a:spcBef>
              <a:buFont typeface="Arial" panose="020B0604020202020204" pitchFamily="34" charset="0"/>
              <a:buChar char="•"/>
            </a:pPr>
            <a:r>
              <a:rPr lang="en-US" sz="1400">
                <a:solidFill>
                  <a:srgbClr val="1A1A1A"/>
                </a:solidFill>
                <a:latin typeface="Calibri" panose="020F0502020204030204"/>
              </a:rPr>
              <a:t>Creates API specifications</a:t>
            </a:r>
          </a:p>
          <a:p>
            <a:pPr marL="176213" indent="-176213">
              <a:spcBef>
                <a:spcPts val="300"/>
              </a:spcBef>
              <a:buFont typeface="Arial" panose="020B0604020202020204" pitchFamily="34" charset="0"/>
              <a:buChar char="•"/>
            </a:pPr>
            <a:r>
              <a:rPr lang="en-US" sz="1400">
                <a:solidFill>
                  <a:srgbClr val="1A1A1A"/>
                </a:solidFill>
                <a:latin typeface="Calibri" panose="020F0502020204030204"/>
              </a:rPr>
              <a:t>Builds API reference implementations</a:t>
            </a:r>
          </a:p>
          <a:p>
            <a:pPr marL="176213" indent="-176213">
              <a:spcBef>
                <a:spcPts val="300"/>
              </a:spcBef>
              <a:buFont typeface="Arial" panose="020B0604020202020204" pitchFamily="34" charset="0"/>
              <a:buChar char="•"/>
            </a:pPr>
            <a:r>
              <a:rPr lang="en-US" sz="1400">
                <a:solidFill>
                  <a:srgbClr val="1A1A1A"/>
                </a:solidFill>
                <a:latin typeface="Calibri" panose="020F0502020204030204"/>
              </a:rPr>
              <a:t>Develops API CTK (Conformance Test Kits)</a:t>
            </a:r>
          </a:p>
        </p:txBody>
      </p:sp>
      <p:sp>
        <p:nvSpPr>
          <p:cNvPr id="28" name="TextBox 27">
            <a:extLst>
              <a:ext uri="{FF2B5EF4-FFF2-40B4-BE49-F238E27FC236}">
                <a16:creationId xmlns:a16="http://schemas.microsoft.com/office/drawing/2014/main" id="{01E9584F-9380-46DC-8C04-5C6FBF65EBA1}"/>
              </a:ext>
            </a:extLst>
          </p:cNvPr>
          <p:cNvSpPr txBox="1"/>
          <p:nvPr/>
        </p:nvSpPr>
        <p:spPr>
          <a:xfrm>
            <a:off x="9409083" y="2646134"/>
            <a:ext cx="2659236" cy="2146742"/>
          </a:xfrm>
          <a:prstGeom prst="rect">
            <a:avLst/>
          </a:prstGeom>
          <a:noFill/>
        </p:spPr>
        <p:txBody>
          <a:bodyPr wrap="square">
            <a:spAutoFit/>
          </a:bodyPr>
          <a:lstStyle>
            <a:defPPr>
              <a:defRPr lang="en-US"/>
            </a:defPPr>
            <a:lvl1pPr marL="176213" indent="-176213">
              <a:spcBef>
                <a:spcPts val="300"/>
              </a:spcBef>
              <a:buFont typeface="Arial" panose="020B0604020202020204" pitchFamily="34" charset="0"/>
              <a:buChar char="•"/>
              <a:defRPr sz="1400"/>
            </a:lvl1pPr>
          </a:lstStyle>
          <a:p>
            <a:r>
              <a:rPr lang="en-US">
                <a:solidFill>
                  <a:srgbClr val="1A1A1A"/>
                </a:solidFill>
                <a:latin typeface="Calibri" panose="020F0502020204030204"/>
              </a:rPr>
              <a:t>Develops the Component CTK</a:t>
            </a:r>
          </a:p>
          <a:p>
            <a:r>
              <a:rPr lang="en-US">
                <a:solidFill>
                  <a:srgbClr val="1A1A1A"/>
                </a:solidFill>
                <a:latin typeface="Calibri" panose="020F0502020204030204"/>
              </a:rPr>
              <a:t>Builds a test environment for validating ODA Components</a:t>
            </a:r>
          </a:p>
          <a:p>
            <a:r>
              <a:rPr lang="en-US">
                <a:solidFill>
                  <a:srgbClr val="1A1A1A"/>
                </a:solidFill>
                <a:latin typeface="Calibri" panose="020F0502020204030204"/>
              </a:rPr>
              <a:t>Develops the ODA Canvas and Reference Implementation(s)</a:t>
            </a:r>
          </a:p>
          <a:p>
            <a:r>
              <a:rPr lang="en-US">
                <a:solidFill>
                  <a:srgbClr val="1A1A1A"/>
                </a:solidFill>
                <a:latin typeface="Calibri" panose="020F0502020204030204"/>
              </a:rPr>
              <a:t>Checks that the ODA Component specs are realizable in real-world commercial products</a:t>
            </a:r>
          </a:p>
        </p:txBody>
      </p:sp>
      <p:sp>
        <p:nvSpPr>
          <p:cNvPr id="29" name="Left-right Arrow 40">
            <a:extLst>
              <a:ext uri="{FF2B5EF4-FFF2-40B4-BE49-F238E27FC236}">
                <a16:creationId xmlns:a16="http://schemas.microsoft.com/office/drawing/2014/main" id="{4CAA111C-792B-41E7-9D00-1745E3D54C63}"/>
              </a:ext>
            </a:extLst>
          </p:cNvPr>
          <p:cNvSpPr/>
          <p:nvPr/>
        </p:nvSpPr>
        <p:spPr>
          <a:xfrm rot="13056431">
            <a:off x="3642359" y="4095872"/>
            <a:ext cx="1042863" cy="556280"/>
          </a:xfrm>
          <a:prstGeom prst="leftRightArrow">
            <a:avLst/>
          </a:prstGeom>
          <a:solidFill>
            <a:srgbClr val="E0121D"/>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Left-right Arrow 40">
            <a:extLst>
              <a:ext uri="{FF2B5EF4-FFF2-40B4-BE49-F238E27FC236}">
                <a16:creationId xmlns:a16="http://schemas.microsoft.com/office/drawing/2014/main" id="{6A651D74-974F-4484-9F00-83BDC2590C9C}"/>
              </a:ext>
            </a:extLst>
          </p:cNvPr>
          <p:cNvSpPr/>
          <p:nvPr/>
        </p:nvSpPr>
        <p:spPr>
          <a:xfrm rot="19276828">
            <a:off x="3642359" y="2404455"/>
            <a:ext cx="1042863" cy="556280"/>
          </a:xfrm>
          <a:prstGeom prst="leftRightArrow">
            <a:avLst/>
          </a:prstGeom>
          <a:solidFill>
            <a:srgbClr val="E0121D"/>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Hexagon 31">
            <a:extLst>
              <a:ext uri="{FF2B5EF4-FFF2-40B4-BE49-F238E27FC236}">
                <a16:creationId xmlns:a16="http://schemas.microsoft.com/office/drawing/2014/main" id="{F7D248CA-D59B-48E4-BB0B-AEB66F4E3BBD}"/>
              </a:ext>
            </a:extLst>
          </p:cNvPr>
          <p:cNvSpPr/>
          <p:nvPr/>
        </p:nvSpPr>
        <p:spPr>
          <a:xfrm>
            <a:off x="7518015" y="2804634"/>
            <a:ext cx="1847603" cy="1402078"/>
          </a:xfrm>
          <a:prstGeom prst="hexagon">
            <a:avLst/>
          </a:prstGeom>
          <a:solidFill>
            <a:srgbClr val="999999"/>
          </a:solidFill>
          <a:ln w="12700" cap="flat" cmpd="sng" algn="ctr">
            <a:solidFill>
              <a:sysClr val="window" lastClr="FFFFFF"/>
            </a:solidFill>
            <a:prstDash val="solid"/>
            <a:miter lim="800000"/>
          </a:ln>
          <a:effectLst/>
        </p:spPr>
        <p:txBody>
          <a:bodyPr lIns="0" r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Calibri" panose="020F0502020204030204"/>
                <a:ea typeface="+mn-ea"/>
                <a:cs typeface="+mn-cs"/>
              </a:rPr>
              <a:t>ODA-CA Project</a:t>
            </a:r>
          </a:p>
        </p:txBody>
      </p:sp>
      <p:sp>
        <p:nvSpPr>
          <p:cNvPr id="33" name="TextBox 32">
            <a:extLst>
              <a:ext uri="{FF2B5EF4-FFF2-40B4-BE49-F238E27FC236}">
                <a16:creationId xmlns:a16="http://schemas.microsoft.com/office/drawing/2014/main" id="{7B64ED7C-532A-4C9C-B945-3D473757C337}"/>
              </a:ext>
            </a:extLst>
          </p:cNvPr>
          <p:cNvSpPr txBox="1"/>
          <p:nvPr/>
        </p:nvSpPr>
        <p:spPr>
          <a:xfrm>
            <a:off x="6609892" y="3442506"/>
            <a:ext cx="1191584" cy="276999"/>
          </a:xfrm>
          <a:prstGeom prst="rect">
            <a:avLst/>
          </a:prstGeom>
          <a:noFill/>
        </p:spPr>
        <p:txBody>
          <a:bodyPr wrap="square" rtlCol="0">
            <a:spAutoFit/>
          </a:bodyPr>
          <a:lstStyle/>
          <a:p>
            <a:r>
              <a:rPr lang="en-US" sz="1200">
                <a:solidFill>
                  <a:srgbClr val="1A1A1A"/>
                </a:solidFill>
                <a:latin typeface="Calibri" panose="020F0502020204030204"/>
              </a:rPr>
              <a:t>Standards</a:t>
            </a:r>
          </a:p>
        </p:txBody>
      </p:sp>
      <p:sp>
        <p:nvSpPr>
          <p:cNvPr id="37" name="Hexagon 36">
            <a:extLst>
              <a:ext uri="{FF2B5EF4-FFF2-40B4-BE49-F238E27FC236}">
                <a16:creationId xmlns:a16="http://schemas.microsoft.com/office/drawing/2014/main" id="{5C194DCF-493E-48AF-BE71-4BF8C3002B9A}"/>
              </a:ext>
            </a:extLst>
          </p:cNvPr>
          <p:cNvSpPr/>
          <p:nvPr/>
        </p:nvSpPr>
        <p:spPr>
          <a:xfrm>
            <a:off x="1736219" y="2766009"/>
            <a:ext cx="1949399" cy="1479328"/>
          </a:xfrm>
          <a:prstGeom prst="hexagon">
            <a:avLst/>
          </a:prstGeom>
          <a:solidFill>
            <a:srgbClr val="E0121D"/>
          </a:solidFill>
          <a:ln w="12700" cap="flat" cmpd="sng" algn="ctr">
            <a:solidFill>
              <a:sysClr val="window" lastClr="FFFFFF"/>
            </a:solidFill>
            <a:prstDash val="solid"/>
            <a:miter lim="800000"/>
          </a:ln>
          <a:effectLst/>
        </p:spPr>
        <p:txBody>
          <a:bodyPr rtlCol="0" anchor="ct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Information Systems Architecture Project</a:t>
            </a:r>
          </a:p>
        </p:txBody>
      </p:sp>
      <p:sp>
        <p:nvSpPr>
          <p:cNvPr id="39" name="TextBox 38">
            <a:extLst>
              <a:ext uri="{FF2B5EF4-FFF2-40B4-BE49-F238E27FC236}">
                <a16:creationId xmlns:a16="http://schemas.microsoft.com/office/drawing/2014/main" id="{E91349AF-EA9B-4579-9925-C8603416249A}"/>
              </a:ext>
            </a:extLst>
          </p:cNvPr>
          <p:cNvSpPr txBox="1"/>
          <p:nvPr/>
        </p:nvSpPr>
        <p:spPr>
          <a:xfrm>
            <a:off x="232963" y="2767745"/>
            <a:ext cx="1576333" cy="1638910"/>
          </a:xfrm>
          <a:prstGeom prst="rect">
            <a:avLst/>
          </a:prstGeom>
          <a:noFill/>
        </p:spPr>
        <p:txBody>
          <a:bodyPr wrap="square">
            <a:spAutoFit/>
          </a:bodyPr>
          <a:lstStyle>
            <a:defPPr>
              <a:defRPr lang="en-US"/>
            </a:defPPr>
            <a:lvl1pPr marL="176213" indent="-176213">
              <a:spcBef>
                <a:spcPts val="300"/>
              </a:spcBef>
              <a:buFont typeface="Arial" panose="020B0604020202020204" pitchFamily="34" charset="0"/>
              <a:buChar char="•"/>
              <a:defRPr sz="1400"/>
            </a:lvl1pPr>
          </a:lstStyle>
          <a:p>
            <a:r>
              <a:rPr lang="en-US">
                <a:solidFill>
                  <a:srgbClr val="1A1A1A"/>
                </a:solidFill>
                <a:latin typeface="Calibri" panose="020F0502020204030204"/>
              </a:rPr>
              <a:t>Defines the loosely coupled domains</a:t>
            </a:r>
          </a:p>
          <a:p>
            <a:r>
              <a:rPr lang="en-US">
                <a:solidFill>
                  <a:srgbClr val="1A1A1A"/>
                </a:solidFill>
                <a:latin typeface="Calibri" panose="020F0502020204030204"/>
              </a:rPr>
              <a:t>Maintains eTOM, SID, Functional Framework</a:t>
            </a:r>
          </a:p>
        </p:txBody>
      </p:sp>
      <p:grpSp>
        <p:nvGrpSpPr>
          <p:cNvPr id="40" name="Group 39">
            <a:extLst>
              <a:ext uri="{FF2B5EF4-FFF2-40B4-BE49-F238E27FC236}">
                <a16:creationId xmlns:a16="http://schemas.microsoft.com/office/drawing/2014/main" id="{6F1AD4A3-44C2-4307-A3E6-8411416757E4}"/>
              </a:ext>
            </a:extLst>
          </p:cNvPr>
          <p:cNvGrpSpPr/>
          <p:nvPr/>
        </p:nvGrpSpPr>
        <p:grpSpPr>
          <a:xfrm>
            <a:off x="4641963" y="1089378"/>
            <a:ext cx="1949399" cy="4755341"/>
            <a:chOff x="4331030" y="1089378"/>
            <a:chExt cx="1949399" cy="4755341"/>
          </a:xfrm>
        </p:grpSpPr>
        <p:sp>
          <p:nvSpPr>
            <p:cNvPr id="41" name="Hexagon 40">
              <a:extLst>
                <a:ext uri="{FF2B5EF4-FFF2-40B4-BE49-F238E27FC236}">
                  <a16:creationId xmlns:a16="http://schemas.microsoft.com/office/drawing/2014/main" id="{E6686875-B399-4CA7-888F-5E3ED06300DA}"/>
                </a:ext>
              </a:extLst>
            </p:cNvPr>
            <p:cNvSpPr/>
            <p:nvPr/>
          </p:nvSpPr>
          <p:spPr>
            <a:xfrm>
              <a:off x="4331030" y="1089378"/>
              <a:ext cx="1949399" cy="1479328"/>
            </a:xfrm>
            <a:prstGeom prst="hexagon">
              <a:avLst/>
            </a:prstGeom>
            <a:solidFill>
              <a:srgbClr val="E0121D"/>
            </a:solidFill>
            <a:ln w="12700" cap="flat" cmpd="sng" algn="ctr">
              <a:solidFill>
                <a:sysClr val="window" lastClr="FFFFFF"/>
              </a:solid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Open API Project</a:t>
              </a:r>
            </a:p>
          </p:txBody>
        </p:sp>
        <p:sp>
          <p:nvSpPr>
            <p:cNvPr id="43" name="Hexagon 42">
              <a:extLst>
                <a:ext uri="{FF2B5EF4-FFF2-40B4-BE49-F238E27FC236}">
                  <a16:creationId xmlns:a16="http://schemas.microsoft.com/office/drawing/2014/main" id="{48003A45-C4BC-44D5-81EC-69D5B2025F8D}"/>
                </a:ext>
              </a:extLst>
            </p:cNvPr>
            <p:cNvSpPr/>
            <p:nvPr/>
          </p:nvSpPr>
          <p:spPr>
            <a:xfrm>
              <a:off x="4381928" y="4442641"/>
              <a:ext cx="1847603" cy="1402078"/>
            </a:xfrm>
            <a:prstGeom prst="hexagon">
              <a:avLst/>
            </a:prstGeom>
            <a:solidFill>
              <a:srgbClr val="E0121D"/>
            </a:solidFill>
            <a:ln w="12700" cap="flat" cmpd="sng" algn="ctr">
              <a:solidFill>
                <a:sysClr val="window" lastClr="FFFFFF"/>
              </a:solidFill>
              <a:prstDash val="solid"/>
              <a:miter lim="800000"/>
            </a:ln>
            <a:effectLst/>
          </p:spPr>
          <p:txBody>
            <a:bodyPr lIns="0" r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prstClr val="white"/>
                  </a:solidFill>
                  <a:effectLst/>
                  <a:uLnTx/>
                  <a:uFillTx/>
                  <a:latin typeface="Calibri" panose="020F0502020204030204"/>
                  <a:ea typeface="+mn-ea"/>
                  <a:cs typeface="+mn-cs"/>
                </a:rPr>
                <a:t>ODA Technical Architecture &amp; Components Project</a:t>
              </a:r>
            </a:p>
          </p:txBody>
        </p:sp>
        <p:sp>
          <p:nvSpPr>
            <p:cNvPr id="44" name="Left-right Arrow 40">
              <a:extLst>
                <a:ext uri="{FF2B5EF4-FFF2-40B4-BE49-F238E27FC236}">
                  <a16:creationId xmlns:a16="http://schemas.microsoft.com/office/drawing/2014/main" id="{833E4EE1-5CD1-4CFE-B13A-1FB7E6A959A4}"/>
                </a:ext>
              </a:extLst>
            </p:cNvPr>
            <p:cNvSpPr/>
            <p:nvPr/>
          </p:nvSpPr>
          <p:spPr>
            <a:xfrm rot="16200000">
              <a:off x="4784298" y="3227533"/>
              <a:ext cx="1042863" cy="556280"/>
            </a:xfrm>
            <a:prstGeom prst="leftRightArrow">
              <a:avLst/>
            </a:prstGeom>
            <a:solidFill>
              <a:srgbClr val="E0121D"/>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 name="Up Arrow 25">
            <a:extLst>
              <a:ext uri="{FF2B5EF4-FFF2-40B4-BE49-F238E27FC236}">
                <a16:creationId xmlns:a16="http://schemas.microsoft.com/office/drawing/2014/main" id="{CCEE657A-275B-44F9-AEC0-CEF780D1BA16}"/>
              </a:ext>
            </a:extLst>
          </p:cNvPr>
          <p:cNvSpPr/>
          <p:nvPr/>
        </p:nvSpPr>
        <p:spPr>
          <a:xfrm rot="3634595">
            <a:off x="6740092" y="3883090"/>
            <a:ext cx="629194" cy="1013171"/>
          </a:xfrm>
          <a:prstGeom prst="upArrow">
            <a:avLst/>
          </a:prstGeom>
          <a:solidFill>
            <a:srgbClr val="E0121D"/>
          </a:solidFill>
          <a:ln w="12700" cap="flat" cmpd="sng" algn="ctr">
            <a:noFill/>
            <a:prstDash val="solid"/>
            <a:miter lim="800000"/>
          </a:ln>
          <a:effectLst/>
        </p:spPr>
        <p:txBody>
          <a:bodyPr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Content Placeholder 1">
            <a:extLst>
              <a:ext uri="{FF2B5EF4-FFF2-40B4-BE49-F238E27FC236}">
                <a16:creationId xmlns:a16="http://schemas.microsoft.com/office/drawing/2014/main" id="{1DAA0D50-C9B0-4CA0-B2A1-1934D3B88BF2}"/>
              </a:ext>
            </a:extLst>
          </p:cNvPr>
          <p:cNvSpPr txBox="1">
            <a:spLocks/>
          </p:cNvSpPr>
          <p:nvPr/>
        </p:nvSpPr>
        <p:spPr>
          <a:xfrm>
            <a:off x="6796647" y="5585970"/>
            <a:ext cx="3712086" cy="674031"/>
          </a:xfrm>
          <a:prstGeom prst="rect">
            <a:avLst/>
          </a:prstGeom>
        </p:spPr>
        <p:txBody>
          <a:bodyPr wrap="square">
            <a:spAutoFit/>
          </a:bodyPr>
          <a:lstStyle>
            <a:lvl1pPr marL="230188" indent="-230188" algn="l" defTabSz="914445"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517525" indent="-287338" algn="l" defTabSz="914445" rtl="0" eaLnBrk="1" latinLnBrk="0" hangingPunct="1">
              <a:lnSpc>
                <a:spcPct val="90000"/>
              </a:lnSpc>
              <a:spcBef>
                <a:spcPts val="500"/>
              </a:spcBef>
              <a:buClr>
                <a:schemeClr val="accent1"/>
              </a:buClr>
              <a:buFont typeface="Arial" panose="020B0604020202020204" pitchFamily="34" charset="0"/>
              <a:buChar char="‒"/>
              <a:tabLst/>
              <a:defRPr sz="2000" kern="1200">
                <a:solidFill>
                  <a:schemeClr val="tx1"/>
                </a:solidFill>
                <a:latin typeface="+mn-lt"/>
                <a:ea typeface="+mn-ea"/>
                <a:cs typeface="+mn-cs"/>
              </a:defRPr>
            </a:lvl2pPr>
            <a:lvl3pPr marL="738188" indent="-220663"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69963" indent="-231775"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00150" indent="-230188"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Clr>
                <a:srgbClr val="E0121D"/>
              </a:buClr>
              <a:buFont typeface="Arial" panose="020B0604020202020204" pitchFamily="34" charset="0"/>
              <a:buNone/>
            </a:pPr>
            <a:r>
              <a:rPr lang="en-US" sz="1400">
                <a:solidFill>
                  <a:srgbClr val="1A1A1A"/>
                </a:solidFill>
                <a:latin typeface="Calibri" panose="020F0502020204030204"/>
              </a:rPr>
              <a:t>ODA-CA does not develop standards or define compliance rules, but instead makes contributions to the </a:t>
            </a:r>
            <a:r>
              <a:rPr lang="en-US" sz="1400">
                <a:solidFill>
                  <a:srgbClr val="1A1A1A"/>
                </a:solidFill>
                <a:latin typeface="Calibri" panose="020F0502020204030204"/>
                <a:hlinkClick r:id="rId2"/>
              </a:rPr>
              <a:t>ODA Collaboration project</a:t>
            </a:r>
            <a:endParaRPr lang="en-US" sz="1400">
              <a:solidFill>
                <a:srgbClr val="1A1A1A"/>
              </a:solidFill>
              <a:latin typeface="Calibri" panose="020F0502020204030204"/>
            </a:endParaRPr>
          </a:p>
        </p:txBody>
      </p:sp>
    </p:spTree>
    <p:extLst>
      <p:ext uri="{BB962C8B-B14F-4D97-AF65-F5344CB8AC3E}">
        <p14:creationId xmlns:p14="http://schemas.microsoft.com/office/powerpoint/2010/main" val="1761457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A923A8-2D8A-4D48-AE97-3CE798344A6D}"/>
              </a:ext>
            </a:extLst>
          </p:cNvPr>
          <p:cNvSpPr>
            <a:spLocks noGrp="1"/>
          </p:cNvSpPr>
          <p:nvPr>
            <p:ph type="title"/>
          </p:nvPr>
        </p:nvSpPr>
        <p:spPr/>
        <p:txBody>
          <a:bodyPr/>
          <a:lstStyle/>
          <a:p>
            <a:r>
              <a:rPr lang="en-US"/>
              <a:t>Benefits</a:t>
            </a:r>
          </a:p>
        </p:txBody>
      </p:sp>
      <p:sp>
        <p:nvSpPr>
          <p:cNvPr id="6" name="Content Placeholder 5">
            <a:extLst>
              <a:ext uri="{FF2B5EF4-FFF2-40B4-BE49-F238E27FC236}">
                <a16:creationId xmlns:a16="http://schemas.microsoft.com/office/drawing/2014/main" id="{9E0C1A80-19D0-4157-A54E-AD59DDCC525E}"/>
              </a:ext>
            </a:extLst>
          </p:cNvPr>
          <p:cNvSpPr>
            <a:spLocks noGrp="1"/>
          </p:cNvSpPr>
          <p:nvPr>
            <p:ph type="body" sz="quarter" idx="10"/>
          </p:nvPr>
        </p:nvSpPr>
        <p:spPr/>
        <p:txBody>
          <a:bodyPr>
            <a:normAutofit/>
          </a:bodyPr>
          <a:lstStyle/>
          <a:p>
            <a:pPr marL="0" indent="0">
              <a:lnSpc>
                <a:spcPct val="110000"/>
              </a:lnSpc>
              <a:spcBef>
                <a:spcPts val="600"/>
              </a:spcBef>
              <a:buNone/>
            </a:pPr>
            <a:r>
              <a:rPr lang="en-US" sz="2000" b="1" dirty="0"/>
              <a:t>All ODA-CA Project members receive the following</a:t>
            </a:r>
          </a:p>
          <a:p>
            <a:pPr>
              <a:lnSpc>
                <a:spcPct val="110000"/>
              </a:lnSpc>
              <a:spcBef>
                <a:spcPts val="600"/>
              </a:spcBef>
            </a:pPr>
            <a:r>
              <a:rPr lang="en-US" sz="2000" dirty="0"/>
              <a:t>Dedicated development &amp; runtime environments in the Open Digital Lab shared by project members</a:t>
            </a:r>
          </a:p>
          <a:p>
            <a:pPr>
              <a:lnSpc>
                <a:spcPct val="110000"/>
              </a:lnSpc>
              <a:spcBef>
                <a:spcPts val="600"/>
              </a:spcBef>
            </a:pPr>
            <a:r>
              <a:rPr lang="en-US" sz="2000" dirty="0"/>
              <a:t>User seats for the Open Digital Lab (number of seats depends on tier level, see </a:t>
            </a:r>
            <a:r>
              <a:rPr lang="en-US" sz="2000" dirty="0">
                <a:hlinkClick r:id="rId2" action="ppaction://hlinksldjump"/>
              </a:rPr>
              <a:t>fees</a:t>
            </a:r>
            <a:r>
              <a:rPr lang="en-US" sz="2000" dirty="0"/>
              <a:t>)</a:t>
            </a:r>
          </a:p>
          <a:p>
            <a:pPr lvl="1">
              <a:spcBef>
                <a:spcPts val="600"/>
              </a:spcBef>
            </a:pPr>
            <a:r>
              <a:rPr lang="en-US" sz="1800" dirty="0"/>
              <a:t>ODL seats can be allocated to member’s own staff, or 'sponsored’ to developers from a second TM Forum member company (sponsored seats may be reclaimed by the sponsoring company with 2 weeks’ notice)</a:t>
            </a:r>
          </a:p>
          <a:p>
            <a:pPr lvl="1">
              <a:spcBef>
                <a:spcPts val="600"/>
              </a:spcBef>
            </a:pPr>
            <a:r>
              <a:rPr lang="en-US" sz="1800" dirty="0"/>
              <a:t>ODL seats are transferable between staff working on ODA-CA, but not transferable to any other (future) Projects on ODL</a:t>
            </a:r>
          </a:p>
          <a:p>
            <a:pPr>
              <a:lnSpc>
                <a:spcPct val="110000"/>
              </a:lnSpc>
              <a:spcBef>
                <a:spcPts val="600"/>
              </a:spcBef>
            </a:pPr>
            <a:r>
              <a:rPr lang="en-US" sz="2000" dirty="0"/>
              <a:t>Participation in the ODA-CA Project Steering Committee</a:t>
            </a:r>
          </a:p>
          <a:p>
            <a:pPr>
              <a:lnSpc>
                <a:spcPct val="110000"/>
              </a:lnSpc>
              <a:spcBef>
                <a:spcPts val="600"/>
              </a:spcBef>
            </a:pPr>
            <a:r>
              <a:rPr lang="en-US" sz="2000" dirty="0"/>
              <a:t>Participation in TM Forum marketing activities around ODA-CA</a:t>
            </a:r>
          </a:p>
        </p:txBody>
      </p:sp>
    </p:spTree>
    <p:extLst>
      <p:ext uri="{BB962C8B-B14F-4D97-AF65-F5344CB8AC3E}">
        <p14:creationId xmlns:p14="http://schemas.microsoft.com/office/powerpoint/2010/main" val="67608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13A28F-7C6F-4112-8F8B-E71E9CA87273}"/>
              </a:ext>
            </a:extLst>
          </p:cNvPr>
          <p:cNvSpPr>
            <a:spLocks noGrp="1"/>
          </p:cNvSpPr>
          <p:nvPr>
            <p:ph type="title"/>
          </p:nvPr>
        </p:nvSpPr>
        <p:spPr/>
        <p:txBody>
          <a:bodyPr/>
          <a:lstStyle/>
          <a:p>
            <a:r>
              <a:rPr lang="en-US"/>
              <a:t>Why Join ODA-CA?</a:t>
            </a:r>
          </a:p>
        </p:txBody>
      </p:sp>
      <p:sp>
        <p:nvSpPr>
          <p:cNvPr id="4" name="Text Placeholder 3">
            <a:extLst>
              <a:ext uri="{FF2B5EF4-FFF2-40B4-BE49-F238E27FC236}">
                <a16:creationId xmlns:a16="http://schemas.microsoft.com/office/drawing/2014/main" id="{D1E83DEC-6622-4D9A-8167-3C3F20E66EDA}"/>
              </a:ext>
            </a:extLst>
          </p:cNvPr>
          <p:cNvSpPr>
            <a:spLocks noGrp="1"/>
          </p:cNvSpPr>
          <p:nvPr>
            <p:ph type="body" sz="quarter" idx="10"/>
          </p:nvPr>
        </p:nvSpPr>
        <p:spPr/>
        <p:txBody>
          <a:bodyPr/>
          <a:lstStyle/>
          <a:p>
            <a:pPr algn="l"/>
            <a:r>
              <a:rPr lang="en-US" b="0" i="0">
                <a:solidFill>
                  <a:srgbClr val="242424"/>
                </a:solidFill>
                <a:effectLst/>
                <a:latin typeface="Segoe UI" panose="020B0502040204020203" pitchFamily="34" charset="0"/>
              </a:rPr>
              <a:t>Join the ODA-CA project to help build the test environment and CTK for ODA components, to jointly develop the ODA Canvas and populate the ODA Reference Implementation with real-world software components, and to establish best practices for ODA deployment</a:t>
            </a:r>
          </a:p>
          <a:p>
            <a:r>
              <a:rPr lang="en-US" b="0" i="0">
                <a:solidFill>
                  <a:srgbClr val="242424"/>
                </a:solidFill>
                <a:effectLst/>
                <a:latin typeface="Segoe UI" panose="020B0502040204020203" pitchFamily="34" charset="0"/>
              </a:rPr>
              <a:t>Influence the direction of important new ODA standards</a:t>
            </a:r>
          </a:p>
          <a:p>
            <a:r>
              <a:rPr lang="en-US">
                <a:solidFill>
                  <a:srgbClr val="242424"/>
                </a:solidFill>
                <a:latin typeface="Segoe UI" panose="020B0502040204020203" pitchFamily="34" charset="0"/>
              </a:rPr>
              <a:t>I</a:t>
            </a:r>
            <a:r>
              <a:rPr lang="en-US" b="0" i="0">
                <a:solidFill>
                  <a:srgbClr val="242424"/>
                </a:solidFill>
                <a:effectLst/>
                <a:latin typeface="Segoe UI" panose="020B0502040204020203" pitchFamily="34" charset="0"/>
              </a:rPr>
              <a:t>ncrease your team’s knowledge and expertise with ODA while developing practical tools and code</a:t>
            </a:r>
          </a:p>
          <a:p>
            <a:r>
              <a:rPr lang="en-US">
                <a:solidFill>
                  <a:srgbClr val="242424"/>
                </a:solidFill>
                <a:latin typeface="Segoe UI" panose="020B0502040204020203" pitchFamily="34" charset="0"/>
              </a:rPr>
              <a:t>G</a:t>
            </a:r>
            <a:r>
              <a:rPr lang="en-US" b="0" i="0">
                <a:solidFill>
                  <a:srgbClr val="242424"/>
                </a:solidFill>
                <a:effectLst/>
                <a:latin typeface="Segoe UI" panose="020B0502040204020203" pitchFamily="34" charset="0"/>
              </a:rPr>
              <a:t>ain recognition for industry leadership</a:t>
            </a:r>
          </a:p>
          <a:p>
            <a:endParaRPr lang="en-US"/>
          </a:p>
        </p:txBody>
      </p:sp>
    </p:spTree>
    <p:extLst>
      <p:ext uri="{BB962C8B-B14F-4D97-AF65-F5344CB8AC3E}">
        <p14:creationId xmlns:p14="http://schemas.microsoft.com/office/powerpoint/2010/main" val="305718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ED4F-EA2B-4BDC-8E19-679E42082566}"/>
              </a:ext>
            </a:extLst>
          </p:cNvPr>
          <p:cNvSpPr>
            <a:spLocks noGrp="1"/>
          </p:cNvSpPr>
          <p:nvPr>
            <p:ph type="title"/>
          </p:nvPr>
        </p:nvSpPr>
        <p:spPr/>
        <p:txBody>
          <a:bodyPr/>
          <a:lstStyle/>
          <a:p>
            <a:r>
              <a:rPr lang="en-US"/>
              <a:t>Steps to formally join ODA-CA</a:t>
            </a:r>
          </a:p>
        </p:txBody>
      </p:sp>
      <p:sp>
        <p:nvSpPr>
          <p:cNvPr id="3" name="Content Placeholder 2">
            <a:extLst>
              <a:ext uri="{FF2B5EF4-FFF2-40B4-BE49-F238E27FC236}">
                <a16:creationId xmlns:a16="http://schemas.microsoft.com/office/drawing/2014/main" id="{C0212D80-52AE-43F9-B588-92B7B6896847}"/>
              </a:ext>
            </a:extLst>
          </p:cNvPr>
          <p:cNvSpPr>
            <a:spLocks noGrp="1"/>
          </p:cNvSpPr>
          <p:nvPr>
            <p:ph type="body" sz="quarter" idx="10"/>
          </p:nvPr>
        </p:nvSpPr>
        <p:spPr/>
        <p:txBody>
          <a:bodyPr>
            <a:normAutofit fontScale="85000" lnSpcReduction="20000"/>
          </a:bodyPr>
          <a:lstStyle/>
          <a:p>
            <a:pPr marL="457200" indent="-457200">
              <a:spcBef>
                <a:spcPts val="1200"/>
              </a:spcBef>
              <a:buFont typeface="+mj-lt"/>
              <a:buAutoNum type="arabicPeriod"/>
            </a:pPr>
            <a:r>
              <a:rPr lang="en-GB" sz="1800" dirty="0"/>
              <a:t>Confirm your participation</a:t>
            </a:r>
          </a:p>
          <a:p>
            <a:pPr marL="801688" lvl="1" indent="-231775">
              <a:spcBef>
                <a:spcPts val="1200"/>
              </a:spcBef>
            </a:pPr>
            <a:r>
              <a:rPr lang="en-GB" sz="1800" dirty="0"/>
              <a:t>Confirm your company’s participation tier</a:t>
            </a:r>
          </a:p>
          <a:p>
            <a:pPr marL="801688" lvl="1" indent="-231775">
              <a:spcBef>
                <a:spcPts val="1200"/>
              </a:spcBef>
            </a:pPr>
            <a:r>
              <a:rPr lang="en-GB" sz="1800" dirty="0"/>
              <a:t>Provide contact details of the relevant person to receive the ODA-CA contract</a:t>
            </a:r>
          </a:p>
          <a:p>
            <a:pPr marL="801688" lvl="1" indent="-231775">
              <a:spcBef>
                <a:spcPts val="1200"/>
              </a:spcBef>
            </a:pPr>
            <a:r>
              <a:rPr lang="en-GB" sz="1800" dirty="0"/>
              <a:t>Provide contact details of the relevant person to receive the invoice</a:t>
            </a:r>
            <a:br>
              <a:rPr lang="en-GB" sz="1800" dirty="0"/>
            </a:br>
            <a:endParaRPr lang="en-GB" sz="1800" dirty="0"/>
          </a:p>
          <a:p>
            <a:pPr marL="457200" indent="-457200">
              <a:spcBef>
                <a:spcPts val="1200"/>
              </a:spcBef>
              <a:buFont typeface="+mj-lt"/>
              <a:buAutoNum type="arabicPeriod"/>
            </a:pPr>
            <a:r>
              <a:rPr lang="en-GB" sz="1800" dirty="0"/>
              <a:t>Review, sign and return the legal document(s)</a:t>
            </a:r>
            <a:endParaRPr lang="en-US" sz="1800" dirty="0"/>
          </a:p>
          <a:p>
            <a:pPr marL="801688" lvl="1" indent="-231775">
              <a:spcBef>
                <a:spcPts val="1200"/>
              </a:spcBef>
            </a:pPr>
            <a:r>
              <a:rPr lang="en-GB" sz="1800" dirty="0"/>
              <a:t>ODA-CA participants sign a commercial agreement and the Company Contributor License Agreement (CCLA)</a:t>
            </a:r>
            <a:br>
              <a:rPr lang="en-GB" sz="1800" dirty="0"/>
            </a:br>
            <a:endParaRPr lang="en-US" sz="1600" dirty="0"/>
          </a:p>
          <a:p>
            <a:pPr marL="457200" indent="-457200">
              <a:spcBef>
                <a:spcPts val="1200"/>
              </a:spcBef>
              <a:buFont typeface="+mj-lt"/>
              <a:buAutoNum type="arabicPeriod"/>
            </a:pPr>
            <a:r>
              <a:rPr lang="en-GB" sz="1800" dirty="0"/>
              <a:t>Send us a list of developers to be provided with a login on ODL </a:t>
            </a:r>
          </a:p>
          <a:p>
            <a:pPr marL="801688" lvl="1" indent="-231775">
              <a:spcBef>
                <a:spcPts val="1200"/>
              </a:spcBef>
            </a:pPr>
            <a:r>
              <a:rPr lang="en-GB" sz="1800" dirty="0"/>
              <a:t>Each developer will be asked to sign the Individual Contributor License Agreements (ICLA)</a:t>
            </a:r>
          </a:p>
          <a:p>
            <a:pPr marL="457200" indent="-457200">
              <a:spcBef>
                <a:spcPts val="1200"/>
              </a:spcBef>
              <a:buFont typeface="+mj-lt"/>
              <a:buAutoNum type="arabicPeriod"/>
            </a:pPr>
            <a:r>
              <a:rPr lang="en-GB" sz="1800" dirty="0"/>
              <a:t>Get started</a:t>
            </a:r>
          </a:p>
          <a:p>
            <a:pPr marL="801688" lvl="1" indent="-231775">
              <a:spcBef>
                <a:spcPts val="1200"/>
              </a:spcBef>
            </a:pPr>
            <a:r>
              <a:rPr lang="en-GB" sz="1800" dirty="0"/>
              <a:t>Use </a:t>
            </a:r>
            <a:r>
              <a:rPr lang="en-GB" sz="1800" dirty="0">
                <a:hlinkClick r:id="rId2"/>
              </a:rPr>
              <a:t>this onboarding checklist</a:t>
            </a:r>
            <a:br>
              <a:rPr lang="en-GB" sz="1800" dirty="0"/>
            </a:br>
            <a:endParaRPr lang="en-US" sz="1800" dirty="0"/>
          </a:p>
        </p:txBody>
      </p:sp>
    </p:spTree>
    <p:extLst>
      <p:ext uri="{BB962C8B-B14F-4D97-AF65-F5344CB8AC3E}">
        <p14:creationId xmlns:p14="http://schemas.microsoft.com/office/powerpoint/2010/main" val="2119455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4041-5110-45DF-BBD8-4C91AA0EA622}"/>
              </a:ext>
            </a:extLst>
          </p:cNvPr>
          <p:cNvSpPr>
            <a:spLocks noGrp="1"/>
          </p:cNvSpPr>
          <p:nvPr>
            <p:ph type="title"/>
          </p:nvPr>
        </p:nvSpPr>
        <p:spPr/>
        <p:txBody>
          <a:bodyPr/>
          <a:lstStyle/>
          <a:p>
            <a:r>
              <a:rPr lang="en-US"/>
              <a:t>Participation Fees for ODA-CA</a:t>
            </a:r>
          </a:p>
        </p:txBody>
      </p:sp>
      <p:sp>
        <p:nvSpPr>
          <p:cNvPr id="3" name="Content Placeholder 2">
            <a:extLst>
              <a:ext uri="{FF2B5EF4-FFF2-40B4-BE49-F238E27FC236}">
                <a16:creationId xmlns:a16="http://schemas.microsoft.com/office/drawing/2014/main" id="{D34AC699-0ED5-4328-9AF1-33C89F2B56B9}"/>
              </a:ext>
            </a:extLst>
          </p:cNvPr>
          <p:cNvSpPr>
            <a:spLocks noGrp="1"/>
          </p:cNvSpPr>
          <p:nvPr>
            <p:ph type="body" sz="quarter" idx="10"/>
          </p:nvPr>
        </p:nvSpPr>
        <p:spPr>
          <a:xfrm>
            <a:off x="452852" y="2808511"/>
            <a:ext cx="11535947" cy="3921897"/>
          </a:xfrm>
        </p:spPr>
        <p:txBody>
          <a:bodyPr>
            <a:normAutofit fontScale="92500" lnSpcReduction="20000"/>
          </a:bodyPr>
          <a:lstStyle/>
          <a:p>
            <a:pPr>
              <a:spcBef>
                <a:spcPts val="600"/>
              </a:spcBef>
              <a:spcAft>
                <a:spcPts val="0"/>
              </a:spcAft>
            </a:pPr>
            <a:r>
              <a:rPr lang="en-US" sz="1400" dirty="0"/>
              <a:t>Companies must join the ODA-CA Project at their own Subscription Tier or above</a:t>
            </a:r>
          </a:p>
          <a:p>
            <a:pPr lvl="1">
              <a:lnSpc>
                <a:spcPct val="120000"/>
              </a:lnSpc>
              <a:spcBef>
                <a:spcPts val="600"/>
              </a:spcBef>
              <a:spcAft>
                <a:spcPts val="0"/>
              </a:spcAft>
            </a:pPr>
            <a:r>
              <a:rPr lang="en-US" sz="1200" dirty="0"/>
              <a:t>eg a TM Forum Corporate B member must purchase a Tier B subscription (or a Tier A subscription)</a:t>
            </a:r>
          </a:p>
          <a:p>
            <a:pPr>
              <a:spcBef>
                <a:spcPts val="600"/>
              </a:spcBef>
              <a:spcAft>
                <a:spcPts val="0"/>
              </a:spcAft>
            </a:pPr>
            <a:r>
              <a:rPr lang="en-US" sz="1400" dirty="0"/>
              <a:t>New participants pay a one-off fee for the remaining duration of the current Phase of the project at the time of joining</a:t>
            </a:r>
          </a:p>
          <a:p>
            <a:pPr lvl="1">
              <a:lnSpc>
                <a:spcPct val="120000"/>
              </a:lnSpc>
              <a:spcBef>
                <a:spcPts val="600"/>
              </a:spcBef>
              <a:spcAft>
                <a:spcPts val="0"/>
              </a:spcAft>
            </a:pPr>
            <a:r>
              <a:rPr lang="en-US" sz="1200" dirty="0"/>
              <a:t>Any TM Forum member organization may join at any time</a:t>
            </a:r>
          </a:p>
          <a:p>
            <a:pPr lvl="1">
              <a:lnSpc>
                <a:spcPct val="120000"/>
              </a:lnSpc>
              <a:spcBef>
                <a:spcPts val="600"/>
              </a:spcBef>
              <a:spcAft>
                <a:spcPts val="0"/>
              </a:spcAft>
            </a:pPr>
            <a:r>
              <a:rPr lang="en-US" sz="1200" dirty="0"/>
              <a:t>The fee is the monthly price for the relevant subscription tier multiplied by the number of whole or part months remaining until the end of the current Phase</a:t>
            </a:r>
          </a:p>
          <a:p>
            <a:pPr lvl="1">
              <a:lnSpc>
                <a:spcPct val="120000"/>
              </a:lnSpc>
              <a:spcBef>
                <a:spcPts val="600"/>
              </a:spcBef>
              <a:spcAft>
                <a:spcPts val="0"/>
              </a:spcAft>
            </a:pPr>
            <a:r>
              <a:rPr lang="en-US" sz="1200" dirty="0"/>
              <a:t>Companies may choose to drop out at the end of a Phase</a:t>
            </a:r>
          </a:p>
          <a:p>
            <a:pPr>
              <a:spcBef>
                <a:spcPts val="600"/>
              </a:spcBef>
              <a:spcAft>
                <a:spcPts val="0"/>
              </a:spcAft>
            </a:pPr>
            <a:r>
              <a:rPr lang="en-US" sz="1400" dirty="0"/>
              <a:t>The subscription fee buys ODL Seats for the duration of the relevant Phase of the ODA-CA Project</a:t>
            </a:r>
          </a:p>
          <a:p>
            <a:pPr lvl="1">
              <a:lnSpc>
                <a:spcPct val="120000"/>
              </a:lnSpc>
              <a:spcBef>
                <a:spcPts val="600"/>
              </a:spcBef>
              <a:spcAft>
                <a:spcPts val="0"/>
              </a:spcAft>
            </a:pPr>
            <a:r>
              <a:rPr lang="en-US" sz="1200" dirty="0"/>
              <a:t>ODL seats are transferable between staff working on ODA-CA, but are not transferable to any other (future) Projects on ODL</a:t>
            </a:r>
          </a:p>
          <a:p>
            <a:pPr>
              <a:spcBef>
                <a:spcPts val="600"/>
              </a:spcBef>
              <a:spcAft>
                <a:spcPts val="0"/>
              </a:spcAft>
            </a:pPr>
            <a:r>
              <a:rPr lang="en-US" sz="1400" dirty="0"/>
              <a:t>ODL Seat allocations</a:t>
            </a:r>
          </a:p>
          <a:p>
            <a:pPr lvl="1">
              <a:lnSpc>
                <a:spcPct val="120000"/>
              </a:lnSpc>
              <a:spcBef>
                <a:spcPts val="600"/>
              </a:spcBef>
              <a:spcAft>
                <a:spcPts val="0"/>
              </a:spcAft>
            </a:pPr>
            <a:r>
              <a:rPr lang="en-US" sz="1200" dirty="0"/>
              <a:t>Members may allocate their ODL seats to their own staff, or 'sponsor' one or more developers from a second TM Forum member company</a:t>
            </a:r>
          </a:p>
          <a:p>
            <a:pPr lvl="1">
              <a:lnSpc>
                <a:spcPct val="120000"/>
              </a:lnSpc>
              <a:spcBef>
                <a:spcPts val="600"/>
              </a:spcBef>
              <a:spcAft>
                <a:spcPts val="0"/>
              </a:spcAft>
            </a:pPr>
            <a:r>
              <a:rPr lang="en-US" sz="1200" dirty="0"/>
              <a:t>In the latter case, the second company does not receive formal membership of the ODA-CA project</a:t>
            </a:r>
          </a:p>
          <a:p>
            <a:pPr lvl="1">
              <a:lnSpc>
                <a:spcPct val="120000"/>
              </a:lnSpc>
              <a:spcBef>
                <a:spcPts val="600"/>
              </a:spcBef>
              <a:spcAft>
                <a:spcPts val="0"/>
              </a:spcAft>
            </a:pPr>
            <a:r>
              <a:rPr lang="en-US" sz="1200" dirty="0"/>
              <a:t>The sponsored company must independently sign the relevant tmf.codes legal agreements</a:t>
            </a:r>
          </a:p>
          <a:p>
            <a:pPr lvl="1">
              <a:lnSpc>
                <a:spcPct val="120000"/>
              </a:lnSpc>
              <a:spcBef>
                <a:spcPts val="600"/>
              </a:spcBef>
              <a:spcAft>
                <a:spcPts val="0"/>
              </a:spcAft>
            </a:pPr>
            <a:r>
              <a:rPr lang="en-US" sz="1200" dirty="0"/>
              <a:t>Sponsored seats may be reclaimed by the sponsoring company with 2 weeks’ notice</a:t>
            </a:r>
          </a:p>
          <a:p>
            <a:pPr>
              <a:spcBef>
                <a:spcPts val="600"/>
              </a:spcBef>
              <a:spcAft>
                <a:spcPts val="0"/>
              </a:spcAft>
            </a:pPr>
            <a:r>
              <a:rPr lang="en-US" sz="1400" dirty="0"/>
              <a:t>Prices shown above are for Phase 5</a:t>
            </a:r>
          </a:p>
          <a:p>
            <a:pPr lvl="1">
              <a:lnSpc>
                <a:spcPct val="120000"/>
              </a:lnSpc>
              <a:spcBef>
                <a:spcPts val="600"/>
              </a:spcBef>
              <a:spcAft>
                <a:spcPts val="0"/>
              </a:spcAft>
            </a:pPr>
            <a:r>
              <a:rPr lang="en-US" sz="1200" dirty="0"/>
              <a:t>Prices may change for subsequent Phases, but TM Forum will give a minimum of 3 months’ notice</a:t>
            </a:r>
          </a:p>
        </p:txBody>
      </p:sp>
      <p:graphicFrame>
        <p:nvGraphicFramePr>
          <p:cNvPr id="10" name="Table 9">
            <a:extLst>
              <a:ext uri="{FF2B5EF4-FFF2-40B4-BE49-F238E27FC236}">
                <a16:creationId xmlns:a16="http://schemas.microsoft.com/office/drawing/2014/main" id="{59F2E7BA-CBEB-43AD-97CE-2278E8275692}"/>
              </a:ext>
            </a:extLst>
          </p:cNvPr>
          <p:cNvGraphicFramePr/>
          <p:nvPr>
            <p:extLst>
              <p:ext uri="{D42A27DB-BD31-4B8C-83A1-F6EECF244321}">
                <p14:modId xmlns:p14="http://schemas.microsoft.com/office/powerpoint/2010/main" val="832673638"/>
              </p:ext>
            </p:extLst>
          </p:nvPr>
        </p:nvGraphicFramePr>
        <p:xfrm>
          <a:off x="523679" y="988013"/>
          <a:ext cx="6746139" cy="1676400"/>
        </p:xfrm>
        <a:graphic>
          <a:graphicData uri="http://schemas.openxmlformats.org/drawingml/2006/table">
            <a:tbl>
              <a:tblPr firstRow="1" bandRow="1"/>
              <a:tblGrid>
                <a:gridCol w="1569148">
                  <a:extLst>
                    <a:ext uri="{9D8B030D-6E8A-4147-A177-3AD203B41FA5}">
                      <a16:colId xmlns:a16="http://schemas.microsoft.com/office/drawing/2014/main" val="2653900497"/>
                    </a:ext>
                  </a:extLst>
                </a:gridCol>
                <a:gridCol w="2044389">
                  <a:extLst>
                    <a:ext uri="{9D8B030D-6E8A-4147-A177-3AD203B41FA5}">
                      <a16:colId xmlns:a16="http://schemas.microsoft.com/office/drawing/2014/main" val="3973510426"/>
                    </a:ext>
                  </a:extLst>
                </a:gridCol>
                <a:gridCol w="2044389">
                  <a:extLst>
                    <a:ext uri="{9D8B030D-6E8A-4147-A177-3AD203B41FA5}">
                      <a16:colId xmlns:a16="http://schemas.microsoft.com/office/drawing/2014/main" val="1358133738"/>
                    </a:ext>
                  </a:extLst>
                </a:gridCol>
                <a:gridCol w="1088213">
                  <a:extLst>
                    <a:ext uri="{9D8B030D-6E8A-4147-A177-3AD203B41FA5}">
                      <a16:colId xmlns:a16="http://schemas.microsoft.com/office/drawing/2014/main" val="1462832338"/>
                    </a:ext>
                  </a:extLst>
                </a:gridCol>
              </a:tblGrid>
              <a:tr h="0">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Subscription Tier</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E0121D"/>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marL="0" algn="ctr" defTabSz="914445" rtl="0" eaLnBrk="1" fontAlgn="b" latinLnBrk="0" hangingPunct="1">
                        <a:spcBef>
                          <a:spcPts val="0"/>
                        </a:spcBef>
                        <a:spcAft>
                          <a:spcPts val="0"/>
                        </a:spcAft>
                      </a:pPr>
                      <a:r>
                        <a:rPr lang="en-US" sz="1600" b="1" u="none" strike="noStrike" kern="1200" dirty="0">
                          <a:solidFill>
                            <a:schemeClr val="bg1"/>
                          </a:solidFill>
                          <a:effectLst/>
                          <a:latin typeface="Calibri" panose="020F0502020204030204" pitchFamily="34" charset="0"/>
                          <a:ea typeface="+mn-ea"/>
                          <a:cs typeface="Calibri" panose="020F0502020204030204" pitchFamily="34" charset="0"/>
                        </a:rPr>
                        <a:t>Phase Price (6 mo)</a:t>
                      </a:r>
                      <a:endParaRPr lang="en-US" sz="1800" b="1" u="none" strike="noStrike" kern="1200" dirty="0">
                        <a:solidFill>
                          <a:schemeClr val="bg1"/>
                        </a:solidFill>
                        <a:effectLst/>
                        <a:latin typeface="Calibri" panose="020F0502020204030204" pitchFamily="34" charset="0"/>
                        <a:ea typeface="+mn-ea"/>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E0121D"/>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b">
                        <a:spcBef>
                          <a:spcPts val="0"/>
                        </a:spcBef>
                        <a:spcAft>
                          <a:spcPts val="0"/>
                        </a:spcAft>
                      </a:pPr>
                      <a:r>
                        <a:rPr lang="en-US" sz="1600" u="none" strike="noStrike" dirty="0">
                          <a:effectLst/>
                          <a:latin typeface="Calibri" panose="020F0502020204030204" pitchFamily="34" charset="0"/>
                          <a:cs typeface="Calibri" panose="020F0502020204030204" pitchFamily="34" charset="0"/>
                        </a:rPr>
                        <a:t> Phase Price/mo</a:t>
                      </a:r>
                      <a:endParaRPr lang="en-US" sz="2800" b="0" i="0" u="none" strike="noStrike" dirty="0">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E0121D"/>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ODL Seats</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E0121D"/>
                    </a:solidFill>
                  </a:tcPr>
                </a:tc>
                <a:extLst>
                  <a:ext uri="{0D108BD9-81ED-4DB2-BD59-A6C34878D82A}">
                    <a16:rowId xmlns:a16="http://schemas.microsoft.com/office/drawing/2014/main" val="1911092575"/>
                  </a:ext>
                </a:extLst>
              </a:tr>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A</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45" rtl="0" eaLnBrk="1" fontAlgn="b" latinLnBrk="0" hangingPunct="1">
                        <a:spcBef>
                          <a:spcPts val="0"/>
                        </a:spcBef>
                        <a:spcAft>
                          <a:spcPts val="0"/>
                        </a:spcAft>
                      </a:pPr>
                      <a:r>
                        <a:rPr lang="en-US" sz="1600" b="1" u="none" strike="noStrike" kern="1200">
                          <a:solidFill>
                            <a:schemeClr val="tx1"/>
                          </a:solidFill>
                          <a:effectLst/>
                          <a:latin typeface="Calibri" panose="020F0502020204030204" pitchFamily="34" charset="0"/>
                          <a:ea typeface="+mn-ea"/>
                          <a:cs typeface="Calibri" panose="020F0502020204030204" pitchFamily="34" charset="0"/>
                        </a:rPr>
                        <a:t>$9,600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tabLst>
                          <a:tab pos="1258888" algn="r"/>
                        </a:tabLst>
                      </a:pPr>
                      <a:r>
                        <a:rPr lang="en-US" sz="1600" u="none" strike="noStrike" kern="1200">
                          <a:solidFill>
                            <a:schemeClr val="tx1"/>
                          </a:solidFill>
                          <a:effectLst/>
                          <a:latin typeface="Calibri" panose="020F0502020204030204" pitchFamily="34" charset="0"/>
                          <a:ea typeface="+mn-ea"/>
                          <a:cs typeface="Calibri" panose="020F0502020204030204" pitchFamily="34" charset="0"/>
                        </a:rPr>
                        <a:t>$1,600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8</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extLst>
                  <a:ext uri="{0D108BD9-81ED-4DB2-BD59-A6C34878D82A}">
                    <a16:rowId xmlns:a16="http://schemas.microsoft.com/office/drawing/2014/main" val="3733719533"/>
                  </a:ext>
                </a:extLst>
              </a:tr>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B</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45" rtl="0" eaLnBrk="1" fontAlgn="b" latinLnBrk="0" hangingPunct="1">
                        <a:spcBef>
                          <a:spcPts val="0"/>
                        </a:spcBef>
                        <a:spcAft>
                          <a:spcPts val="0"/>
                        </a:spcAft>
                      </a:pPr>
                      <a:r>
                        <a:rPr lang="en-US" sz="1600" b="1" u="none" strike="noStrike" kern="1200">
                          <a:solidFill>
                            <a:schemeClr val="tx1"/>
                          </a:solidFill>
                          <a:effectLst/>
                          <a:latin typeface="Calibri" panose="020F0502020204030204" pitchFamily="34" charset="0"/>
                          <a:ea typeface="+mn-ea"/>
                          <a:cs typeface="Calibri" panose="020F0502020204030204" pitchFamily="34" charset="0"/>
                        </a:rPr>
                        <a:t>$7,200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tabLst>
                          <a:tab pos="1258888" algn="r"/>
                        </a:tabLst>
                      </a:pPr>
                      <a:r>
                        <a:rPr lang="en-US" sz="1600" u="none" strike="noStrike" kern="1200">
                          <a:solidFill>
                            <a:schemeClr val="tx1"/>
                          </a:solidFill>
                          <a:effectLst/>
                          <a:latin typeface="Calibri" panose="020F0502020204030204" pitchFamily="34" charset="0"/>
                          <a:ea typeface="+mn-ea"/>
                          <a:cs typeface="Calibri" panose="020F0502020204030204" pitchFamily="34" charset="0"/>
                        </a:rPr>
                        <a:t>$1,200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6</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extLst>
                  <a:ext uri="{0D108BD9-81ED-4DB2-BD59-A6C34878D82A}">
                    <a16:rowId xmlns:a16="http://schemas.microsoft.com/office/drawing/2014/main" val="2549004567"/>
                  </a:ext>
                </a:extLst>
              </a:tr>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C</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45" rtl="0" eaLnBrk="1" fontAlgn="b" latinLnBrk="0" hangingPunct="1">
                        <a:spcBef>
                          <a:spcPts val="0"/>
                        </a:spcBef>
                        <a:spcAft>
                          <a:spcPts val="0"/>
                        </a:spcAft>
                      </a:pPr>
                      <a:r>
                        <a:rPr lang="en-US" sz="1600" b="1" u="none" strike="noStrike" kern="1200">
                          <a:solidFill>
                            <a:schemeClr val="tx1"/>
                          </a:solidFill>
                          <a:effectLst/>
                          <a:latin typeface="Calibri" panose="020F0502020204030204" pitchFamily="34" charset="0"/>
                          <a:ea typeface="+mn-ea"/>
                          <a:cs typeface="Calibri" panose="020F0502020204030204" pitchFamily="34" charset="0"/>
                        </a:rPr>
                        <a:t>$4,800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tabLst>
                          <a:tab pos="1258888" algn="r"/>
                        </a:tabLst>
                      </a:pPr>
                      <a:r>
                        <a:rPr lang="en-US" sz="1600" u="none" strike="noStrike" kern="1200">
                          <a:solidFill>
                            <a:schemeClr val="tx1"/>
                          </a:solidFill>
                          <a:effectLst/>
                          <a:latin typeface="Calibri" panose="020F0502020204030204" pitchFamily="34" charset="0"/>
                          <a:ea typeface="+mn-ea"/>
                          <a:cs typeface="Calibri" panose="020F0502020204030204" pitchFamily="34" charset="0"/>
                        </a:rPr>
                        <a:t>$800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4</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extLst>
                  <a:ext uri="{0D108BD9-81ED-4DB2-BD59-A6C34878D82A}">
                    <a16:rowId xmlns:a16="http://schemas.microsoft.com/office/drawing/2014/main" val="1453027681"/>
                  </a:ext>
                </a:extLst>
              </a:tr>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a:effectLst/>
                          <a:latin typeface="Calibri" panose="020F0502020204030204" pitchFamily="34" charset="0"/>
                          <a:cs typeface="Calibri" panose="020F0502020204030204" pitchFamily="34" charset="0"/>
                        </a:rPr>
                        <a:t>Other</a:t>
                      </a:r>
                      <a:endParaRPr lang="en-US" sz="2800" b="0" i="0" u="none" strike="noStrike">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45" rtl="0" eaLnBrk="1" fontAlgn="b" latinLnBrk="0" hangingPunct="1">
                        <a:spcBef>
                          <a:spcPts val="0"/>
                        </a:spcBef>
                        <a:spcAft>
                          <a:spcPts val="0"/>
                        </a:spcAft>
                      </a:pPr>
                      <a:r>
                        <a:rPr lang="en-US" sz="1600" b="1" u="none" strike="noStrike" kern="1200">
                          <a:solidFill>
                            <a:schemeClr val="tx1"/>
                          </a:solidFill>
                          <a:effectLst/>
                          <a:latin typeface="Calibri" panose="020F0502020204030204" pitchFamily="34" charset="0"/>
                          <a:ea typeface="+mn-ea"/>
                          <a:cs typeface="Calibri" panose="020F0502020204030204" pitchFamily="34" charset="0"/>
                        </a:rPr>
                        <a:t>$2,400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tabLst>
                          <a:tab pos="1258888" algn="r"/>
                        </a:tabLst>
                      </a:pPr>
                      <a:r>
                        <a:rPr lang="en-US" sz="1600" u="none" strike="noStrike" kern="1200">
                          <a:solidFill>
                            <a:schemeClr val="tx1"/>
                          </a:solidFill>
                          <a:effectLst/>
                          <a:latin typeface="Calibri" panose="020F0502020204030204" pitchFamily="34" charset="0"/>
                          <a:ea typeface="+mn-ea"/>
                          <a:cs typeface="Calibri" panose="020F0502020204030204" pitchFamily="34" charset="0"/>
                        </a:rPr>
                        <a:t>$400</a:t>
                      </a: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spcBef>
                          <a:spcPts val="0"/>
                        </a:spcBef>
                        <a:spcAft>
                          <a:spcPts val="0"/>
                        </a:spcAft>
                      </a:pPr>
                      <a:r>
                        <a:rPr lang="en-US" sz="1600" u="none" strike="noStrike" dirty="0">
                          <a:effectLst/>
                          <a:latin typeface="Calibri" panose="020F0502020204030204" pitchFamily="34" charset="0"/>
                          <a:cs typeface="Calibri" panose="020F0502020204030204" pitchFamily="34" charset="0"/>
                        </a:rPr>
                        <a:t>2</a:t>
                      </a:r>
                      <a:endParaRPr lang="en-US" sz="2800" b="0" i="0" u="none" strike="noStrike" dirty="0">
                        <a:effectLst/>
                        <a:latin typeface="Calibri" panose="020F0502020204030204" pitchFamily="34" charset="0"/>
                        <a:cs typeface="Calibri" panose="020F0502020204030204" pitchFamily="34" charset="0"/>
                      </a:endParaRPr>
                    </a:p>
                  </a:txBody>
                  <a:tcPr marL="45720" marR="45720" anchor="b">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F3CCCC"/>
                    </a:solidFill>
                  </a:tcPr>
                </a:tc>
                <a:extLst>
                  <a:ext uri="{0D108BD9-81ED-4DB2-BD59-A6C34878D82A}">
                    <a16:rowId xmlns:a16="http://schemas.microsoft.com/office/drawing/2014/main" val="1386120722"/>
                  </a:ext>
                </a:extLst>
              </a:tr>
            </a:tbl>
          </a:graphicData>
        </a:graphic>
      </p:graphicFrame>
      <p:sp>
        <p:nvSpPr>
          <p:cNvPr id="11" name="TextBox 10">
            <a:extLst>
              <a:ext uri="{FF2B5EF4-FFF2-40B4-BE49-F238E27FC236}">
                <a16:creationId xmlns:a16="http://schemas.microsoft.com/office/drawing/2014/main" id="{BDC55861-E492-42A5-9EBC-0FBF38B39168}"/>
              </a:ext>
            </a:extLst>
          </p:cNvPr>
          <p:cNvSpPr txBox="1"/>
          <p:nvPr/>
        </p:nvSpPr>
        <p:spPr>
          <a:xfrm>
            <a:off x="7463551" y="1329822"/>
            <a:ext cx="4075920" cy="992782"/>
          </a:xfrm>
          <a:prstGeom prst="rect">
            <a:avLst/>
          </a:prstGeom>
          <a:solidFill>
            <a:srgbClr val="FFFFCC"/>
          </a:solidFill>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rPr>
              <a:t>Example: a Tier B participant joining in Feb-23 pays $4,800 for the remaining 4 months of Phase 5 to the end of May-23 (= 4 x $1,200)</a:t>
            </a:r>
          </a:p>
        </p:txBody>
      </p:sp>
    </p:spTree>
    <p:extLst>
      <p:ext uri="{BB962C8B-B14F-4D97-AF65-F5344CB8AC3E}">
        <p14:creationId xmlns:p14="http://schemas.microsoft.com/office/powerpoint/2010/main" val="34504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C1C1B-62E2-470B-A4B8-AAE1D70FED72}"/>
              </a:ext>
            </a:extLst>
          </p:cNvPr>
          <p:cNvSpPr>
            <a:spLocks noGrp="1"/>
          </p:cNvSpPr>
          <p:nvPr>
            <p:ph type="body" sz="half" idx="2"/>
          </p:nvPr>
        </p:nvSpPr>
        <p:spPr/>
        <p:txBody>
          <a:bodyPr>
            <a:normAutofit fontScale="62500" lnSpcReduction="20000"/>
          </a:bodyPr>
          <a:lstStyle/>
          <a:p>
            <a:r>
              <a:rPr lang="en-US"/>
              <a:t>Open Digital Architecture</a:t>
            </a:r>
          </a:p>
        </p:txBody>
      </p:sp>
      <p:sp>
        <p:nvSpPr>
          <p:cNvPr id="11" name="Text Placeholder 10">
            <a:extLst>
              <a:ext uri="{FF2B5EF4-FFF2-40B4-BE49-F238E27FC236}">
                <a16:creationId xmlns:a16="http://schemas.microsoft.com/office/drawing/2014/main" id="{E0B7D15A-E586-4FF1-95F3-30F4E72FAD63}"/>
              </a:ext>
            </a:extLst>
          </p:cNvPr>
          <p:cNvSpPr>
            <a:spLocks noGrp="1"/>
          </p:cNvSpPr>
          <p:nvPr>
            <p:ph type="body" idx="10"/>
          </p:nvPr>
        </p:nvSpPr>
        <p:spPr/>
        <p:txBody>
          <a:bodyPr/>
          <a:lstStyle/>
          <a:p>
            <a:endParaRPr lang="en-US"/>
          </a:p>
        </p:txBody>
      </p:sp>
      <p:sp>
        <p:nvSpPr>
          <p:cNvPr id="12" name="Text Placeholder 11">
            <a:extLst>
              <a:ext uri="{FF2B5EF4-FFF2-40B4-BE49-F238E27FC236}">
                <a16:creationId xmlns:a16="http://schemas.microsoft.com/office/drawing/2014/main" id="{83D5877F-B5EC-446E-B5E8-BFF7FBE762D0}"/>
              </a:ext>
            </a:extLst>
          </p:cNvPr>
          <p:cNvSpPr>
            <a:spLocks noGrp="1"/>
          </p:cNvSpPr>
          <p:nvPr>
            <p:ph type="body" idx="13"/>
          </p:nvPr>
        </p:nvSpPr>
        <p:spPr/>
        <p:txBody>
          <a:bodyPr/>
          <a:lstStyle/>
          <a:p>
            <a:endParaRPr lang="en-US"/>
          </a:p>
        </p:txBody>
      </p:sp>
      <p:sp>
        <p:nvSpPr>
          <p:cNvPr id="13" name="Text Placeholder 12">
            <a:extLst>
              <a:ext uri="{FF2B5EF4-FFF2-40B4-BE49-F238E27FC236}">
                <a16:creationId xmlns:a16="http://schemas.microsoft.com/office/drawing/2014/main" id="{7B7801B3-FE8F-437C-A4D6-DD19D63F785C}"/>
              </a:ext>
            </a:extLst>
          </p:cNvPr>
          <p:cNvSpPr>
            <a:spLocks noGrp="1"/>
          </p:cNvSpPr>
          <p:nvPr>
            <p:ph type="body" idx="16"/>
          </p:nvPr>
        </p:nvSpPr>
        <p:spPr/>
        <p:txBody>
          <a:bodyPr/>
          <a:lstStyle/>
          <a:p>
            <a:endParaRPr lang="en-US"/>
          </a:p>
        </p:txBody>
      </p:sp>
    </p:spTree>
    <p:extLst>
      <p:ext uri="{BB962C8B-B14F-4D97-AF65-F5344CB8AC3E}">
        <p14:creationId xmlns:p14="http://schemas.microsoft.com/office/powerpoint/2010/main" val="191432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9CEEE9-5808-48ED-8BBE-1CFD5634BF91}"/>
              </a:ext>
            </a:extLst>
          </p:cNvPr>
          <p:cNvSpPr>
            <a:spLocks noGrp="1"/>
          </p:cNvSpPr>
          <p:nvPr>
            <p:ph type="title"/>
          </p:nvPr>
        </p:nvSpPr>
        <p:spPr/>
        <p:txBody>
          <a:bodyPr>
            <a:noAutofit/>
          </a:bodyPr>
          <a:lstStyle/>
          <a:p>
            <a:r>
              <a:rPr lang="en-US" sz="2800"/>
              <a:t>Open Digital Architecture: a Change in Mindset</a:t>
            </a:r>
          </a:p>
        </p:txBody>
      </p:sp>
      <p:sp>
        <p:nvSpPr>
          <p:cNvPr id="5" name="Rectangle 4">
            <a:hlinkClick r:id="" action="ppaction://noaction"/>
            <a:extLst>
              <a:ext uri="{FF2B5EF4-FFF2-40B4-BE49-F238E27FC236}">
                <a16:creationId xmlns:a16="http://schemas.microsoft.com/office/drawing/2014/main" id="{5A2E35F5-C66D-4505-A14E-26447BD3C200}"/>
              </a:ext>
            </a:extLst>
          </p:cNvPr>
          <p:cNvSpPr/>
          <p:nvPr/>
        </p:nvSpPr>
        <p:spPr>
          <a:xfrm>
            <a:off x="422115" y="959210"/>
            <a:ext cx="11347769" cy="4978400"/>
          </a:xfrm>
          <a:prstGeom prst="rect">
            <a:avLst/>
          </a:prstGeom>
          <a:solidFill>
            <a:srgbClr val="1A274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457178">
              <a:defRPr/>
            </a:pPr>
            <a:endParaRPr lang="en-US" sz="2400" b="1">
              <a:solidFill>
                <a:prstClr val="white"/>
              </a:solidFill>
              <a:latin typeface="Calibri"/>
            </a:endParaRPr>
          </a:p>
        </p:txBody>
      </p:sp>
      <p:sp>
        <p:nvSpPr>
          <p:cNvPr id="48" name="Rectangle 47">
            <a:extLst>
              <a:ext uri="{FF2B5EF4-FFF2-40B4-BE49-F238E27FC236}">
                <a16:creationId xmlns:a16="http://schemas.microsoft.com/office/drawing/2014/main" id="{341A6645-E589-44ED-B208-EC039DE235E2}"/>
              </a:ext>
            </a:extLst>
          </p:cNvPr>
          <p:cNvSpPr/>
          <p:nvPr/>
        </p:nvSpPr>
        <p:spPr>
          <a:xfrm>
            <a:off x="697791" y="950167"/>
            <a:ext cx="2977075" cy="420564"/>
          </a:xfrm>
          <a:prstGeom prst="rect">
            <a:avLst/>
          </a:prstGeom>
        </p:spPr>
        <p:txBody>
          <a:bodyPr wrap="square">
            <a:spAutoFit/>
          </a:bodyPr>
          <a:lstStyle/>
          <a:p>
            <a:pPr algn="ctr" defTabSz="609570"/>
            <a:r>
              <a:rPr lang="en-US" sz="2133" b="1">
                <a:solidFill>
                  <a:prstClr val="white"/>
                </a:solidFill>
                <a:latin typeface="Calibri"/>
              </a:rPr>
              <a:t>Traditional Architecture</a:t>
            </a:r>
            <a:endParaRPr lang="en-US" sz="2133" b="1">
              <a:solidFill>
                <a:srgbClr val="E0121D"/>
              </a:solidFill>
              <a:latin typeface="Calibri"/>
            </a:endParaRPr>
          </a:p>
        </p:txBody>
      </p:sp>
      <p:sp>
        <p:nvSpPr>
          <p:cNvPr id="49" name="Rectangle 48">
            <a:extLst>
              <a:ext uri="{FF2B5EF4-FFF2-40B4-BE49-F238E27FC236}">
                <a16:creationId xmlns:a16="http://schemas.microsoft.com/office/drawing/2014/main" id="{21BEC5FA-024F-4E7D-9A8D-D2BEC933176B}"/>
              </a:ext>
            </a:extLst>
          </p:cNvPr>
          <p:cNvSpPr/>
          <p:nvPr/>
        </p:nvSpPr>
        <p:spPr>
          <a:xfrm>
            <a:off x="6264360" y="950167"/>
            <a:ext cx="3409104" cy="420564"/>
          </a:xfrm>
          <a:prstGeom prst="rect">
            <a:avLst/>
          </a:prstGeom>
        </p:spPr>
        <p:txBody>
          <a:bodyPr wrap="square">
            <a:spAutoFit/>
          </a:bodyPr>
          <a:lstStyle/>
          <a:p>
            <a:pPr defTabSz="609570"/>
            <a:r>
              <a:rPr lang="en-US" sz="2133" b="1">
                <a:solidFill>
                  <a:prstClr val="white"/>
                </a:solidFill>
                <a:latin typeface="Calibri"/>
              </a:rPr>
              <a:t>Open Digital Architecture</a:t>
            </a:r>
            <a:endParaRPr lang="en-US" sz="2133" b="1">
              <a:solidFill>
                <a:srgbClr val="E0121D"/>
              </a:solidFill>
              <a:latin typeface="Calibri"/>
            </a:endParaRPr>
          </a:p>
        </p:txBody>
      </p:sp>
      <p:grpSp>
        <p:nvGrpSpPr>
          <p:cNvPr id="20" name="Group 19">
            <a:extLst>
              <a:ext uri="{FF2B5EF4-FFF2-40B4-BE49-F238E27FC236}">
                <a16:creationId xmlns:a16="http://schemas.microsoft.com/office/drawing/2014/main" id="{34E96EE7-E3A9-4604-BDBC-6414AEADE9B5}"/>
              </a:ext>
            </a:extLst>
          </p:cNvPr>
          <p:cNvGrpSpPr/>
          <p:nvPr/>
        </p:nvGrpSpPr>
        <p:grpSpPr>
          <a:xfrm>
            <a:off x="697793" y="1945304"/>
            <a:ext cx="2977076" cy="3427993"/>
            <a:chOff x="796637" y="1032163"/>
            <a:chExt cx="2029690" cy="3144982"/>
          </a:xfrm>
        </p:grpSpPr>
        <p:sp>
          <p:nvSpPr>
            <p:cNvPr id="33" name="Rectangle 32">
              <a:extLst>
                <a:ext uri="{FF2B5EF4-FFF2-40B4-BE49-F238E27FC236}">
                  <a16:creationId xmlns:a16="http://schemas.microsoft.com/office/drawing/2014/main" id="{C3B1DDBE-D876-43D6-934B-62C5DBFAD056}"/>
                </a:ext>
              </a:extLst>
            </p:cNvPr>
            <p:cNvSpPr/>
            <p:nvPr/>
          </p:nvSpPr>
          <p:spPr>
            <a:xfrm>
              <a:off x="796637" y="1032163"/>
              <a:ext cx="2029690" cy="3144982"/>
            </a:xfrm>
            <a:prstGeom prst="rect">
              <a:avLst/>
            </a:prstGeom>
            <a:solidFill>
              <a:schemeClr val="bg1">
                <a:lumMod val="85000"/>
              </a:schemeClr>
            </a:solidFill>
            <a:ln>
              <a:noFill/>
              <a:prstDash val="dash"/>
            </a:ln>
          </p:spPr>
          <p:txBody>
            <a:bodyPr wrap="square" lIns="96000" tIns="72000" rIns="144000" bIns="144000" rtlCol="0" anchor="t">
              <a:noAutofit/>
            </a:bodyPr>
            <a:lstStyle/>
            <a:p>
              <a:pPr defTabSz="608823">
                <a:buClr>
                  <a:srgbClr val="173288"/>
                </a:buClr>
                <a:buSzPct val="100000"/>
                <a:defRPr/>
              </a:pPr>
              <a:r>
                <a:rPr lang="en-GB" sz="1467" b="1">
                  <a:solidFill>
                    <a:srgbClr val="262626"/>
                  </a:solidFill>
                  <a:latin typeface="Calibri" panose="020F0502020204030204" pitchFamily="34" charset="0"/>
                  <a:ea typeface="Lato" charset="0"/>
                  <a:cs typeface="Calibri" panose="020F0502020204030204" pitchFamily="34" charset="0"/>
                </a:rPr>
                <a:t>CSP domain</a:t>
              </a:r>
              <a:endParaRPr lang="en-US" sz="1467" b="1">
                <a:solidFill>
                  <a:srgbClr val="262626"/>
                </a:solidFill>
                <a:latin typeface="Calibri" panose="020F0502020204030204" pitchFamily="34" charset="0"/>
                <a:ea typeface="Lato" charset="0"/>
                <a:cs typeface="Calibri" panose="020F0502020204030204" pitchFamily="34" charset="0"/>
              </a:endParaRPr>
            </a:p>
          </p:txBody>
        </p:sp>
        <p:grpSp>
          <p:nvGrpSpPr>
            <p:cNvPr id="34" name="Group 33">
              <a:extLst>
                <a:ext uri="{FF2B5EF4-FFF2-40B4-BE49-F238E27FC236}">
                  <a16:creationId xmlns:a16="http://schemas.microsoft.com/office/drawing/2014/main" id="{B125D6E1-C5E0-4B68-ACF4-B203951D3B56}"/>
                </a:ext>
              </a:extLst>
            </p:cNvPr>
            <p:cNvGrpSpPr/>
            <p:nvPr/>
          </p:nvGrpSpPr>
          <p:grpSpPr>
            <a:xfrm>
              <a:off x="1046019" y="1420089"/>
              <a:ext cx="1530927" cy="2590800"/>
              <a:chOff x="796637" y="699655"/>
              <a:chExt cx="1530927" cy="2590800"/>
            </a:xfrm>
          </p:grpSpPr>
          <p:sp>
            <p:nvSpPr>
              <p:cNvPr id="35" name="Rectangle 34">
                <a:extLst>
                  <a:ext uri="{FF2B5EF4-FFF2-40B4-BE49-F238E27FC236}">
                    <a16:creationId xmlns:a16="http://schemas.microsoft.com/office/drawing/2014/main" id="{4F4DA590-704B-4A53-BFDE-F0140C7723C1}"/>
                  </a:ext>
                </a:extLst>
              </p:cNvPr>
              <p:cNvSpPr/>
              <p:nvPr/>
            </p:nvSpPr>
            <p:spPr>
              <a:xfrm>
                <a:off x="796637" y="699655"/>
                <a:ext cx="1530927" cy="533400"/>
              </a:xfrm>
              <a:prstGeom prst="rect">
                <a:avLst/>
              </a:prstGeom>
              <a:solidFill>
                <a:schemeClr val="tx1"/>
              </a:solidFill>
              <a:ln>
                <a:noFill/>
              </a:ln>
            </p:spPr>
            <p:txBody>
              <a:bodyPr wrap="square" lIns="144000" tIns="144000" rIns="144000" bIns="144000" rtlCol="0" anchor="ctr">
                <a:noAutofit/>
              </a:bodyPr>
              <a:lstStyle/>
              <a:p>
                <a:pPr algn="ctr" defTabSz="608823">
                  <a:spcBef>
                    <a:spcPts val="799"/>
                  </a:spcBef>
                  <a:buClr>
                    <a:srgbClr val="173288"/>
                  </a:buClr>
                  <a:buSzPct val="100000"/>
                  <a:defRPr/>
                </a:pPr>
                <a:r>
                  <a:rPr lang="en-GB" sz="1467">
                    <a:solidFill>
                      <a:srgbClr val="FFFFFF"/>
                    </a:solidFill>
                    <a:latin typeface="Calibri" panose="020F0502020204030204" pitchFamily="34" charset="0"/>
                    <a:ea typeface="Lato" charset="0"/>
                    <a:cs typeface="Calibri" panose="020F0502020204030204" pitchFamily="34" charset="0"/>
                  </a:rPr>
                  <a:t>Operations</a:t>
                </a:r>
                <a:br>
                  <a:rPr lang="en-GB" sz="1467">
                    <a:solidFill>
                      <a:srgbClr val="FFFFFF"/>
                    </a:solidFill>
                    <a:latin typeface="Calibri" panose="020F0502020204030204" pitchFamily="34" charset="0"/>
                    <a:ea typeface="Lato" charset="0"/>
                    <a:cs typeface="Calibri" panose="020F0502020204030204" pitchFamily="34" charset="0"/>
                  </a:rPr>
                </a:br>
                <a:r>
                  <a:rPr lang="en-GB" sz="1467" i="1">
                    <a:solidFill>
                      <a:srgbClr val="FFFFFF"/>
                    </a:solidFill>
                    <a:latin typeface="Calibri" panose="020F0502020204030204" pitchFamily="34" charset="0"/>
                    <a:ea typeface="Lato" charset="0"/>
                    <a:cs typeface="Calibri" panose="020F0502020204030204" pitchFamily="34" charset="0"/>
                  </a:rPr>
                  <a:t>(processes &amp; people)</a:t>
                </a:r>
                <a:endParaRPr lang="en-US" sz="1467" i="1">
                  <a:solidFill>
                    <a:srgbClr val="FFFFFF"/>
                  </a:solidFill>
                  <a:latin typeface="Calibri" panose="020F0502020204030204" pitchFamily="34" charset="0"/>
                  <a:ea typeface="Lato" charset="0"/>
                  <a:cs typeface="Calibri" panose="020F0502020204030204" pitchFamily="34" charset="0"/>
                </a:endParaRPr>
              </a:p>
            </p:txBody>
          </p:sp>
          <p:sp>
            <p:nvSpPr>
              <p:cNvPr id="36" name="Rectangle 35">
                <a:extLst>
                  <a:ext uri="{FF2B5EF4-FFF2-40B4-BE49-F238E27FC236}">
                    <a16:creationId xmlns:a16="http://schemas.microsoft.com/office/drawing/2014/main" id="{E181E0E8-C479-4FAC-95D9-C930D1891C07}"/>
                  </a:ext>
                </a:extLst>
              </p:cNvPr>
              <p:cNvSpPr/>
              <p:nvPr/>
            </p:nvSpPr>
            <p:spPr>
              <a:xfrm>
                <a:off x="796637" y="1385455"/>
                <a:ext cx="1530927" cy="533400"/>
              </a:xfrm>
              <a:prstGeom prst="rect">
                <a:avLst/>
              </a:prstGeom>
              <a:solidFill>
                <a:schemeClr val="tx1">
                  <a:lumMod val="90000"/>
                  <a:lumOff val="10000"/>
                </a:schemeClr>
              </a:solidFill>
              <a:ln>
                <a:noFill/>
              </a:ln>
            </p:spPr>
            <p:txBody>
              <a:bodyPr wrap="square" lIns="144000" tIns="144000" rIns="144000" bIns="144000" rtlCol="0" anchor="ctr">
                <a:noAutofit/>
              </a:bodyPr>
              <a:lstStyle/>
              <a:p>
                <a:pPr algn="ctr" defTabSz="608823">
                  <a:spcBef>
                    <a:spcPts val="799"/>
                  </a:spcBef>
                  <a:buClr>
                    <a:srgbClr val="173288"/>
                  </a:buClr>
                  <a:buSzPct val="100000"/>
                  <a:defRPr/>
                </a:pPr>
                <a:r>
                  <a:rPr lang="en-GB" sz="1467">
                    <a:solidFill>
                      <a:prstClr val="white"/>
                    </a:solidFill>
                    <a:latin typeface="Calibri" panose="020F0502020204030204" pitchFamily="34" charset="0"/>
                    <a:ea typeface="Lato" charset="0"/>
                    <a:cs typeface="Calibri" panose="020F0502020204030204" pitchFamily="34" charset="0"/>
                  </a:rPr>
                  <a:t>BSS</a:t>
                </a:r>
                <a:endParaRPr lang="en-US" sz="1467">
                  <a:solidFill>
                    <a:prstClr val="white"/>
                  </a:solidFill>
                  <a:latin typeface="Calibri" panose="020F0502020204030204" pitchFamily="34" charset="0"/>
                  <a:ea typeface="Lato" charset="0"/>
                  <a:cs typeface="Calibri" panose="020F0502020204030204" pitchFamily="34" charset="0"/>
                </a:endParaRPr>
              </a:p>
            </p:txBody>
          </p:sp>
          <p:sp>
            <p:nvSpPr>
              <p:cNvPr id="37" name="Rectangle 36">
                <a:extLst>
                  <a:ext uri="{FF2B5EF4-FFF2-40B4-BE49-F238E27FC236}">
                    <a16:creationId xmlns:a16="http://schemas.microsoft.com/office/drawing/2014/main" id="{AF3FDCED-9A67-4D24-91A7-51468E947B15}"/>
                  </a:ext>
                </a:extLst>
              </p:cNvPr>
              <p:cNvSpPr/>
              <p:nvPr/>
            </p:nvSpPr>
            <p:spPr>
              <a:xfrm>
                <a:off x="796637" y="2071255"/>
                <a:ext cx="1530927" cy="533400"/>
              </a:xfrm>
              <a:prstGeom prst="rect">
                <a:avLst/>
              </a:prstGeom>
              <a:solidFill>
                <a:schemeClr val="tx1">
                  <a:lumMod val="75000"/>
                  <a:lumOff val="25000"/>
                </a:schemeClr>
              </a:solidFill>
              <a:ln>
                <a:noFill/>
              </a:ln>
            </p:spPr>
            <p:txBody>
              <a:bodyPr wrap="square" lIns="144000" tIns="144000" rIns="144000" bIns="144000" rtlCol="0" anchor="ctr">
                <a:noAutofit/>
              </a:bodyPr>
              <a:lstStyle/>
              <a:p>
                <a:pPr algn="ctr" defTabSz="608823">
                  <a:spcBef>
                    <a:spcPts val="799"/>
                  </a:spcBef>
                  <a:buClr>
                    <a:srgbClr val="173288"/>
                  </a:buClr>
                  <a:buSzPct val="100000"/>
                  <a:defRPr/>
                </a:pPr>
                <a:r>
                  <a:rPr lang="en-GB" sz="1467">
                    <a:solidFill>
                      <a:prstClr val="white"/>
                    </a:solidFill>
                    <a:latin typeface="Calibri" panose="020F0502020204030204" pitchFamily="34" charset="0"/>
                    <a:ea typeface="Lato" charset="0"/>
                    <a:cs typeface="Calibri" panose="020F0502020204030204" pitchFamily="34" charset="0"/>
                  </a:rPr>
                  <a:t>OSS</a:t>
                </a:r>
                <a:endParaRPr lang="en-US" sz="1467">
                  <a:solidFill>
                    <a:prstClr val="white"/>
                  </a:solidFill>
                  <a:latin typeface="Calibri" panose="020F0502020204030204" pitchFamily="34" charset="0"/>
                  <a:ea typeface="Lato" charset="0"/>
                  <a:cs typeface="Calibri" panose="020F0502020204030204" pitchFamily="34" charset="0"/>
                </a:endParaRPr>
              </a:p>
            </p:txBody>
          </p:sp>
          <p:sp>
            <p:nvSpPr>
              <p:cNvPr id="38" name="Rectangle 37">
                <a:extLst>
                  <a:ext uri="{FF2B5EF4-FFF2-40B4-BE49-F238E27FC236}">
                    <a16:creationId xmlns:a16="http://schemas.microsoft.com/office/drawing/2014/main" id="{34149A72-B37B-4D67-BF33-0148FACB1884}"/>
                  </a:ext>
                </a:extLst>
              </p:cNvPr>
              <p:cNvSpPr/>
              <p:nvPr/>
            </p:nvSpPr>
            <p:spPr>
              <a:xfrm>
                <a:off x="796637" y="2757055"/>
                <a:ext cx="1530927" cy="533400"/>
              </a:xfrm>
              <a:prstGeom prst="rect">
                <a:avLst/>
              </a:prstGeom>
              <a:solidFill>
                <a:schemeClr val="tx1">
                  <a:lumMod val="50000"/>
                  <a:lumOff val="50000"/>
                </a:schemeClr>
              </a:solidFill>
              <a:ln>
                <a:noFill/>
              </a:ln>
            </p:spPr>
            <p:txBody>
              <a:bodyPr wrap="square" lIns="144000" tIns="144000" rIns="144000" bIns="144000" rtlCol="0" anchor="ctr">
                <a:noAutofit/>
              </a:bodyPr>
              <a:lstStyle/>
              <a:p>
                <a:pPr algn="ctr" defTabSz="608823">
                  <a:spcBef>
                    <a:spcPts val="799"/>
                  </a:spcBef>
                  <a:buClr>
                    <a:srgbClr val="173288"/>
                  </a:buClr>
                  <a:buSzPct val="100000"/>
                  <a:defRPr/>
                </a:pPr>
                <a:r>
                  <a:rPr lang="en-GB" sz="1467">
                    <a:solidFill>
                      <a:prstClr val="white"/>
                    </a:solidFill>
                    <a:latin typeface="Calibri" panose="020F0502020204030204" pitchFamily="34" charset="0"/>
                    <a:ea typeface="Lato" charset="0"/>
                    <a:cs typeface="Calibri" panose="020F0502020204030204" pitchFamily="34" charset="0"/>
                  </a:rPr>
                  <a:t>Network </a:t>
                </a:r>
                <a:r>
                  <a:rPr lang="en-GB" sz="1467" i="1">
                    <a:solidFill>
                      <a:prstClr val="white"/>
                    </a:solidFill>
                    <a:latin typeface="Calibri" panose="020F0502020204030204" pitchFamily="34" charset="0"/>
                    <a:ea typeface="Lato" charset="0"/>
                    <a:cs typeface="Calibri" panose="020F0502020204030204" pitchFamily="34" charset="0"/>
                  </a:rPr>
                  <a:t>(physical)</a:t>
                </a:r>
                <a:endParaRPr lang="en-US" sz="1467" i="1">
                  <a:solidFill>
                    <a:prstClr val="white"/>
                  </a:solidFill>
                  <a:latin typeface="Calibri" panose="020F0502020204030204" pitchFamily="34" charset="0"/>
                  <a:ea typeface="Lato" charset="0"/>
                  <a:cs typeface="Calibri" panose="020F0502020204030204" pitchFamily="34" charset="0"/>
                </a:endParaRPr>
              </a:p>
            </p:txBody>
          </p:sp>
        </p:grpSp>
      </p:grpSp>
      <p:sp>
        <p:nvSpPr>
          <p:cNvPr id="21" name="Rectangle 20">
            <a:extLst>
              <a:ext uri="{FF2B5EF4-FFF2-40B4-BE49-F238E27FC236}">
                <a16:creationId xmlns:a16="http://schemas.microsoft.com/office/drawing/2014/main" id="{348019BF-C1FA-4487-BA20-9D2C061C70FF}"/>
              </a:ext>
            </a:extLst>
          </p:cNvPr>
          <p:cNvSpPr/>
          <p:nvPr/>
        </p:nvSpPr>
        <p:spPr>
          <a:xfrm>
            <a:off x="9872708" y="1764085"/>
            <a:ext cx="1662545" cy="3427993"/>
          </a:xfrm>
          <a:prstGeom prst="rect">
            <a:avLst/>
          </a:prstGeom>
          <a:solidFill>
            <a:schemeClr val="bg1">
              <a:lumMod val="95000"/>
              <a:alpha val="30000"/>
            </a:schemeClr>
          </a:solidFill>
          <a:ln>
            <a:noFill/>
            <a:prstDash val="dash"/>
          </a:ln>
        </p:spPr>
        <p:txBody>
          <a:bodyPr wrap="square" lIns="71911" rIns="71911" rtlCol="0" anchor="t">
            <a:noAutofit/>
          </a:bodyPr>
          <a:lstStyle/>
          <a:p>
            <a:pPr defTabSz="608823">
              <a:spcBef>
                <a:spcPts val="799"/>
              </a:spcBef>
              <a:buClr>
                <a:srgbClr val="173288"/>
              </a:buClr>
              <a:buSzPct val="100000"/>
              <a:defRPr/>
            </a:pPr>
            <a:endParaRPr lang="en-US" sz="1399" b="1">
              <a:solidFill>
                <a:srgbClr val="262626"/>
              </a:solidFill>
              <a:latin typeface="Calibri" panose="020F0502020204030204" pitchFamily="34" charset="0"/>
              <a:ea typeface="Lato" charset="0"/>
              <a:cs typeface="Calibri" panose="020F0502020204030204" pitchFamily="34" charset="0"/>
            </a:endParaRPr>
          </a:p>
        </p:txBody>
      </p:sp>
      <p:sp>
        <p:nvSpPr>
          <p:cNvPr id="22" name="Rectangle 21">
            <a:extLst>
              <a:ext uri="{FF2B5EF4-FFF2-40B4-BE49-F238E27FC236}">
                <a16:creationId xmlns:a16="http://schemas.microsoft.com/office/drawing/2014/main" id="{324C855B-D71A-4D9D-B0D8-6356031374C2}"/>
              </a:ext>
            </a:extLst>
          </p:cNvPr>
          <p:cNvSpPr/>
          <p:nvPr/>
        </p:nvSpPr>
        <p:spPr>
          <a:xfrm>
            <a:off x="9773088" y="1854694"/>
            <a:ext cx="1662545" cy="3427993"/>
          </a:xfrm>
          <a:prstGeom prst="rect">
            <a:avLst/>
          </a:prstGeom>
          <a:solidFill>
            <a:schemeClr val="bg1">
              <a:lumMod val="85000"/>
            </a:schemeClr>
          </a:solidFill>
          <a:ln>
            <a:noFill/>
            <a:prstDash val="dash"/>
          </a:ln>
        </p:spPr>
        <p:txBody>
          <a:bodyPr wrap="square" lIns="71911" rIns="71911" rtlCol="0" anchor="t">
            <a:noAutofit/>
          </a:bodyPr>
          <a:lstStyle/>
          <a:p>
            <a:pPr defTabSz="608823">
              <a:spcBef>
                <a:spcPts val="799"/>
              </a:spcBef>
              <a:buClr>
                <a:srgbClr val="173288"/>
              </a:buClr>
              <a:buSzPct val="100000"/>
              <a:defRPr/>
            </a:pPr>
            <a:endParaRPr lang="en-US" sz="1399" b="1">
              <a:solidFill>
                <a:srgbClr val="262626"/>
              </a:solidFill>
              <a:latin typeface="Calibri" panose="020F0502020204030204" pitchFamily="34" charset="0"/>
              <a:ea typeface="Lato" charset="0"/>
              <a:cs typeface="Calibri" panose="020F0502020204030204" pitchFamily="34" charset="0"/>
            </a:endParaRPr>
          </a:p>
        </p:txBody>
      </p:sp>
      <p:sp>
        <p:nvSpPr>
          <p:cNvPr id="27" name="Rectangle 26">
            <a:extLst>
              <a:ext uri="{FF2B5EF4-FFF2-40B4-BE49-F238E27FC236}">
                <a16:creationId xmlns:a16="http://schemas.microsoft.com/office/drawing/2014/main" id="{AAA2F1A5-7E18-4021-8493-9F04D2CBB9C1}"/>
              </a:ext>
            </a:extLst>
          </p:cNvPr>
          <p:cNvSpPr/>
          <p:nvPr/>
        </p:nvSpPr>
        <p:spPr>
          <a:xfrm>
            <a:off x="6264360" y="1945304"/>
            <a:ext cx="3355319" cy="3427994"/>
          </a:xfrm>
          <a:prstGeom prst="rect">
            <a:avLst/>
          </a:prstGeom>
          <a:solidFill>
            <a:schemeClr val="bg1">
              <a:lumMod val="75000"/>
            </a:schemeClr>
          </a:solidFill>
          <a:ln>
            <a:noFill/>
            <a:prstDash val="dash"/>
          </a:ln>
        </p:spPr>
        <p:txBody>
          <a:bodyPr wrap="square" lIns="96000" tIns="72000" rIns="144000" bIns="144000" rtlCol="0" anchor="t">
            <a:noAutofit/>
          </a:bodyPr>
          <a:lstStyle/>
          <a:p>
            <a:pPr defTabSz="608823">
              <a:spcBef>
                <a:spcPts val="799"/>
              </a:spcBef>
              <a:buClr>
                <a:srgbClr val="173288"/>
              </a:buClr>
              <a:buSzPct val="100000"/>
              <a:defRPr/>
            </a:pPr>
            <a:r>
              <a:rPr lang="en-GB" sz="1467" b="1">
                <a:solidFill>
                  <a:srgbClr val="262626"/>
                </a:solidFill>
                <a:latin typeface="Calibri" panose="020F0502020204030204" pitchFamily="34" charset="0"/>
                <a:ea typeface="Lato" charset="0"/>
                <a:cs typeface="Calibri" panose="020F0502020204030204" pitchFamily="34" charset="0"/>
              </a:rPr>
              <a:t>Digital SP domain</a:t>
            </a:r>
            <a:endParaRPr lang="en-US" sz="1467" b="1">
              <a:solidFill>
                <a:srgbClr val="262626"/>
              </a:solidFill>
              <a:latin typeface="Calibri" panose="020F0502020204030204" pitchFamily="34" charset="0"/>
              <a:ea typeface="Lato" charset="0"/>
              <a:cs typeface="Calibri" panose="020F0502020204030204" pitchFamily="34" charset="0"/>
            </a:endParaRPr>
          </a:p>
        </p:txBody>
      </p:sp>
      <p:sp>
        <p:nvSpPr>
          <p:cNvPr id="28" name="Rectangle 27">
            <a:extLst>
              <a:ext uri="{FF2B5EF4-FFF2-40B4-BE49-F238E27FC236}">
                <a16:creationId xmlns:a16="http://schemas.microsoft.com/office/drawing/2014/main" id="{1FC44D44-9923-4FC9-9FDE-834D878ED8BF}"/>
              </a:ext>
            </a:extLst>
          </p:cNvPr>
          <p:cNvSpPr/>
          <p:nvPr/>
        </p:nvSpPr>
        <p:spPr>
          <a:xfrm>
            <a:off x="9673464" y="1945303"/>
            <a:ext cx="1662545" cy="3427994"/>
          </a:xfrm>
          <a:prstGeom prst="rect">
            <a:avLst/>
          </a:prstGeom>
          <a:solidFill>
            <a:schemeClr val="bg1">
              <a:lumMod val="75000"/>
            </a:schemeClr>
          </a:solidFill>
          <a:ln>
            <a:noFill/>
            <a:prstDash val="dash"/>
          </a:ln>
        </p:spPr>
        <p:txBody>
          <a:bodyPr wrap="square" lIns="96000" tIns="72000" rIns="9600" bIns="144000" rtlCol="0" anchor="t">
            <a:noAutofit/>
          </a:bodyPr>
          <a:lstStyle/>
          <a:p>
            <a:pPr defTabSz="608823">
              <a:spcBef>
                <a:spcPts val="799"/>
              </a:spcBef>
              <a:buClr>
                <a:srgbClr val="173288"/>
              </a:buClr>
              <a:buSzPct val="100000"/>
              <a:defRPr/>
            </a:pPr>
            <a:r>
              <a:rPr lang="en-GB" sz="1467" b="1">
                <a:solidFill>
                  <a:srgbClr val="262626"/>
                </a:solidFill>
                <a:latin typeface="Calibri" panose="020F0502020204030204" pitchFamily="34" charset="0"/>
                <a:ea typeface="Lato" charset="0"/>
                <a:cs typeface="Calibri" panose="020F0502020204030204" pitchFamily="34" charset="0"/>
              </a:rPr>
              <a:t>Partner domains</a:t>
            </a:r>
            <a:endParaRPr lang="en-US" sz="1467" b="1">
              <a:solidFill>
                <a:srgbClr val="262626"/>
              </a:solidFill>
              <a:latin typeface="Calibri" panose="020F0502020204030204" pitchFamily="34" charset="0"/>
              <a:ea typeface="Lato" charset="0"/>
              <a:cs typeface="Calibri" panose="020F0502020204030204" pitchFamily="34" charset="0"/>
            </a:endParaRPr>
          </a:p>
        </p:txBody>
      </p:sp>
      <p:grpSp>
        <p:nvGrpSpPr>
          <p:cNvPr id="29" name="Group 28">
            <a:extLst>
              <a:ext uri="{FF2B5EF4-FFF2-40B4-BE49-F238E27FC236}">
                <a16:creationId xmlns:a16="http://schemas.microsoft.com/office/drawing/2014/main" id="{DF7F213A-83A9-43DB-9015-F087845AF068}"/>
              </a:ext>
            </a:extLst>
          </p:cNvPr>
          <p:cNvGrpSpPr/>
          <p:nvPr/>
        </p:nvGrpSpPr>
        <p:grpSpPr>
          <a:xfrm>
            <a:off x="6522108" y="2340011"/>
            <a:ext cx="4619014" cy="2823943"/>
            <a:chOff x="4835572" y="1420088"/>
            <a:chExt cx="1586010" cy="2590801"/>
          </a:xfrm>
          <a:solidFill>
            <a:schemeClr val="bg1"/>
          </a:solidFill>
        </p:grpSpPr>
        <p:sp>
          <p:nvSpPr>
            <p:cNvPr id="30" name="Rectangle 29">
              <a:extLst>
                <a:ext uri="{FF2B5EF4-FFF2-40B4-BE49-F238E27FC236}">
                  <a16:creationId xmlns:a16="http://schemas.microsoft.com/office/drawing/2014/main" id="{2F7B5C4E-993C-49DB-9BDA-7C13DFAA2E42}"/>
                </a:ext>
              </a:extLst>
            </p:cNvPr>
            <p:cNvSpPr/>
            <p:nvPr/>
          </p:nvSpPr>
          <p:spPr>
            <a:xfrm>
              <a:off x="4835572" y="1420088"/>
              <a:ext cx="1586010" cy="642988"/>
            </a:xfrm>
            <a:prstGeom prst="rect">
              <a:avLst/>
            </a:prstGeom>
            <a:solidFill>
              <a:schemeClr val="tx1"/>
            </a:solidFill>
            <a:ln>
              <a:noFill/>
            </a:ln>
          </p:spPr>
          <p:txBody>
            <a:bodyPr wrap="square" lIns="71911" rIns="71911" rtlCol="0" anchor="ctr">
              <a:noAutofit/>
            </a:bodyPr>
            <a:lstStyle/>
            <a:p>
              <a:pPr algn="ctr" defTabSz="608823">
                <a:spcBef>
                  <a:spcPts val="799"/>
                </a:spcBef>
                <a:buClr>
                  <a:srgbClr val="173288"/>
                </a:buClr>
                <a:buSzPct val="100000"/>
                <a:defRPr/>
              </a:pPr>
              <a:r>
                <a:rPr lang="en-GB" sz="1867" b="1">
                  <a:solidFill>
                    <a:prstClr val="white"/>
                  </a:solidFill>
                  <a:latin typeface="Calibri" panose="020F0502020204030204" pitchFamily="34" charset="0"/>
                  <a:ea typeface="Lato" charset="0"/>
                  <a:cs typeface="Calibri" panose="020F0502020204030204" pitchFamily="34" charset="0"/>
                </a:rPr>
                <a:t>AI-Enabled, Real-Time Operations</a:t>
              </a:r>
              <a:br>
                <a:rPr lang="en-GB" sz="1867" b="1">
                  <a:solidFill>
                    <a:prstClr val="white"/>
                  </a:solidFill>
                  <a:latin typeface="Calibri" panose="020F0502020204030204" pitchFamily="34" charset="0"/>
                  <a:ea typeface="Lato" charset="0"/>
                  <a:cs typeface="Calibri" panose="020F0502020204030204" pitchFamily="34" charset="0"/>
                </a:rPr>
              </a:br>
              <a:endParaRPr lang="en-US" sz="1867" i="1">
                <a:solidFill>
                  <a:prstClr val="white"/>
                </a:solidFill>
                <a:latin typeface="Calibri" panose="020F0502020204030204" pitchFamily="34" charset="0"/>
                <a:ea typeface="Lato" charset="0"/>
                <a:cs typeface="Calibri" panose="020F0502020204030204" pitchFamily="34" charset="0"/>
              </a:endParaRPr>
            </a:p>
          </p:txBody>
        </p:sp>
        <p:sp>
          <p:nvSpPr>
            <p:cNvPr id="31" name="Rectangle 30">
              <a:extLst>
                <a:ext uri="{FF2B5EF4-FFF2-40B4-BE49-F238E27FC236}">
                  <a16:creationId xmlns:a16="http://schemas.microsoft.com/office/drawing/2014/main" id="{349BBF8C-20E2-40E8-99DD-3BAB83BA3AD9}"/>
                </a:ext>
              </a:extLst>
            </p:cNvPr>
            <p:cNvSpPr/>
            <p:nvPr/>
          </p:nvSpPr>
          <p:spPr>
            <a:xfrm>
              <a:off x="4835572" y="2105889"/>
              <a:ext cx="1586010" cy="1219200"/>
            </a:xfrm>
            <a:prstGeom prst="rect">
              <a:avLst/>
            </a:prstGeom>
            <a:solidFill>
              <a:srgbClr val="E0131C"/>
            </a:solidFill>
            <a:ln>
              <a:noFill/>
            </a:ln>
          </p:spPr>
          <p:txBody>
            <a:bodyPr wrap="square" lIns="71911" rIns="71911" rtlCol="0" anchor="ctr">
              <a:noAutofit/>
            </a:bodyPr>
            <a:lstStyle/>
            <a:p>
              <a:pPr algn="ctr" defTabSz="608823">
                <a:spcBef>
                  <a:spcPts val="799"/>
                </a:spcBef>
                <a:buClr>
                  <a:srgbClr val="173288"/>
                </a:buClr>
                <a:buSzPct val="100000"/>
                <a:defRPr/>
              </a:pPr>
              <a:r>
                <a:rPr lang="en-GB" sz="1867" b="1">
                  <a:solidFill>
                    <a:prstClr val="white"/>
                  </a:solidFill>
                  <a:latin typeface="Calibri" panose="020F0502020204030204" pitchFamily="34" charset="0"/>
                  <a:ea typeface="Lato" charset="0"/>
                  <a:cs typeface="Calibri" panose="020F0502020204030204" pitchFamily="34" charset="0"/>
                </a:rPr>
                <a:t>Cloud Native IT &amp; Network Components</a:t>
              </a:r>
              <a:endParaRPr lang="en-GB" sz="1867">
                <a:solidFill>
                  <a:prstClr val="white"/>
                </a:solidFill>
                <a:latin typeface="Calibri" panose="020F0502020204030204" pitchFamily="34" charset="0"/>
                <a:ea typeface="Lato" charset="0"/>
                <a:cs typeface="Calibri" panose="020F0502020204030204" pitchFamily="34" charset="0"/>
              </a:endParaRPr>
            </a:p>
          </p:txBody>
        </p:sp>
        <p:sp>
          <p:nvSpPr>
            <p:cNvPr id="32" name="Rectangle 31">
              <a:extLst>
                <a:ext uri="{FF2B5EF4-FFF2-40B4-BE49-F238E27FC236}">
                  <a16:creationId xmlns:a16="http://schemas.microsoft.com/office/drawing/2014/main" id="{57AA76A6-A9C5-494D-8B06-73C5D5EAF425}"/>
                </a:ext>
              </a:extLst>
            </p:cNvPr>
            <p:cNvSpPr/>
            <p:nvPr/>
          </p:nvSpPr>
          <p:spPr>
            <a:xfrm>
              <a:off x="4835572" y="3362286"/>
              <a:ext cx="1586010" cy="648603"/>
            </a:xfrm>
            <a:prstGeom prst="rect">
              <a:avLst/>
            </a:prstGeom>
            <a:solidFill>
              <a:schemeClr val="accent3">
                <a:lumMod val="75000"/>
              </a:schemeClr>
            </a:solidFill>
            <a:ln>
              <a:noFill/>
            </a:ln>
          </p:spPr>
          <p:txBody>
            <a:bodyPr wrap="square" lIns="71911" rIns="71911" rtlCol="0" anchor="ctr">
              <a:noAutofit/>
            </a:bodyPr>
            <a:lstStyle/>
            <a:p>
              <a:pPr algn="ctr" defTabSz="608823">
                <a:spcBef>
                  <a:spcPts val="799"/>
                </a:spcBef>
                <a:buClr>
                  <a:srgbClr val="173288"/>
                </a:buClr>
                <a:buSzPct val="100000"/>
                <a:defRPr/>
              </a:pPr>
              <a:r>
                <a:rPr lang="en-GB" sz="1867" b="1">
                  <a:solidFill>
                    <a:prstClr val="white"/>
                  </a:solidFill>
                  <a:latin typeface="Calibri" panose="020F0502020204030204" pitchFamily="34" charset="0"/>
                  <a:ea typeface="Lato" charset="0"/>
                  <a:cs typeface="Calibri" panose="020F0502020204030204" pitchFamily="34" charset="0"/>
                </a:rPr>
                <a:t>Autonomous Infrastructure</a:t>
              </a:r>
              <a:endParaRPr lang="en-US" sz="1400">
                <a:solidFill>
                  <a:prstClr val="white"/>
                </a:solidFill>
                <a:latin typeface="Calibri" panose="020F0502020204030204" pitchFamily="34" charset="0"/>
                <a:ea typeface="Lato" charset="0"/>
                <a:cs typeface="Calibri" panose="020F0502020204030204" pitchFamily="34" charset="0"/>
              </a:endParaRPr>
            </a:p>
          </p:txBody>
        </p:sp>
      </p:grpSp>
      <p:sp>
        <p:nvSpPr>
          <p:cNvPr id="24" name="Left-Right Arrow 4">
            <a:extLst>
              <a:ext uri="{FF2B5EF4-FFF2-40B4-BE49-F238E27FC236}">
                <a16:creationId xmlns:a16="http://schemas.microsoft.com/office/drawing/2014/main" id="{325190CE-0614-4680-A6C9-6C74C571020F}"/>
              </a:ext>
            </a:extLst>
          </p:cNvPr>
          <p:cNvSpPr/>
          <p:nvPr/>
        </p:nvSpPr>
        <p:spPr>
          <a:xfrm>
            <a:off x="8635304" y="1367963"/>
            <a:ext cx="2365467" cy="412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US" sz="1400" b="1">
                <a:solidFill>
                  <a:prstClr val="white"/>
                </a:solidFill>
                <a:latin typeface="Calibri"/>
              </a:rPr>
              <a:t>Zero-touch Partnering</a:t>
            </a:r>
          </a:p>
        </p:txBody>
      </p:sp>
      <p:sp>
        <p:nvSpPr>
          <p:cNvPr id="25" name="Left-Right Arrow 23">
            <a:extLst>
              <a:ext uri="{FF2B5EF4-FFF2-40B4-BE49-F238E27FC236}">
                <a16:creationId xmlns:a16="http://schemas.microsoft.com/office/drawing/2014/main" id="{4112D889-666A-430C-B86F-CF16218DA54A}"/>
              </a:ext>
            </a:extLst>
          </p:cNvPr>
          <p:cNvSpPr/>
          <p:nvPr/>
        </p:nvSpPr>
        <p:spPr>
          <a:xfrm rot="16200000" flipH="1">
            <a:off x="4817700" y="3469900"/>
            <a:ext cx="2823945" cy="564169"/>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US" sz="1400" b="1">
                <a:solidFill>
                  <a:prstClr val="white"/>
                </a:solidFill>
                <a:latin typeface="Calibri"/>
              </a:rPr>
              <a:t>Zero-touch Interoperability</a:t>
            </a:r>
          </a:p>
        </p:txBody>
      </p:sp>
      <p:grpSp>
        <p:nvGrpSpPr>
          <p:cNvPr id="43" name="Group 42">
            <a:extLst>
              <a:ext uri="{FF2B5EF4-FFF2-40B4-BE49-F238E27FC236}">
                <a16:creationId xmlns:a16="http://schemas.microsoft.com/office/drawing/2014/main" id="{D7C76AA6-C630-443F-A665-D226463C8D19}"/>
              </a:ext>
            </a:extLst>
          </p:cNvPr>
          <p:cNvGrpSpPr/>
          <p:nvPr/>
        </p:nvGrpSpPr>
        <p:grpSpPr>
          <a:xfrm>
            <a:off x="3784835" y="2766102"/>
            <a:ext cx="2063131" cy="1952591"/>
            <a:chOff x="3107915" y="2879292"/>
            <a:chExt cx="1189627" cy="1125888"/>
          </a:xfrm>
          <a:solidFill>
            <a:srgbClr val="D9D9D9"/>
          </a:solidFill>
        </p:grpSpPr>
        <p:sp>
          <p:nvSpPr>
            <p:cNvPr id="44" name="Triangle 25">
              <a:extLst>
                <a:ext uri="{FF2B5EF4-FFF2-40B4-BE49-F238E27FC236}">
                  <a16:creationId xmlns:a16="http://schemas.microsoft.com/office/drawing/2014/main" id="{0B050691-8AED-45E8-90C0-713AFD523126}"/>
                </a:ext>
              </a:extLst>
            </p:cNvPr>
            <p:cNvSpPr/>
            <p:nvPr/>
          </p:nvSpPr>
          <p:spPr>
            <a:xfrm rot="5400000">
              <a:off x="3193350" y="3273031"/>
              <a:ext cx="819766" cy="343879"/>
            </a:xfrm>
            <a:prstGeom prst="triangle">
              <a:avLst>
                <a:gd name="adj" fmla="val 51356"/>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srgbClr val="29313B"/>
                </a:solidFill>
                <a:latin typeface="Calibri"/>
              </a:endParaRPr>
            </a:p>
          </p:txBody>
        </p:sp>
        <p:sp>
          <p:nvSpPr>
            <p:cNvPr id="45" name="Triangle 34">
              <a:extLst>
                <a:ext uri="{FF2B5EF4-FFF2-40B4-BE49-F238E27FC236}">
                  <a16:creationId xmlns:a16="http://schemas.microsoft.com/office/drawing/2014/main" id="{9A93AD37-B2EE-40F0-BA8B-C1229CA78D64}"/>
                </a:ext>
              </a:extLst>
            </p:cNvPr>
            <p:cNvSpPr/>
            <p:nvPr/>
          </p:nvSpPr>
          <p:spPr>
            <a:xfrm rot="5400000">
              <a:off x="2926698" y="3311288"/>
              <a:ext cx="624332" cy="261897"/>
            </a:xfrm>
            <a:prstGeom prst="triangle">
              <a:avLst>
                <a:gd name="adj" fmla="val 51356"/>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srgbClr val="29313B"/>
                </a:solidFill>
                <a:latin typeface="Calibri"/>
              </a:endParaRPr>
            </a:p>
          </p:txBody>
        </p:sp>
        <p:sp>
          <p:nvSpPr>
            <p:cNvPr id="46" name="Triangle 35">
              <a:extLst>
                <a:ext uri="{FF2B5EF4-FFF2-40B4-BE49-F238E27FC236}">
                  <a16:creationId xmlns:a16="http://schemas.microsoft.com/office/drawing/2014/main" id="{46C08869-37B9-4837-8A31-518AC07CE7C1}"/>
                </a:ext>
              </a:extLst>
            </p:cNvPr>
            <p:cNvSpPr/>
            <p:nvPr/>
          </p:nvSpPr>
          <p:spPr>
            <a:xfrm rot="5400000">
              <a:off x="3498452" y="3206089"/>
              <a:ext cx="1125888" cy="472293"/>
            </a:xfrm>
            <a:prstGeom prst="triangle">
              <a:avLst>
                <a:gd name="adj" fmla="val 51356"/>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srgbClr val="29313B"/>
                </a:solidFill>
                <a:latin typeface="Calibri"/>
              </a:endParaRPr>
            </a:p>
          </p:txBody>
        </p:sp>
      </p:grpSp>
      <p:sp>
        <p:nvSpPr>
          <p:cNvPr id="2" name="Rectangle 1">
            <a:extLst>
              <a:ext uri="{FF2B5EF4-FFF2-40B4-BE49-F238E27FC236}">
                <a16:creationId xmlns:a16="http://schemas.microsoft.com/office/drawing/2014/main" id="{9E62FE09-013C-4B8C-BC77-0895C6FAC507}"/>
              </a:ext>
            </a:extLst>
          </p:cNvPr>
          <p:cNvSpPr/>
          <p:nvPr/>
        </p:nvSpPr>
        <p:spPr>
          <a:xfrm>
            <a:off x="7813977" y="2719329"/>
            <a:ext cx="2035277" cy="21258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r>
              <a:rPr lang="en-US" sz="1400" b="1">
                <a:solidFill>
                  <a:prstClr val="white"/>
                </a:solidFill>
                <a:latin typeface="Calibri"/>
              </a:rPr>
              <a:t>Zero-touch Operations</a:t>
            </a:r>
          </a:p>
        </p:txBody>
      </p:sp>
      <p:grpSp>
        <p:nvGrpSpPr>
          <p:cNvPr id="39" name="Group 38">
            <a:extLst>
              <a:ext uri="{FF2B5EF4-FFF2-40B4-BE49-F238E27FC236}">
                <a16:creationId xmlns:a16="http://schemas.microsoft.com/office/drawing/2014/main" id="{33C46DF2-F00D-4D0D-BBC0-1451329617D6}"/>
              </a:ext>
            </a:extLst>
          </p:cNvPr>
          <p:cNvGrpSpPr/>
          <p:nvPr/>
        </p:nvGrpSpPr>
        <p:grpSpPr>
          <a:xfrm>
            <a:off x="6114507" y="5553653"/>
            <a:ext cx="5591883" cy="843831"/>
            <a:chOff x="3667402" y="889000"/>
            <a:chExt cx="6506991" cy="981923"/>
          </a:xfrm>
        </p:grpSpPr>
        <p:sp>
          <p:nvSpPr>
            <p:cNvPr id="40" name="Rounded Rectangle 13">
              <a:extLst>
                <a:ext uri="{FF2B5EF4-FFF2-40B4-BE49-F238E27FC236}">
                  <a16:creationId xmlns:a16="http://schemas.microsoft.com/office/drawing/2014/main" id="{D745305A-2842-469D-89AD-1B377D7CE187}"/>
                </a:ext>
              </a:extLst>
            </p:cNvPr>
            <p:cNvSpPr/>
            <p:nvPr/>
          </p:nvSpPr>
          <p:spPr>
            <a:xfrm>
              <a:off x="3744578" y="911830"/>
              <a:ext cx="1919108" cy="959093"/>
            </a:xfrm>
            <a:prstGeom prst="roundRect">
              <a:avLst/>
            </a:prstGeom>
            <a:solidFill>
              <a:schemeClr val="tx1">
                <a:lumMod val="75000"/>
                <a:lumOff val="2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defRPr/>
              </a:pPr>
              <a:endParaRPr lang="en-US" sz="1400">
                <a:solidFill>
                  <a:prstClr val="white">
                    <a:lumMod val="85000"/>
                  </a:prstClr>
                </a:solidFill>
                <a:latin typeface="Calibri"/>
              </a:endParaRPr>
            </a:p>
            <a:p>
              <a:pPr algn="ctr" defTabSz="914377">
                <a:defRPr/>
              </a:pPr>
              <a:endParaRPr lang="en-US" sz="1400">
                <a:solidFill>
                  <a:prstClr val="white">
                    <a:lumMod val="85000"/>
                  </a:prstClr>
                </a:solidFill>
                <a:latin typeface="Calibri"/>
              </a:endParaRPr>
            </a:p>
          </p:txBody>
        </p:sp>
        <p:sp>
          <p:nvSpPr>
            <p:cNvPr id="41" name="Rounded Rectangle 14">
              <a:extLst>
                <a:ext uri="{FF2B5EF4-FFF2-40B4-BE49-F238E27FC236}">
                  <a16:creationId xmlns:a16="http://schemas.microsoft.com/office/drawing/2014/main" id="{13675C4D-D239-4115-B565-675A5A10A169}"/>
                </a:ext>
              </a:extLst>
            </p:cNvPr>
            <p:cNvSpPr/>
            <p:nvPr/>
          </p:nvSpPr>
          <p:spPr>
            <a:xfrm>
              <a:off x="5963471" y="889000"/>
              <a:ext cx="1919108" cy="961729"/>
            </a:xfrm>
            <a:prstGeom prst="roundRect">
              <a:avLst/>
            </a:prstGeom>
            <a:solidFill>
              <a:schemeClr val="tx1">
                <a:lumMod val="75000"/>
                <a:lumOff val="2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defRPr/>
              </a:pPr>
              <a:endParaRPr lang="en-US" sz="1400">
                <a:solidFill>
                  <a:prstClr val="white">
                    <a:lumMod val="85000"/>
                  </a:prstClr>
                </a:solidFill>
                <a:latin typeface="Calibri"/>
              </a:endParaRPr>
            </a:p>
            <a:p>
              <a:pPr algn="ctr" defTabSz="914377">
                <a:defRPr/>
              </a:pPr>
              <a:endParaRPr lang="en-US" sz="1400">
                <a:solidFill>
                  <a:prstClr val="white">
                    <a:lumMod val="85000"/>
                  </a:prstClr>
                </a:solidFill>
                <a:latin typeface="Calibri"/>
              </a:endParaRPr>
            </a:p>
          </p:txBody>
        </p:sp>
        <p:sp>
          <p:nvSpPr>
            <p:cNvPr id="42" name="Rounded Rectangle 15">
              <a:extLst>
                <a:ext uri="{FF2B5EF4-FFF2-40B4-BE49-F238E27FC236}">
                  <a16:creationId xmlns:a16="http://schemas.microsoft.com/office/drawing/2014/main" id="{1DFD01D8-DD4C-4DC5-8FF6-01BBC524B498}"/>
                </a:ext>
              </a:extLst>
            </p:cNvPr>
            <p:cNvSpPr/>
            <p:nvPr/>
          </p:nvSpPr>
          <p:spPr>
            <a:xfrm>
              <a:off x="8182365" y="889000"/>
              <a:ext cx="1919108" cy="961729"/>
            </a:xfrm>
            <a:prstGeom prst="roundRect">
              <a:avLst/>
            </a:prstGeom>
            <a:solidFill>
              <a:schemeClr val="tx1">
                <a:lumMod val="75000"/>
                <a:lumOff val="2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defRPr/>
              </a:pPr>
              <a:endParaRPr lang="en-US" sz="1400">
                <a:solidFill>
                  <a:prstClr val="white">
                    <a:lumMod val="85000"/>
                  </a:prstClr>
                </a:solidFill>
                <a:latin typeface="Calibri"/>
              </a:endParaRPr>
            </a:p>
            <a:p>
              <a:pPr algn="ctr" defTabSz="914377">
                <a:defRPr/>
              </a:pPr>
              <a:endParaRPr lang="en-US" sz="1400">
                <a:solidFill>
                  <a:prstClr val="white">
                    <a:lumMod val="85000"/>
                  </a:prstClr>
                </a:solidFill>
                <a:latin typeface="Calibri"/>
              </a:endParaRPr>
            </a:p>
          </p:txBody>
        </p:sp>
        <p:sp>
          <p:nvSpPr>
            <p:cNvPr id="47" name="TextBox 46">
              <a:extLst>
                <a:ext uri="{FF2B5EF4-FFF2-40B4-BE49-F238E27FC236}">
                  <a16:creationId xmlns:a16="http://schemas.microsoft.com/office/drawing/2014/main" id="{FB6600B2-F7B5-4BBF-86E6-4B9BFFE152EC}"/>
                </a:ext>
              </a:extLst>
            </p:cNvPr>
            <p:cNvSpPr txBox="1"/>
            <p:nvPr/>
          </p:nvSpPr>
          <p:spPr>
            <a:xfrm>
              <a:off x="3667402" y="908779"/>
              <a:ext cx="2126521" cy="800219"/>
            </a:xfrm>
            <a:prstGeom prst="rect">
              <a:avLst/>
            </a:prstGeom>
            <a:noFill/>
          </p:spPr>
          <p:txBody>
            <a:bodyPr wrap="square" rtlCol="0">
              <a:spAutoFit/>
            </a:bodyPr>
            <a:lstStyle/>
            <a:p>
              <a:pPr algn="ctr" defTabSz="914377">
                <a:defRPr/>
              </a:pPr>
              <a:r>
                <a:rPr lang="en-US" sz="2400" b="1">
                  <a:solidFill>
                    <a:srgbClr val="29313B">
                      <a:lumMod val="50000"/>
                      <a:lumOff val="50000"/>
                    </a:srgbClr>
                  </a:solidFill>
                  <a:latin typeface="Calibri"/>
                </a:rPr>
                <a:t>1</a:t>
              </a:r>
            </a:p>
            <a:p>
              <a:pPr algn="ctr" defTabSz="914377">
                <a:defRPr/>
              </a:pPr>
              <a:r>
                <a:rPr lang="en-US" sz="1100" b="1">
                  <a:solidFill>
                    <a:prstClr val="white"/>
                  </a:solidFill>
                  <a:latin typeface="Calibri"/>
                </a:rPr>
                <a:t>ENABLE PLUG-AND-PLAY </a:t>
              </a:r>
              <a:br>
                <a:rPr lang="en-US" sz="1100" b="1">
                  <a:solidFill>
                    <a:prstClr val="white"/>
                  </a:solidFill>
                  <a:latin typeface="Calibri"/>
                </a:rPr>
              </a:br>
              <a:r>
                <a:rPr lang="en-US" sz="1100" b="1">
                  <a:solidFill>
                    <a:prstClr val="white"/>
                  </a:solidFill>
                  <a:latin typeface="Calibri"/>
                </a:rPr>
                <a:t>IT &amp; NETWORKS</a:t>
              </a:r>
            </a:p>
          </p:txBody>
        </p:sp>
        <p:sp>
          <p:nvSpPr>
            <p:cNvPr id="50" name="TextBox 49">
              <a:extLst>
                <a:ext uri="{FF2B5EF4-FFF2-40B4-BE49-F238E27FC236}">
                  <a16:creationId xmlns:a16="http://schemas.microsoft.com/office/drawing/2014/main" id="{A20AA1EC-B281-4638-8D35-8B97515309A8}"/>
                </a:ext>
              </a:extLst>
            </p:cNvPr>
            <p:cNvSpPr txBox="1"/>
            <p:nvPr/>
          </p:nvSpPr>
          <p:spPr>
            <a:xfrm>
              <a:off x="5871098" y="895914"/>
              <a:ext cx="2126521" cy="800219"/>
            </a:xfrm>
            <a:prstGeom prst="rect">
              <a:avLst/>
            </a:prstGeom>
            <a:noFill/>
          </p:spPr>
          <p:txBody>
            <a:bodyPr wrap="square" rtlCol="0">
              <a:spAutoFit/>
            </a:bodyPr>
            <a:lstStyle/>
            <a:p>
              <a:pPr algn="ctr" defTabSz="914377">
                <a:defRPr/>
              </a:pPr>
              <a:r>
                <a:rPr lang="en-US" sz="2400" b="1">
                  <a:solidFill>
                    <a:srgbClr val="29313B">
                      <a:lumMod val="50000"/>
                      <a:lumOff val="50000"/>
                    </a:srgbClr>
                  </a:solidFill>
                  <a:latin typeface="Calibri"/>
                </a:rPr>
                <a:t>2</a:t>
              </a:r>
              <a:endParaRPr lang="en-US" sz="2400" b="1">
                <a:solidFill>
                  <a:prstClr val="white"/>
                </a:solidFill>
                <a:latin typeface="Calibri"/>
              </a:endParaRPr>
            </a:p>
            <a:p>
              <a:pPr algn="ctr" defTabSz="914377">
                <a:defRPr/>
              </a:pPr>
              <a:r>
                <a:rPr lang="en-US" sz="1100" b="1">
                  <a:solidFill>
                    <a:prstClr val="white"/>
                  </a:solidFill>
                  <a:latin typeface="Calibri"/>
                </a:rPr>
                <a:t>MAKE ZERO-TOUCH OPERATIONS A REALITY</a:t>
              </a:r>
            </a:p>
          </p:txBody>
        </p:sp>
        <p:sp>
          <p:nvSpPr>
            <p:cNvPr id="51" name="TextBox 50">
              <a:extLst>
                <a:ext uri="{FF2B5EF4-FFF2-40B4-BE49-F238E27FC236}">
                  <a16:creationId xmlns:a16="http://schemas.microsoft.com/office/drawing/2014/main" id="{EAC83128-196D-4C3D-98DD-5319B17DD6B9}"/>
                </a:ext>
              </a:extLst>
            </p:cNvPr>
            <p:cNvSpPr txBox="1"/>
            <p:nvPr/>
          </p:nvSpPr>
          <p:spPr>
            <a:xfrm>
              <a:off x="8109444" y="908779"/>
              <a:ext cx="2064949" cy="800219"/>
            </a:xfrm>
            <a:prstGeom prst="rect">
              <a:avLst/>
            </a:prstGeom>
            <a:noFill/>
          </p:spPr>
          <p:txBody>
            <a:bodyPr wrap="square" rtlCol="0">
              <a:spAutoFit/>
            </a:bodyPr>
            <a:lstStyle/>
            <a:p>
              <a:pPr algn="ctr" defTabSz="914377">
                <a:defRPr/>
              </a:pPr>
              <a:r>
                <a:rPr lang="en-US" sz="2400" b="1">
                  <a:solidFill>
                    <a:srgbClr val="29313B">
                      <a:lumMod val="50000"/>
                      <a:lumOff val="50000"/>
                    </a:srgbClr>
                  </a:solidFill>
                  <a:latin typeface="Calibri"/>
                </a:rPr>
                <a:t>3</a:t>
              </a:r>
            </a:p>
            <a:p>
              <a:pPr algn="ctr" defTabSz="914377">
                <a:defRPr/>
              </a:pPr>
              <a:r>
                <a:rPr lang="en-US" sz="1100" b="1">
                  <a:solidFill>
                    <a:prstClr val="white"/>
                  </a:solidFill>
                  <a:latin typeface="Calibri"/>
                </a:rPr>
                <a:t>UNLEASH GROWTH BEYOND CONNECTIVITY</a:t>
              </a:r>
            </a:p>
          </p:txBody>
        </p:sp>
      </p:grpSp>
    </p:spTree>
    <p:extLst>
      <p:ext uri="{BB962C8B-B14F-4D97-AF65-F5344CB8AC3E}">
        <p14:creationId xmlns:p14="http://schemas.microsoft.com/office/powerpoint/2010/main" val="417333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4E17-713E-4031-ACA2-1704A341DC1C}"/>
              </a:ext>
            </a:extLst>
          </p:cNvPr>
          <p:cNvSpPr>
            <a:spLocks noGrp="1"/>
          </p:cNvSpPr>
          <p:nvPr>
            <p:ph type="title"/>
          </p:nvPr>
        </p:nvSpPr>
        <p:spPr/>
        <p:txBody>
          <a:bodyPr/>
          <a:lstStyle/>
          <a:p>
            <a:r>
              <a:rPr lang="en-GB"/>
              <a:t>Open Digital Architecture (ODA)</a:t>
            </a:r>
            <a:endParaRPr lang="en-US"/>
          </a:p>
        </p:txBody>
      </p:sp>
      <p:sp>
        <p:nvSpPr>
          <p:cNvPr id="9" name="Content Placeholder 4">
            <a:extLst>
              <a:ext uri="{FF2B5EF4-FFF2-40B4-BE49-F238E27FC236}">
                <a16:creationId xmlns:a16="http://schemas.microsoft.com/office/drawing/2014/main" id="{64B58C39-34FF-441F-B016-43823A014293}"/>
              </a:ext>
            </a:extLst>
          </p:cNvPr>
          <p:cNvSpPr>
            <a:spLocks noGrp="1"/>
          </p:cNvSpPr>
          <p:nvPr>
            <p:ph type="body" sz="quarter" idx="10"/>
          </p:nvPr>
        </p:nvSpPr>
        <p:spPr>
          <a:xfrm>
            <a:off x="452852" y="1034473"/>
            <a:ext cx="6974315" cy="5449454"/>
          </a:xfrm>
        </p:spPr>
        <p:txBody>
          <a:bodyPr>
            <a:normAutofit fontScale="85000" lnSpcReduction="10000"/>
          </a:bodyPr>
          <a:lstStyle/>
          <a:p>
            <a:pPr>
              <a:lnSpc>
                <a:spcPct val="100000"/>
              </a:lnSpc>
              <a:spcBef>
                <a:spcPts val="800"/>
              </a:spcBef>
            </a:pPr>
            <a:r>
              <a:rPr lang="en-GB"/>
              <a:t>A complete enterprise architecture blueprint for open digital platforms, replacing</a:t>
            </a:r>
            <a:r>
              <a:rPr lang="en-US"/>
              <a:t> traditional </a:t>
            </a:r>
            <a:r>
              <a:rPr lang="en-GB"/>
              <a:t>OSS &amp; BSS</a:t>
            </a:r>
          </a:p>
          <a:p>
            <a:pPr>
              <a:lnSpc>
                <a:spcPct val="100000"/>
              </a:lnSpc>
              <a:spcBef>
                <a:spcPts val="800"/>
              </a:spcBef>
            </a:pPr>
            <a:r>
              <a:rPr lang="en-US"/>
              <a:t>Transforms business agility with simpler IT solutions that are easier and cheaper to deploy, integrate &amp; upgrade</a:t>
            </a:r>
          </a:p>
          <a:p>
            <a:pPr>
              <a:lnSpc>
                <a:spcPct val="100000"/>
              </a:lnSpc>
              <a:spcBef>
                <a:spcPts val="800"/>
              </a:spcBef>
            </a:pPr>
            <a:r>
              <a:rPr lang="en-GB"/>
              <a:t>Comprises reusable, cloud native software components organized into loosely coupled domains</a:t>
            </a:r>
          </a:p>
          <a:p>
            <a:pPr>
              <a:lnSpc>
                <a:spcPct val="100000"/>
              </a:lnSpc>
              <a:spcBef>
                <a:spcPts val="800"/>
              </a:spcBef>
            </a:pPr>
            <a:r>
              <a:rPr lang="en-GB"/>
              <a:t>Components connect via standardized Open APIs which:</a:t>
            </a:r>
          </a:p>
          <a:p>
            <a:pPr lvl="1">
              <a:lnSpc>
                <a:spcPct val="100000"/>
              </a:lnSpc>
              <a:spcBef>
                <a:spcPts val="800"/>
              </a:spcBef>
            </a:pPr>
            <a:r>
              <a:rPr lang="en-GB"/>
              <a:t>Provide zero-touch interoperability (plug-&amp;-play components)</a:t>
            </a:r>
          </a:p>
          <a:p>
            <a:pPr lvl="1">
              <a:lnSpc>
                <a:spcPct val="100000"/>
              </a:lnSpc>
              <a:spcBef>
                <a:spcPts val="800"/>
              </a:spcBef>
            </a:pPr>
            <a:r>
              <a:rPr lang="en-GB"/>
              <a:t>Expose business capabilities for zero-touch partnering</a:t>
            </a:r>
          </a:p>
          <a:p>
            <a:pPr>
              <a:lnSpc>
                <a:spcPct val="100000"/>
              </a:lnSpc>
              <a:spcBef>
                <a:spcPts val="800"/>
              </a:spcBef>
            </a:pPr>
            <a:r>
              <a:rPr lang="en-US"/>
              <a:t>Built by industry agreement</a:t>
            </a:r>
          </a:p>
          <a:p>
            <a:pPr lvl="1">
              <a:lnSpc>
                <a:spcPct val="100000"/>
              </a:lnSpc>
              <a:spcBef>
                <a:spcPts val="800"/>
              </a:spcBef>
            </a:pPr>
            <a:r>
              <a:rPr lang="en-US"/>
              <a:t>TM Forum members are actively developing the ODA standards, leveraging mature, proven TM Forum assets</a:t>
            </a:r>
          </a:p>
        </p:txBody>
      </p:sp>
      <p:pic>
        <p:nvPicPr>
          <p:cNvPr id="8" name="Picture 7" descr="A person wearing a suit and tie&#10;&#10;Description automatically generated">
            <a:extLst>
              <a:ext uri="{FF2B5EF4-FFF2-40B4-BE49-F238E27FC236}">
                <a16:creationId xmlns:a16="http://schemas.microsoft.com/office/drawing/2014/main" id="{A2FCE269-1EB0-43A5-962C-A39C7ABD364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8248153" y="2308259"/>
            <a:ext cx="3943848" cy="4523685"/>
          </a:xfrm>
          <a:prstGeom prst="rect">
            <a:avLst/>
          </a:prstGeom>
        </p:spPr>
      </p:pic>
      <p:sp>
        <p:nvSpPr>
          <p:cNvPr id="10" name="Rectangle 9">
            <a:extLst>
              <a:ext uri="{FF2B5EF4-FFF2-40B4-BE49-F238E27FC236}">
                <a16:creationId xmlns:a16="http://schemas.microsoft.com/office/drawing/2014/main" id="{667DEB42-3E2E-4B0C-B137-A768DBB3101A}"/>
              </a:ext>
            </a:extLst>
          </p:cNvPr>
          <p:cNvSpPr/>
          <p:nvPr/>
        </p:nvSpPr>
        <p:spPr>
          <a:xfrm>
            <a:off x="5994400" y="685801"/>
            <a:ext cx="5831669" cy="1549207"/>
          </a:xfrm>
          <a:prstGeom prst="rect">
            <a:avLst/>
          </a:prstGeom>
        </p:spPr>
        <p:txBody>
          <a:bodyPr wrap="square" anchor="t">
            <a:spAutoFit/>
          </a:bodyPr>
          <a:lstStyle/>
          <a:p>
            <a:pPr marL="162556" lvl="1" algn="r"/>
            <a:r>
              <a:rPr lang="en-US" sz="3200" b="1">
                <a:solidFill>
                  <a:srgbClr val="D6262E"/>
                </a:solidFill>
                <a:latin typeface="Calibri" panose="020F0502020204030204" pitchFamily="34" charset="0"/>
                <a:ea typeface="+mn-lt"/>
                <a:cs typeface="Calibri" panose="020F0502020204030204" pitchFamily="34" charset="0"/>
              </a:rPr>
              <a:t>“</a:t>
            </a:r>
            <a:r>
              <a:rPr lang="en-US" sz="2400">
                <a:ea typeface="+mn-lt"/>
                <a:cs typeface="+mn-lt"/>
              </a:rPr>
              <a:t>Open Digital Architecture is a </a:t>
            </a:r>
          </a:p>
          <a:p>
            <a:pPr marL="162556" lvl="1" algn="r"/>
            <a:r>
              <a:rPr lang="en-US" sz="2400">
                <a:ea typeface="+mn-lt"/>
                <a:cs typeface="+mn-lt"/>
              </a:rPr>
              <a:t>catalyst to cultural change.</a:t>
            </a:r>
            <a:r>
              <a:rPr lang="en-US" sz="2400" b="1">
                <a:solidFill>
                  <a:srgbClr val="D6262E"/>
                </a:solidFill>
                <a:ea typeface="+mn-lt"/>
                <a:cs typeface="+mn-lt"/>
              </a:rPr>
              <a:t>”</a:t>
            </a:r>
            <a:r>
              <a:rPr lang="en-US" sz="2400">
                <a:ea typeface="+mn-lt"/>
                <a:cs typeface="+mn-lt"/>
              </a:rPr>
              <a:t> </a:t>
            </a:r>
            <a:br>
              <a:rPr lang="en-US" sz="2400">
                <a:ea typeface="+mn-lt"/>
                <a:cs typeface="+mn-lt"/>
              </a:rPr>
            </a:br>
            <a:r>
              <a:rPr lang="en-US" sz="2400">
                <a:ea typeface="+mn-lt"/>
                <a:cs typeface="+mn-lt"/>
              </a:rPr>
              <a:t>Thierry </a:t>
            </a:r>
            <a:r>
              <a:rPr lang="en-US" sz="2400" err="1">
                <a:ea typeface="+mn-lt"/>
                <a:cs typeface="+mn-lt"/>
              </a:rPr>
              <a:t>Souche</a:t>
            </a:r>
            <a:endParaRPr lang="en-US" sz="2400">
              <a:ea typeface="+mn-lt"/>
              <a:cs typeface="+mn-lt"/>
            </a:endParaRPr>
          </a:p>
          <a:p>
            <a:pPr marL="162556" lvl="1" algn="r"/>
            <a:r>
              <a:rPr lang="en-US" sz="1467" i="1">
                <a:ea typeface="+mn-lt"/>
                <a:cs typeface="+mn-lt"/>
              </a:rPr>
              <a:t>Group CIO</a:t>
            </a:r>
            <a:r>
              <a:rPr lang="en-US" sz="1467">
                <a:ea typeface="+mn-lt"/>
                <a:cs typeface="+mn-lt"/>
              </a:rPr>
              <a:t>, </a:t>
            </a:r>
            <a:r>
              <a:rPr lang="en-US" sz="1467" b="1">
                <a:ea typeface="+mn-lt"/>
                <a:cs typeface="+mn-lt"/>
              </a:rPr>
              <a:t>Orange</a:t>
            </a:r>
            <a:r>
              <a:rPr lang="en-US" sz="1467"/>
              <a:t> </a:t>
            </a:r>
            <a:endParaRPr lang="en-US" sz="1467">
              <a:cs typeface="Calibri"/>
            </a:endParaRPr>
          </a:p>
        </p:txBody>
      </p:sp>
    </p:spTree>
    <p:extLst>
      <p:ext uri="{BB962C8B-B14F-4D97-AF65-F5344CB8AC3E}">
        <p14:creationId xmlns:p14="http://schemas.microsoft.com/office/powerpoint/2010/main" val="265368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CB6B5-5972-4862-B4A0-E449E306D74E}"/>
              </a:ext>
            </a:extLst>
          </p:cNvPr>
          <p:cNvSpPr>
            <a:spLocks noGrp="1"/>
          </p:cNvSpPr>
          <p:nvPr>
            <p:ph type="title"/>
          </p:nvPr>
        </p:nvSpPr>
        <p:spPr/>
        <p:txBody>
          <a:bodyPr/>
          <a:lstStyle/>
          <a:p>
            <a:r>
              <a:rPr lang="en-US" dirty="0"/>
              <a:t>ODA Component Accelerator Project (ODA-CA)</a:t>
            </a:r>
          </a:p>
        </p:txBody>
      </p:sp>
      <p:sp>
        <p:nvSpPr>
          <p:cNvPr id="4" name="Content Placeholder 3">
            <a:extLst>
              <a:ext uri="{FF2B5EF4-FFF2-40B4-BE49-F238E27FC236}">
                <a16:creationId xmlns:a16="http://schemas.microsoft.com/office/drawing/2014/main" id="{A9EFC4DF-850F-467F-B311-7ECCFA6C91FD}"/>
              </a:ext>
            </a:extLst>
          </p:cNvPr>
          <p:cNvSpPr>
            <a:spLocks noGrp="1"/>
          </p:cNvSpPr>
          <p:nvPr>
            <p:ph type="body" sz="quarter" idx="10"/>
          </p:nvPr>
        </p:nvSpPr>
        <p:spPr>
          <a:xfrm>
            <a:off x="5153801" y="938188"/>
            <a:ext cx="6834998" cy="5545739"/>
          </a:xfrm>
        </p:spPr>
        <p:txBody>
          <a:bodyPr>
            <a:normAutofit/>
          </a:bodyPr>
          <a:lstStyle/>
          <a:p>
            <a:pPr marL="0" indent="0">
              <a:buNone/>
            </a:pPr>
            <a:r>
              <a:rPr lang="en-US" sz="1600" dirty="0"/>
              <a:t>Initiated in December 2020 with 11 founding members (</a:t>
            </a:r>
            <a:r>
              <a:rPr lang="en-GB" sz="1600" dirty="0">
                <a:hlinkClick r:id="rId2"/>
              </a:rPr>
              <a:t>announcement here</a:t>
            </a:r>
            <a:r>
              <a:rPr lang="en-GB" sz="1600" dirty="0"/>
              <a:t>)</a:t>
            </a:r>
            <a:endParaRPr lang="en-GB" sz="1200" dirty="0"/>
          </a:p>
          <a:p>
            <a:pPr marL="0" indent="0">
              <a:buNone/>
            </a:pPr>
            <a:r>
              <a:rPr lang="en-GB" sz="1200" i="1" dirty="0"/>
              <a:t>“The ODA Component Accelerator provides a much-needed neutral sandbox environment where CSPs and solutions suppliers alike can come together and work to build the market for software components”</a:t>
            </a:r>
            <a:br>
              <a:rPr lang="en-GB" sz="1200" i="1" dirty="0"/>
            </a:br>
            <a:r>
              <a:rPr lang="en-GB" sz="1100" dirty="0"/>
              <a:t>Carlos Valero, Global Director of IT Strategy and Architecture, Vodafone</a:t>
            </a:r>
            <a:br>
              <a:rPr lang="en-GB" sz="1100" dirty="0"/>
            </a:br>
            <a:endParaRPr lang="en-GB" sz="1100" dirty="0"/>
          </a:p>
          <a:p>
            <a:pPr marL="0" indent="0">
              <a:buNone/>
            </a:pPr>
            <a:r>
              <a:rPr lang="en-US" sz="1600" dirty="0"/>
              <a:t>Mission: to accelerate standardization of ODA components through:</a:t>
            </a:r>
          </a:p>
          <a:p>
            <a:pPr marL="447675" indent="-273050"/>
            <a:r>
              <a:rPr lang="en-US" sz="1400" dirty="0"/>
              <a:t>Collaborative development of the ODA Canvas and other non-commercial software code using an opensource approach*</a:t>
            </a:r>
          </a:p>
          <a:p>
            <a:pPr marL="447675" indent="-273050"/>
            <a:r>
              <a:rPr lang="en-US" sz="1400" dirty="0"/>
              <a:t>Developing tools &amp; processes for validating ODA Component conformance (including the Component CTK)</a:t>
            </a:r>
          </a:p>
          <a:p>
            <a:pPr marL="447675" indent="-273050"/>
            <a:r>
              <a:rPr lang="en-US" sz="1400" dirty="0"/>
              <a:t>Establishing the ODA Reference Implementation</a:t>
            </a:r>
          </a:p>
          <a:p>
            <a:pPr marL="447675" indent="-273050"/>
            <a:r>
              <a:rPr lang="en-US" sz="1400" dirty="0"/>
              <a:t>Testing and validating the ODA component specifications and Reference Implementation against real-world commercial products</a:t>
            </a:r>
          </a:p>
          <a:p>
            <a:pPr marL="447675" indent="-273050"/>
            <a:r>
              <a:rPr lang="en-US" sz="1400" dirty="0"/>
              <a:t>Preparing the ground for ODA component interoperability testing</a:t>
            </a:r>
            <a:r>
              <a:rPr lang="en-GB" sz="1400" dirty="0"/>
              <a:t> </a:t>
            </a:r>
            <a:endParaRPr lang="en-US" sz="1400" dirty="0"/>
          </a:p>
        </p:txBody>
      </p:sp>
      <p:sp>
        <p:nvSpPr>
          <p:cNvPr id="13" name="Rounded Rectangle 12">
            <a:extLst>
              <a:ext uri="{FF2B5EF4-FFF2-40B4-BE49-F238E27FC236}">
                <a16:creationId xmlns:a16="http://schemas.microsoft.com/office/drawing/2014/main" id="{45281F29-5FAB-8B43-8090-59B17401ABDD}"/>
              </a:ext>
            </a:extLst>
          </p:cNvPr>
          <p:cNvSpPr/>
          <p:nvPr/>
        </p:nvSpPr>
        <p:spPr>
          <a:xfrm>
            <a:off x="358345" y="938188"/>
            <a:ext cx="4460789" cy="5449454"/>
          </a:xfrm>
          <a:prstGeom prst="roundRect">
            <a:avLst>
              <a:gd name="adj" fmla="val 50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73A2B4F1-6EDD-465F-9D06-994B1300D4D4}"/>
              </a:ext>
            </a:extLst>
          </p:cNvPr>
          <p:cNvGrpSpPr/>
          <p:nvPr/>
        </p:nvGrpSpPr>
        <p:grpSpPr>
          <a:xfrm>
            <a:off x="443075" y="1115108"/>
            <a:ext cx="4252814" cy="5114800"/>
            <a:chOff x="443075" y="1049791"/>
            <a:chExt cx="4252814" cy="5114800"/>
          </a:xfrm>
        </p:grpSpPr>
        <p:pic>
          <p:nvPicPr>
            <p:cNvPr id="1034" name="Picture 10" descr="Whale Cloud Technology Co., Ltd.">
              <a:extLst>
                <a:ext uri="{FF2B5EF4-FFF2-40B4-BE49-F238E27FC236}">
                  <a16:creationId xmlns:a16="http://schemas.microsoft.com/office/drawing/2014/main" id="{A26C240A-D13C-E34A-8CE1-BA4F3B42CDD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73249" y="1143319"/>
              <a:ext cx="2064059" cy="5402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nture Benefits - WORK180 Endorsed Employer">
              <a:extLst>
                <a:ext uri="{FF2B5EF4-FFF2-40B4-BE49-F238E27FC236}">
                  <a16:creationId xmlns:a16="http://schemas.microsoft.com/office/drawing/2014/main" id="{9DE7FFD0-4B02-FA49-A695-661AA80A2BC5}"/>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443075" y="1552714"/>
              <a:ext cx="2080738" cy="6300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ogo">
              <a:extLst>
                <a:ext uri="{FF2B5EF4-FFF2-40B4-BE49-F238E27FC236}">
                  <a16:creationId xmlns:a16="http://schemas.microsoft.com/office/drawing/2014/main" id="{A9014A99-8CCA-0B4C-8113-68C9A2E4E97A}"/>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251672" y="5233846"/>
              <a:ext cx="1326806" cy="9307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olutions - Globetom">
              <a:extLst>
                <a:ext uri="{FF2B5EF4-FFF2-40B4-BE49-F238E27FC236}">
                  <a16:creationId xmlns:a16="http://schemas.microsoft.com/office/drawing/2014/main" id="{3179A457-4265-7A4B-AAF2-7AA9DC6CA146}"/>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961730" y="2166537"/>
              <a:ext cx="1692146" cy="76324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racle (@Oracle) | Twitter">
              <a:extLst>
                <a:ext uri="{FF2B5EF4-FFF2-40B4-BE49-F238E27FC236}">
                  <a16:creationId xmlns:a16="http://schemas.microsoft.com/office/drawing/2014/main" id="{A5C81E81-7ED3-604D-AC0E-CFB13931D46D}"/>
                </a:ext>
              </a:extLst>
            </p:cNvPr>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880124" y="3006965"/>
              <a:ext cx="1781975" cy="66529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range S.A. - Wikipedia">
              <a:extLst>
                <a:ext uri="{FF2B5EF4-FFF2-40B4-BE49-F238E27FC236}">
                  <a16:creationId xmlns:a16="http://schemas.microsoft.com/office/drawing/2014/main" id="{4DC16EAD-E0D0-C04A-BE2F-534971330C1C}"/>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197584" y="3738301"/>
              <a:ext cx="928376" cy="9307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igScale - Crunchbase Company Profile &amp; Funding">
              <a:extLst>
                <a:ext uri="{FF2B5EF4-FFF2-40B4-BE49-F238E27FC236}">
                  <a16:creationId xmlns:a16="http://schemas.microsoft.com/office/drawing/2014/main" id="{054DB8C5-44DF-7049-B5B5-A63A89335588}"/>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3622646" y="1049791"/>
              <a:ext cx="953847" cy="54098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me">
              <a:extLst>
                <a:ext uri="{FF2B5EF4-FFF2-40B4-BE49-F238E27FC236}">
                  <a16:creationId xmlns:a16="http://schemas.microsoft.com/office/drawing/2014/main" id="{D611D1FF-61F4-A149-A349-00EBBB634628}"/>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3284396" y="2428344"/>
              <a:ext cx="978927" cy="97892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ogo">
              <a:extLst>
                <a:ext uri="{FF2B5EF4-FFF2-40B4-BE49-F238E27FC236}">
                  <a16:creationId xmlns:a16="http://schemas.microsoft.com/office/drawing/2014/main" id="{96ABC0E7-C58B-E04A-B565-60E0B0FDD5B9}"/>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662099" y="4995699"/>
              <a:ext cx="1326806" cy="33852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Logo">
              <a:extLst>
                <a:ext uri="{FF2B5EF4-FFF2-40B4-BE49-F238E27FC236}">
                  <a16:creationId xmlns:a16="http://schemas.microsoft.com/office/drawing/2014/main" id="{9E6EFC6A-AF37-154F-8C3A-DAE66DABA2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273" y="4854140"/>
              <a:ext cx="1420477" cy="4686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fi becomes Inetum">
              <a:extLst>
                <a:ext uri="{FF2B5EF4-FFF2-40B4-BE49-F238E27FC236}">
                  <a16:creationId xmlns:a16="http://schemas.microsoft.com/office/drawing/2014/main" id="{4DFEFA84-69AF-480F-83ED-9CCE6FD43632}"/>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2879141" y="1745071"/>
              <a:ext cx="1816748" cy="6419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ricsson Logo | evolution history and meaning, PNG">
              <a:extLst>
                <a:ext uri="{FF2B5EF4-FFF2-40B4-BE49-F238E27FC236}">
                  <a16:creationId xmlns:a16="http://schemas.microsoft.com/office/drawing/2014/main" id="{3605DAC0-F78D-4A77-9B4C-7A80D18A5A7C}"/>
                </a:ext>
              </a:extLst>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844286" y="3757096"/>
              <a:ext cx="1873500" cy="105384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lvatross by SATEC logo">
            <a:extLst>
              <a:ext uri="{FF2B5EF4-FFF2-40B4-BE49-F238E27FC236}">
                <a16:creationId xmlns:a16="http://schemas.microsoft.com/office/drawing/2014/main" id="{05F74EE1-5201-4D79-8A7A-49B9E30E13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4286" y="5744133"/>
            <a:ext cx="1619250" cy="485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75D481-5EB5-5AB6-AE92-E79DD5555B1B}"/>
              </a:ext>
            </a:extLst>
          </p:cNvPr>
          <p:cNvSpPr txBox="1"/>
          <p:nvPr/>
        </p:nvSpPr>
        <p:spPr>
          <a:xfrm>
            <a:off x="5379396" y="6011694"/>
            <a:ext cx="6040876" cy="430887"/>
          </a:xfrm>
          <a:prstGeom prst="rect">
            <a:avLst/>
          </a:prstGeom>
          <a:noFill/>
        </p:spPr>
        <p:txBody>
          <a:bodyPr wrap="square" rtlCol="0">
            <a:spAutoFit/>
          </a:bodyPr>
          <a:lstStyle/>
          <a:p>
            <a:r>
              <a:rPr lang="en-US" sz="1050" dirty="0"/>
              <a:t>* The purpose is </a:t>
            </a:r>
            <a:r>
              <a:rPr lang="en-US" sz="1050" b="1" dirty="0"/>
              <a:t>not</a:t>
            </a:r>
            <a:r>
              <a:rPr lang="en-US" sz="1050" dirty="0"/>
              <a:t> to build open-source OSS/BSS but to create an open-source platform for ODA component validation and interoperability testing of commercial software products</a:t>
            </a:r>
          </a:p>
        </p:txBody>
      </p:sp>
    </p:spTree>
    <p:extLst>
      <p:ext uri="{BB962C8B-B14F-4D97-AF65-F5344CB8AC3E}">
        <p14:creationId xmlns:p14="http://schemas.microsoft.com/office/powerpoint/2010/main" val="4098730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FBA54-5C22-45D5-AB33-40E97263CDDE}"/>
              </a:ext>
            </a:extLst>
          </p:cNvPr>
          <p:cNvSpPr txBox="1"/>
          <p:nvPr/>
        </p:nvSpPr>
        <p:spPr>
          <a:xfrm>
            <a:off x="493473" y="1246151"/>
            <a:ext cx="4775877" cy="2200602"/>
          </a:xfrm>
          <a:prstGeom prst="rect">
            <a:avLst/>
          </a:prstGeom>
          <a:noFill/>
        </p:spPr>
        <p:txBody>
          <a:bodyPr wrap="square" rtlCol="0">
            <a:spAutoFit/>
          </a:bodyPr>
          <a:lstStyle/>
          <a:p>
            <a:pPr defTabSz="609585">
              <a:spcBef>
                <a:spcPts val="600"/>
              </a:spcBef>
              <a:defRPr/>
            </a:pPr>
            <a:r>
              <a:rPr lang="en-US" sz="2400" dirty="0">
                <a:solidFill>
                  <a:srgbClr val="29313B"/>
                </a:solidFill>
                <a:latin typeface="Calibri"/>
                <a:ea typeface="Microsoft Sans Serif" panose="020B0604020202020204" pitchFamily="34" charset="0"/>
                <a:cs typeface="Microsoft Sans Serif" panose="020B0604020202020204" pitchFamily="34" charset="0"/>
              </a:rPr>
              <a:t>“</a:t>
            </a:r>
            <a:r>
              <a:rPr lang="en-US" sz="1600" i="1" dirty="0">
                <a:ea typeface="Microsoft Sans Serif" panose="020B0604020202020204" pitchFamily="34" charset="0"/>
                <a:cs typeface="Microsoft Sans Serif" panose="020B0604020202020204" pitchFamily="34" charset="0"/>
              </a:rPr>
              <a:t>Concepts like Open APIs, artificial intelligence, platform business models, and digital ecosystems will help drive agility and innovation. The TM Forum Open Digital Architecture provides a pragmatic way to bring these concepts together and sets the blueprint for digital transformation.” </a:t>
            </a:r>
          </a:p>
          <a:p>
            <a:pPr defTabSz="609585">
              <a:spcBef>
                <a:spcPts val="600"/>
              </a:spcBef>
              <a:defRPr/>
            </a:pPr>
            <a:r>
              <a:rPr lang="en-US" sz="1400" b="1" dirty="0">
                <a:ea typeface="Microsoft Sans Serif" panose="020B0604020202020204" pitchFamily="34" charset="0"/>
                <a:cs typeface="Microsoft Sans Serif" panose="020B0604020202020204" pitchFamily="34" charset="0"/>
              </a:rPr>
              <a:t>Lester Thomas</a:t>
            </a:r>
            <a:br>
              <a:rPr lang="en-US" sz="1400" b="1" dirty="0">
                <a:ea typeface="Microsoft Sans Serif" panose="020B0604020202020204" pitchFamily="34" charset="0"/>
                <a:cs typeface="Microsoft Sans Serif" panose="020B0604020202020204" pitchFamily="34" charset="0"/>
              </a:rPr>
            </a:br>
            <a:r>
              <a:rPr lang="en-US" sz="1400" dirty="0">
                <a:ea typeface="Microsoft Sans Serif" panose="020B0604020202020204" pitchFamily="34" charset="0"/>
                <a:cs typeface="Microsoft Sans Serif" panose="020B0604020202020204" pitchFamily="34" charset="0"/>
              </a:rPr>
              <a:t>Chief IT Systems Architect, Vodafone</a:t>
            </a:r>
          </a:p>
        </p:txBody>
      </p:sp>
      <p:pic>
        <p:nvPicPr>
          <p:cNvPr id="3" name="Picture 2" descr="A person wearing a suit and tie&#10;&#10;Description automatically generated">
            <a:extLst>
              <a:ext uri="{FF2B5EF4-FFF2-40B4-BE49-F238E27FC236}">
                <a16:creationId xmlns:a16="http://schemas.microsoft.com/office/drawing/2014/main" id="{3A09B23A-65BC-4F51-8B69-695EA491918E}"/>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2782504" y="2841833"/>
            <a:ext cx="3666934" cy="4016167"/>
          </a:xfrm>
          <a:prstGeom prst="rect">
            <a:avLst/>
          </a:prstGeom>
        </p:spPr>
      </p:pic>
      <p:sp>
        <p:nvSpPr>
          <p:cNvPr id="7" name="Title 1">
            <a:extLst>
              <a:ext uri="{FF2B5EF4-FFF2-40B4-BE49-F238E27FC236}">
                <a16:creationId xmlns:a16="http://schemas.microsoft.com/office/drawing/2014/main" id="{B8D7AFCB-3EAD-4D76-91BB-8067C02B936E}"/>
              </a:ext>
            </a:extLst>
          </p:cNvPr>
          <p:cNvSpPr txBox="1">
            <a:spLocks/>
          </p:cNvSpPr>
          <p:nvPr/>
        </p:nvSpPr>
        <p:spPr>
          <a:xfrm>
            <a:off x="214292" y="212532"/>
            <a:ext cx="10862204" cy="443198"/>
          </a:xfrm>
          <a:prstGeom prst="rect">
            <a:avLst/>
          </a:prstGeom>
        </p:spPr>
        <p:txBody>
          <a:bodyPr/>
          <a:lstStyle>
            <a:lvl1pPr algn="l" defTabSz="914445" rtl="0" eaLnBrk="1" latinLnBrk="0" hangingPunct="1">
              <a:lnSpc>
                <a:spcPct val="90000"/>
              </a:lnSpc>
              <a:spcBef>
                <a:spcPct val="0"/>
              </a:spcBef>
              <a:buNone/>
              <a:defRPr sz="3200" b="1" kern="1200">
                <a:solidFill>
                  <a:schemeClr val="tx1"/>
                </a:solidFill>
                <a:latin typeface="+mj-lt"/>
                <a:ea typeface="+mj-ea"/>
                <a:cs typeface="+mj-cs"/>
              </a:defRPr>
            </a:lvl1pPr>
          </a:lstStyle>
          <a:p>
            <a:endParaRPr lang="en-US" sz="2800"/>
          </a:p>
        </p:txBody>
      </p:sp>
      <p:sp>
        <p:nvSpPr>
          <p:cNvPr id="6" name="Title 5">
            <a:extLst>
              <a:ext uri="{FF2B5EF4-FFF2-40B4-BE49-F238E27FC236}">
                <a16:creationId xmlns:a16="http://schemas.microsoft.com/office/drawing/2014/main" id="{C59EBEC9-E62E-4957-B681-AA99141365EE}"/>
              </a:ext>
            </a:extLst>
          </p:cNvPr>
          <p:cNvSpPr>
            <a:spLocks noGrp="1"/>
          </p:cNvSpPr>
          <p:nvPr>
            <p:ph type="title"/>
          </p:nvPr>
        </p:nvSpPr>
        <p:spPr/>
        <p:txBody>
          <a:bodyPr>
            <a:normAutofit/>
          </a:bodyPr>
          <a:lstStyle/>
          <a:p>
            <a:r>
              <a:rPr lang="en-US" sz="2800" dirty="0"/>
              <a:t>111 ODA Manifesto signatories </a:t>
            </a:r>
            <a:endParaRPr lang="en-US" dirty="0"/>
          </a:p>
        </p:txBody>
      </p:sp>
      <p:pic>
        <p:nvPicPr>
          <p:cNvPr id="5" name="Picture 4">
            <a:extLst>
              <a:ext uri="{FF2B5EF4-FFF2-40B4-BE49-F238E27FC236}">
                <a16:creationId xmlns:a16="http://schemas.microsoft.com/office/drawing/2014/main" id="{686E7196-E2F0-09D2-18F3-95E92DC66BA7}"/>
              </a:ext>
            </a:extLst>
          </p:cNvPr>
          <p:cNvPicPr>
            <a:picLocks noChangeAspect="1"/>
          </p:cNvPicPr>
          <p:nvPr/>
        </p:nvPicPr>
        <p:blipFill>
          <a:blip r:embed="rId3"/>
          <a:stretch>
            <a:fillRect/>
          </a:stretch>
        </p:blipFill>
        <p:spPr>
          <a:xfrm>
            <a:off x="6922651" y="42598"/>
            <a:ext cx="4392405" cy="6772805"/>
          </a:xfrm>
          <a:prstGeom prst="rect">
            <a:avLst/>
          </a:prstGeom>
        </p:spPr>
      </p:pic>
    </p:spTree>
    <p:extLst>
      <p:ext uri="{BB962C8B-B14F-4D97-AF65-F5344CB8AC3E}">
        <p14:creationId xmlns:p14="http://schemas.microsoft.com/office/powerpoint/2010/main" val="276651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859045ED-8ECA-48C6-A557-0A7D0D5EA979}"/>
              </a:ext>
            </a:extLst>
          </p:cNvPr>
          <p:cNvSpPr txBox="1">
            <a:spLocks/>
          </p:cNvSpPr>
          <p:nvPr/>
        </p:nvSpPr>
        <p:spPr>
          <a:xfrm>
            <a:off x="321213" y="811787"/>
            <a:ext cx="11686944" cy="5844197"/>
          </a:xfrm>
          <a:prstGeom prst="rect">
            <a:avLst/>
          </a:prstGeom>
        </p:spPr>
        <p:txBody>
          <a:bodyPr vert="horz" lIns="121920" tIns="60960" rIns="121920" bIns="60960" numCol="1" rtlCol="0">
            <a:noAutofit/>
          </a:bodyPr>
          <a:lstStyle>
            <a:lvl1pPr marL="342900" indent="-34290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200" kern="1200">
                <a:solidFill>
                  <a:schemeClr val="tx1"/>
                </a:solidFill>
                <a:latin typeface="+mn-lt"/>
                <a:ea typeface="+mn-ea"/>
                <a:cs typeface="+mn-cs"/>
              </a:defRPr>
            </a:lvl3pPr>
            <a:lvl4pPr marL="1600200" indent="-228600" algn="l" defTabSz="457200" rtl="0" eaLnBrk="1" latinLnBrk="0" hangingPunct="1">
              <a:spcBef>
                <a:spcPct val="20000"/>
              </a:spcBef>
              <a:buClr>
                <a:schemeClr val="accent1"/>
              </a:buClr>
              <a:buFont typeface="Arial"/>
              <a:buChar char="–"/>
              <a:defRPr sz="1100" kern="120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67"/>
              </a:spcBef>
              <a:buClr>
                <a:srgbClr val="E0121D"/>
              </a:buClr>
              <a:buFont typeface="Arial"/>
              <a:buNone/>
            </a:pPr>
            <a:r>
              <a:rPr lang="en-US" sz="1400" b="1" dirty="0">
                <a:solidFill>
                  <a:srgbClr val="1A1A1A"/>
                </a:solidFill>
                <a:latin typeface="Calibri" panose="020F0502020204030204"/>
              </a:rPr>
              <a:t>Business Architecture</a:t>
            </a:r>
          </a:p>
          <a:p>
            <a:pPr marL="243411" indent="-243411" defTabSz="609570">
              <a:spcBef>
                <a:spcPts val="267"/>
              </a:spcBef>
              <a:spcAft>
                <a:spcPts val="267"/>
              </a:spcAft>
              <a:buClr>
                <a:srgbClr val="E0121D"/>
              </a:buClr>
            </a:pPr>
            <a:r>
              <a:rPr lang="en-US" sz="1400" dirty="0">
                <a:solidFill>
                  <a:srgbClr val="29313B"/>
                </a:solidFill>
                <a:latin typeface="Calibri" panose="020F0502020204030204"/>
              </a:rPr>
              <a:t>Business capability map &amp; value stream mappings</a:t>
            </a:r>
          </a:p>
          <a:p>
            <a:pPr marL="243411" indent="-243411" defTabSz="609570">
              <a:spcBef>
                <a:spcPts val="267"/>
              </a:spcBef>
              <a:spcAft>
                <a:spcPts val="267"/>
              </a:spcAft>
              <a:buClr>
                <a:srgbClr val="E0121D"/>
              </a:buClr>
            </a:pPr>
            <a:r>
              <a:rPr lang="en-US" sz="1400" dirty="0">
                <a:solidFill>
                  <a:srgbClr val="29313B"/>
                </a:solidFill>
                <a:latin typeface="Calibri" panose="020F0502020204030204"/>
              </a:rPr>
              <a:t>Multi-layered model of the key business processes for efficient, agile operations (eTOM)</a:t>
            </a:r>
          </a:p>
          <a:p>
            <a:pPr marL="0" indent="0">
              <a:spcBef>
                <a:spcPts val="1067"/>
              </a:spcBef>
              <a:buClr>
                <a:srgbClr val="E0121D"/>
              </a:buClr>
              <a:buFont typeface="Arial"/>
              <a:buNone/>
            </a:pPr>
            <a:r>
              <a:rPr lang="en-US" sz="1400" b="1" dirty="0">
                <a:solidFill>
                  <a:srgbClr val="1A1A1A"/>
                </a:solidFill>
                <a:latin typeface="Calibri" panose="020F0502020204030204"/>
              </a:rPr>
              <a:t>Systems Architecture</a:t>
            </a: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Functional architecture (a set of structured and simplified implementation independent views enforcing decoupling)</a:t>
            </a:r>
          </a:p>
          <a:p>
            <a:pPr marL="243411" indent="-243411" defTabSz="609570">
              <a:spcBef>
                <a:spcPts val="267"/>
              </a:spcBef>
              <a:spcAft>
                <a:spcPts val="267"/>
              </a:spcAft>
              <a:buClr>
                <a:srgbClr val="E0121D"/>
              </a:buClr>
            </a:pPr>
            <a:r>
              <a:rPr lang="en-US" sz="1400" dirty="0">
                <a:solidFill>
                  <a:srgbClr val="29313B"/>
                </a:solidFill>
                <a:latin typeface="Calibri" panose="020F0502020204030204"/>
              </a:rPr>
              <a:t>Data architecture, with standard definitions for the information that flows through the enterprise and between service providers &amp; their partners (SID)</a:t>
            </a:r>
            <a:endParaRPr lang="en-GB" sz="1400" dirty="0">
              <a:solidFill>
                <a:srgbClr val="29313B"/>
              </a:solidFill>
              <a:latin typeface="Calibri" panose="020F0502020204030204"/>
            </a:endParaRPr>
          </a:p>
          <a:p>
            <a:pPr marL="0" indent="0">
              <a:spcBef>
                <a:spcPts val="1067"/>
              </a:spcBef>
              <a:buClr>
                <a:srgbClr val="E0121D"/>
              </a:buClr>
              <a:buFont typeface="Arial"/>
              <a:buNone/>
            </a:pPr>
            <a:r>
              <a:rPr lang="en-US" sz="1400" b="1" dirty="0">
                <a:solidFill>
                  <a:srgbClr val="1A1A1A"/>
                </a:solidFill>
                <a:latin typeface="Calibri" panose="020F0502020204030204"/>
              </a:rPr>
              <a:t>Implementation Architecture</a:t>
            </a: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Suite of 50+ REST-based Open APIs for standardized </a:t>
            </a:r>
            <a:br>
              <a:rPr lang="en-GB" sz="1400" dirty="0">
                <a:solidFill>
                  <a:srgbClr val="29313B"/>
                </a:solidFill>
                <a:latin typeface="Calibri" panose="020F0502020204030204"/>
              </a:rPr>
            </a:br>
            <a:r>
              <a:rPr lang="en-GB" sz="1400" dirty="0">
                <a:solidFill>
                  <a:srgbClr val="29313B"/>
                </a:solidFill>
                <a:latin typeface="Calibri" panose="020F0502020204030204"/>
              </a:rPr>
              <a:t>interoperability of IT systems and partner integration</a:t>
            </a: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Definition of the ODA Components for reuse and </a:t>
            </a:r>
            <a:br>
              <a:rPr lang="en-GB" sz="1400" dirty="0">
                <a:solidFill>
                  <a:srgbClr val="29313B"/>
                </a:solidFill>
                <a:latin typeface="Calibri" panose="020F0502020204030204"/>
              </a:rPr>
            </a:br>
            <a:r>
              <a:rPr lang="en-GB" sz="1400" dirty="0">
                <a:solidFill>
                  <a:srgbClr val="29313B"/>
                </a:solidFill>
                <a:latin typeface="Calibri" panose="020F0502020204030204"/>
              </a:rPr>
              <a:t>simple integration</a:t>
            </a:r>
          </a:p>
          <a:p>
            <a:pPr marL="243411" indent="-243411" defTabSz="609570">
              <a:spcBef>
                <a:spcPts val="267"/>
              </a:spcBef>
              <a:spcAft>
                <a:spcPts val="267"/>
              </a:spcAft>
              <a:buClr>
                <a:srgbClr val="E0121D"/>
              </a:buClr>
            </a:pPr>
            <a:r>
              <a:rPr lang="en-US" sz="1400" dirty="0">
                <a:solidFill>
                  <a:srgbClr val="29313B"/>
                </a:solidFill>
                <a:latin typeface="Calibri" panose="020F0502020204030204"/>
              </a:rPr>
              <a:t>Standardized data model, enhanced for AI operations</a:t>
            </a:r>
          </a:p>
          <a:p>
            <a:pPr marL="0" indent="0">
              <a:spcBef>
                <a:spcPts val="1067"/>
              </a:spcBef>
              <a:buClr>
                <a:srgbClr val="E0121D"/>
              </a:buClr>
              <a:buFont typeface="Arial"/>
              <a:buNone/>
            </a:pPr>
            <a:r>
              <a:rPr lang="en-US" sz="1400" b="1" dirty="0">
                <a:solidFill>
                  <a:srgbClr val="1A1A1A"/>
                </a:solidFill>
                <a:latin typeface="Calibri" panose="020F0502020204030204"/>
              </a:rPr>
              <a:t>Deployment &amp; Runtime Environment</a:t>
            </a:r>
          </a:p>
          <a:p>
            <a:pPr marL="243411" indent="-243411" defTabSz="609570">
              <a:spcBef>
                <a:spcPts val="267"/>
              </a:spcBef>
              <a:spcAft>
                <a:spcPts val="267"/>
              </a:spcAft>
              <a:buClr>
                <a:srgbClr val="E0121D"/>
              </a:buClr>
            </a:pPr>
            <a:r>
              <a:rPr lang="en-US" sz="1400" dirty="0">
                <a:solidFill>
                  <a:srgbClr val="29313B"/>
                </a:solidFill>
                <a:latin typeface="Calibri" panose="020F0502020204030204"/>
              </a:rPr>
              <a:t>Canvas – a </a:t>
            </a:r>
            <a:r>
              <a:rPr lang="en-GB" sz="1400" dirty="0">
                <a:solidFill>
                  <a:srgbClr val="29313B"/>
                </a:solidFill>
                <a:latin typeface="Calibri" panose="020F0502020204030204"/>
              </a:rPr>
              <a:t>standard technical framework and DevOps </a:t>
            </a:r>
            <a:br>
              <a:rPr lang="en-GB" sz="1400" dirty="0">
                <a:solidFill>
                  <a:srgbClr val="29313B"/>
                </a:solidFill>
                <a:latin typeface="Calibri" panose="020F0502020204030204"/>
              </a:rPr>
            </a:br>
            <a:r>
              <a:rPr lang="en-GB" sz="1400" dirty="0">
                <a:solidFill>
                  <a:srgbClr val="29313B"/>
                </a:solidFill>
                <a:latin typeface="Calibri" panose="020F0502020204030204"/>
              </a:rPr>
              <a:t>environment for plug-and-play ODA components</a:t>
            </a:r>
            <a:endParaRPr lang="en-US" sz="1400" dirty="0">
              <a:solidFill>
                <a:srgbClr val="29313B"/>
              </a:solidFill>
              <a:latin typeface="Calibri" panose="020F0502020204030204"/>
            </a:endParaRP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Lab-deployed reference implementation and</a:t>
            </a:r>
            <a:br>
              <a:rPr lang="en-GB" sz="1400" dirty="0">
                <a:solidFill>
                  <a:srgbClr val="29313B"/>
                </a:solidFill>
                <a:latin typeface="Calibri" panose="020F0502020204030204"/>
              </a:rPr>
            </a:br>
            <a:r>
              <a:rPr lang="en-GB" sz="1400" dirty="0">
                <a:solidFill>
                  <a:srgbClr val="29313B"/>
                </a:solidFill>
                <a:latin typeface="Calibri" panose="020F0502020204030204"/>
              </a:rPr>
              <a:t>test environment </a:t>
            </a:r>
          </a:p>
          <a:p>
            <a:pPr marL="0" indent="0">
              <a:spcBef>
                <a:spcPts val="1067"/>
              </a:spcBef>
              <a:buClr>
                <a:srgbClr val="E0121D"/>
              </a:buClr>
              <a:buFont typeface="Arial"/>
              <a:buNone/>
            </a:pPr>
            <a:r>
              <a:rPr lang="en-US" sz="1400" b="1" dirty="0">
                <a:solidFill>
                  <a:srgbClr val="1A1A1A"/>
                </a:solidFill>
                <a:latin typeface="Calibri" panose="020F0502020204030204"/>
              </a:rPr>
              <a:t>Governance</a:t>
            </a: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Principles, design guides, metamodels</a:t>
            </a:r>
          </a:p>
          <a:p>
            <a:pPr marL="243411" indent="-243411" defTabSz="609570">
              <a:spcBef>
                <a:spcPts val="267"/>
              </a:spcBef>
              <a:spcAft>
                <a:spcPts val="267"/>
              </a:spcAft>
              <a:buClr>
                <a:srgbClr val="E0121D"/>
              </a:buClr>
            </a:pPr>
            <a:r>
              <a:rPr lang="en-GB" sz="1400" dirty="0">
                <a:solidFill>
                  <a:srgbClr val="29313B"/>
                </a:solidFill>
                <a:latin typeface="Calibri" panose="020F0502020204030204"/>
              </a:rPr>
              <a:t>Tools for agile management of the architecture lifecycle</a:t>
            </a:r>
            <a:endParaRPr lang="en-US" sz="1400" dirty="0">
              <a:solidFill>
                <a:srgbClr val="1A1A1A"/>
              </a:solidFill>
              <a:latin typeface="Calibri" panose="020F0502020204030204"/>
            </a:endParaRPr>
          </a:p>
          <a:p>
            <a:pPr>
              <a:spcBef>
                <a:spcPts val="800"/>
              </a:spcBef>
              <a:buClr>
                <a:srgbClr val="E0121D"/>
              </a:buClr>
            </a:pPr>
            <a:endParaRPr lang="en-US" sz="1400" dirty="0">
              <a:solidFill>
                <a:srgbClr val="1A1A1A"/>
              </a:solidFill>
              <a:latin typeface="Calibri" panose="020F0502020204030204"/>
            </a:endParaRPr>
          </a:p>
        </p:txBody>
      </p:sp>
      <p:sp>
        <p:nvSpPr>
          <p:cNvPr id="6" name="Title 5">
            <a:extLst>
              <a:ext uri="{FF2B5EF4-FFF2-40B4-BE49-F238E27FC236}">
                <a16:creationId xmlns:a16="http://schemas.microsoft.com/office/drawing/2014/main" id="{67890034-C6E4-4B54-B9B5-95A63579EC81}"/>
              </a:ext>
            </a:extLst>
          </p:cNvPr>
          <p:cNvSpPr>
            <a:spLocks noGrp="1"/>
          </p:cNvSpPr>
          <p:nvPr>
            <p:ph type="title"/>
          </p:nvPr>
        </p:nvSpPr>
        <p:spPr/>
        <p:txBody>
          <a:bodyPr>
            <a:normAutofit/>
          </a:bodyPr>
          <a:lstStyle/>
          <a:p>
            <a:r>
              <a:rPr lang="en-US"/>
              <a:t>Structure of ODA</a:t>
            </a:r>
          </a:p>
        </p:txBody>
      </p:sp>
      <p:pic>
        <p:nvPicPr>
          <p:cNvPr id="8" name="Picture 7">
            <a:extLst>
              <a:ext uri="{FF2B5EF4-FFF2-40B4-BE49-F238E27FC236}">
                <a16:creationId xmlns:a16="http://schemas.microsoft.com/office/drawing/2014/main" id="{E8ADC0DB-D507-4A35-B7B5-D8965D748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83" y="2840026"/>
            <a:ext cx="7200574" cy="3275637"/>
          </a:xfrm>
          <a:prstGeom prst="rect">
            <a:avLst/>
          </a:prstGeom>
        </p:spPr>
      </p:pic>
    </p:spTree>
    <p:extLst>
      <p:ext uri="{BB962C8B-B14F-4D97-AF65-F5344CB8AC3E}">
        <p14:creationId xmlns:p14="http://schemas.microsoft.com/office/powerpoint/2010/main" val="414593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B9E358-4128-461C-9109-189FBC2C5ED4}"/>
              </a:ext>
            </a:extLst>
          </p:cNvPr>
          <p:cNvSpPr>
            <a:spLocks noGrp="1"/>
          </p:cNvSpPr>
          <p:nvPr>
            <p:ph type="title"/>
          </p:nvPr>
        </p:nvSpPr>
        <p:spPr/>
        <p:txBody>
          <a:bodyPr>
            <a:normAutofit/>
          </a:bodyPr>
          <a:lstStyle/>
          <a:p>
            <a:r>
              <a:rPr lang="en-US"/>
              <a:t>ODA Key Benefits for the Industry</a:t>
            </a:r>
          </a:p>
        </p:txBody>
      </p:sp>
      <p:graphicFrame>
        <p:nvGraphicFramePr>
          <p:cNvPr id="6" name="Table 41">
            <a:extLst>
              <a:ext uri="{FF2B5EF4-FFF2-40B4-BE49-F238E27FC236}">
                <a16:creationId xmlns:a16="http://schemas.microsoft.com/office/drawing/2014/main" id="{89F1329A-D6EB-47FE-99C5-B1B62841B252}"/>
              </a:ext>
            </a:extLst>
          </p:cNvPr>
          <p:cNvGraphicFramePr>
            <a:graphicFrameLocks/>
          </p:cNvGraphicFramePr>
          <p:nvPr>
            <p:extLst>
              <p:ext uri="{D42A27DB-BD31-4B8C-83A1-F6EECF244321}">
                <p14:modId xmlns:p14="http://schemas.microsoft.com/office/powerpoint/2010/main" val="2793805978"/>
              </p:ext>
            </p:extLst>
          </p:nvPr>
        </p:nvGraphicFramePr>
        <p:xfrm>
          <a:off x="246372" y="983781"/>
          <a:ext cx="11418667" cy="5458263"/>
        </p:xfrm>
        <a:graphic>
          <a:graphicData uri="http://schemas.openxmlformats.org/drawingml/2006/table">
            <a:tbl>
              <a:tblPr firstRow="1"/>
              <a:tblGrid>
                <a:gridCol w="2651955">
                  <a:extLst>
                    <a:ext uri="{9D8B030D-6E8A-4147-A177-3AD203B41FA5}">
                      <a16:colId xmlns:a16="http://schemas.microsoft.com/office/drawing/2014/main" val="4277433936"/>
                    </a:ext>
                  </a:extLst>
                </a:gridCol>
                <a:gridCol w="3443769">
                  <a:extLst>
                    <a:ext uri="{9D8B030D-6E8A-4147-A177-3AD203B41FA5}">
                      <a16:colId xmlns:a16="http://schemas.microsoft.com/office/drawing/2014/main" val="1047578353"/>
                    </a:ext>
                  </a:extLst>
                </a:gridCol>
                <a:gridCol w="5322943">
                  <a:extLst>
                    <a:ext uri="{9D8B030D-6E8A-4147-A177-3AD203B41FA5}">
                      <a16:colId xmlns:a16="http://schemas.microsoft.com/office/drawing/2014/main" val="3899471289"/>
                    </a:ext>
                  </a:extLst>
                </a:gridCol>
              </a:tblGrid>
              <a:tr h="40061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500" noProof="0"/>
                        <a:t>Ambition</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0121D"/>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500" noProof="0"/>
                        <a:t>Today’s Challenges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0121D"/>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noProof="0"/>
                        <a:t>ODA Solutions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0121D"/>
                    </a:solidFill>
                  </a:tcPr>
                </a:tc>
                <a:extLst>
                  <a:ext uri="{0D108BD9-81ED-4DB2-BD59-A6C34878D82A}">
                    <a16:rowId xmlns:a16="http://schemas.microsoft.com/office/drawing/2014/main" val="2598232702"/>
                  </a:ext>
                </a:extLst>
              </a:tr>
              <a:tr h="9344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l">
                        <a:spcAft>
                          <a:spcPts val="0"/>
                        </a:spcAft>
                        <a:buFont typeface="Arial" panose="020B0604020202020204" pitchFamily="34" charset="0"/>
                        <a:buNone/>
                      </a:pPr>
                      <a:r>
                        <a:rPr lang="en-US" sz="1500" b="1" noProof="0"/>
                        <a:t>Accelerate Concept-to-Cash</a:t>
                      </a:r>
                    </a:p>
                    <a:p>
                      <a:pPr marL="0" indent="0" algn="l" defTabSz="457200" rtl="0" eaLnBrk="1" latinLnBrk="0" hangingPunct="1">
                        <a:spcBef>
                          <a:spcPts val="200"/>
                        </a:spcBef>
                        <a:spcAft>
                          <a:spcPts val="200"/>
                        </a:spcAft>
                        <a:buFont typeface="Arial" panose="020B0604020202020204" pitchFamily="34" charset="0"/>
                        <a:buNone/>
                      </a:pPr>
                      <a:r>
                        <a:rPr lang="en-US" sz="1500" kern="1200" noProof="0">
                          <a:solidFill>
                            <a:schemeClr val="dk1"/>
                          </a:solidFill>
                          <a:latin typeface="+mn-lt"/>
                          <a:ea typeface="+mn-ea"/>
                          <a:cs typeface="+mn-cs"/>
                        </a:rPr>
                        <a:t>Launch new products in days</a:t>
                      </a:r>
                    </a:p>
                  </a:txBody>
                  <a:tcPr marL="96000" marR="60960" marT="48000" marB="480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Lack of business agility</a:t>
                      </a:r>
                    </a:p>
                  </a:txBody>
                  <a:tcPr marL="96000" marR="60960" marT="48000" marB="480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Modular, reusable software components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Designed for rapid experimentation and agile ways of working</a:t>
                      </a:r>
                    </a:p>
                  </a:txBody>
                  <a:tcPr marL="96000" marR="60960" marT="48000" marB="480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2258124309"/>
                  </a:ext>
                </a:extLst>
              </a:tr>
              <a:tr h="11309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l" defTabSz="457200" rtl="0" eaLnBrk="1" latinLnBrk="0" hangingPunct="1">
                        <a:spcAft>
                          <a:spcPts val="0"/>
                        </a:spcAft>
                        <a:buFont typeface="Arial" panose="020B0604020202020204" pitchFamily="34" charset="0"/>
                        <a:buNone/>
                      </a:pPr>
                      <a:r>
                        <a:rPr lang="en-US" sz="1500" b="1" kern="1200" noProof="0">
                          <a:solidFill>
                            <a:schemeClr val="dk1"/>
                          </a:solidFill>
                          <a:latin typeface="+mn-lt"/>
                          <a:ea typeface="+mn-ea"/>
                          <a:cs typeface="+mn-cs"/>
                        </a:rPr>
                        <a:t>Monetize 5G in the enterprise</a:t>
                      </a:r>
                    </a:p>
                    <a:p>
                      <a:pPr marL="0" indent="0">
                        <a:spcBef>
                          <a:spcPts val="200"/>
                        </a:spcBef>
                        <a:spcAft>
                          <a:spcPts val="200"/>
                        </a:spcAft>
                        <a:buFont typeface="Arial" panose="020B0604020202020204" pitchFamily="34" charset="0"/>
                        <a:buNone/>
                      </a:pPr>
                      <a:r>
                        <a:rPr lang="en-US" sz="1500" noProof="0"/>
                        <a:t>40% growth in B2B2X</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Lack of business / technical alignment</a:t>
                      </a:r>
                    </a:p>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Systems &amp; processes designed for traditional telco business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Common language for business &amp; technology domains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Supports any product via catalog-based data and rules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Zero-Touch Partnering via Open APIs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1723055911"/>
                  </a:ext>
                </a:extLst>
              </a:tr>
              <a:tr h="186128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b="1" kern="1200" noProof="0">
                          <a:solidFill>
                            <a:schemeClr val="dk1"/>
                          </a:solidFill>
                          <a:latin typeface="+mn-lt"/>
                          <a:ea typeface="+mn-ea"/>
                          <a:cs typeface="+mn-cs"/>
                        </a:rPr>
                        <a:t>Eliminate costs</a:t>
                      </a:r>
                    </a:p>
                    <a:p>
                      <a:pPr marL="0" marR="0" lvl="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500" kern="1200" noProof="0">
                          <a:solidFill>
                            <a:schemeClr val="dk1"/>
                          </a:solidFill>
                          <a:latin typeface="+mn-lt"/>
                          <a:ea typeface="+mn-ea"/>
                          <a:cs typeface="+mn-cs"/>
                        </a:rPr>
                        <a:t>Double OpEx efficiency</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High IT procurement &amp; integration costs</a:t>
                      </a:r>
                    </a:p>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High maintenance cost of customized IT</a:t>
                      </a:r>
                    </a:p>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High operational cost of complex, manual processes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Enables a marketplace for standardized software components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Open standards to minimize software customization</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Zero-Touch Interoperability via Open APIs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Optimized for cloud native deployment</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Zero-Touch Operations via AI-enabled automation</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1493558052"/>
                  </a:ext>
                </a:extLst>
              </a:tr>
              <a:tr h="11309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b="1" kern="1200" noProof="0">
                          <a:solidFill>
                            <a:schemeClr val="dk1"/>
                          </a:solidFill>
                          <a:latin typeface="+mn-lt"/>
                          <a:ea typeface="+mn-ea"/>
                          <a:cs typeface="+mn-cs"/>
                        </a:rPr>
                        <a:t>Delight Customers</a:t>
                      </a:r>
                    </a:p>
                    <a:p>
                      <a:pPr marL="0" marR="0" lvl="0" indent="0" algn="l" defTabSz="457200" rtl="0" eaLnBrk="1" fontAlgn="auto" latinLnBrk="0" hangingPunct="1">
                        <a:lnSpc>
                          <a:spcPct val="100000"/>
                        </a:lnSpc>
                        <a:spcBef>
                          <a:spcPts val="200"/>
                        </a:spcBef>
                        <a:spcAft>
                          <a:spcPts val="200"/>
                        </a:spcAft>
                        <a:buClrTx/>
                        <a:buSzTx/>
                        <a:buFont typeface="Arial" panose="020B0604020202020204" pitchFamily="34" charset="0"/>
                        <a:buNone/>
                        <a:tabLst/>
                        <a:defRPr/>
                      </a:pPr>
                      <a:r>
                        <a:rPr lang="en-US" sz="1500" kern="1200" noProof="0">
                          <a:solidFill>
                            <a:schemeClr val="dk1"/>
                          </a:solidFill>
                          <a:latin typeface="+mn-lt"/>
                          <a:ea typeface="+mn-ea"/>
                          <a:cs typeface="+mn-cs"/>
                        </a:rPr>
                        <a:t>100% digital interactions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Poor customer experience due to disconnected systems</a:t>
                      </a:r>
                    </a:p>
                    <a:p>
                      <a:pPr marL="171450" marR="0" lvl="0" indent="-171450" algn="l" defTabSz="4572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lang="en-US" sz="1500" kern="1200" noProof="0">
                          <a:solidFill>
                            <a:schemeClr val="dk1"/>
                          </a:solidFill>
                          <a:latin typeface="+mn-lt"/>
                          <a:ea typeface="+mn-ea"/>
                          <a:cs typeface="+mn-cs"/>
                        </a:rPr>
                        <a:t>No single view of the customer</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Pace-layering for rapid evolution of customer-facing systems</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360</a:t>
                      </a:r>
                      <a:r>
                        <a:rPr lang="en-US" sz="1500" kern="1200" baseline="44000" noProof="0">
                          <a:solidFill>
                            <a:schemeClr val="dk1"/>
                          </a:solidFill>
                          <a:latin typeface="+mn-lt"/>
                          <a:ea typeface="+mn-ea"/>
                          <a:cs typeface="+mn-cs"/>
                        </a:rPr>
                        <a:t>o</a:t>
                      </a:r>
                      <a:r>
                        <a:rPr lang="en-US" sz="1500" kern="1200" noProof="0">
                          <a:solidFill>
                            <a:schemeClr val="dk1"/>
                          </a:solidFill>
                          <a:latin typeface="+mn-lt"/>
                          <a:ea typeface="+mn-ea"/>
                          <a:cs typeface="+mn-cs"/>
                        </a:rPr>
                        <a:t> customer view built on a common data model</a:t>
                      </a:r>
                    </a:p>
                    <a:p>
                      <a:pPr marL="171450" marR="0" lvl="0" indent="-171450" algn="l" defTabSz="4572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500" kern="1200" noProof="0">
                          <a:solidFill>
                            <a:schemeClr val="dk1"/>
                          </a:solidFill>
                          <a:latin typeface="+mn-lt"/>
                          <a:ea typeface="+mn-ea"/>
                          <a:cs typeface="+mn-cs"/>
                        </a:rPr>
                        <a:t>AI-ready for optimizing personalized customer experiences</a:t>
                      </a:r>
                    </a:p>
                  </a:txBody>
                  <a:tcPr marL="96000" marR="60960" marT="48000" marB="480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0121D">
                        <a:tint val="20000"/>
                      </a:srgbClr>
                    </a:solidFill>
                  </a:tcPr>
                </a:tc>
                <a:extLst>
                  <a:ext uri="{0D108BD9-81ED-4DB2-BD59-A6C34878D82A}">
                    <a16:rowId xmlns:a16="http://schemas.microsoft.com/office/drawing/2014/main" val="3330393900"/>
                  </a:ext>
                </a:extLst>
              </a:tr>
            </a:tbl>
          </a:graphicData>
        </a:graphic>
      </p:graphicFrame>
    </p:spTree>
    <p:extLst>
      <p:ext uri="{BB962C8B-B14F-4D97-AF65-F5344CB8AC3E}">
        <p14:creationId xmlns:p14="http://schemas.microsoft.com/office/powerpoint/2010/main" val="3155707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20B044-460D-4B66-82AF-5426D0351F40}"/>
              </a:ext>
            </a:extLst>
          </p:cNvPr>
          <p:cNvSpPr>
            <a:spLocks noGrp="1"/>
          </p:cNvSpPr>
          <p:nvPr>
            <p:ph type="title"/>
          </p:nvPr>
        </p:nvSpPr>
        <p:spPr/>
        <p:txBody>
          <a:bodyPr/>
          <a:lstStyle/>
          <a:p>
            <a:r>
              <a:rPr lang="en-GB"/>
              <a:t>Migration to ODA</a:t>
            </a:r>
            <a:endParaRPr lang="en-US"/>
          </a:p>
        </p:txBody>
      </p:sp>
      <p:pic>
        <p:nvPicPr>
          <p:cNvPr id="78" name="Picture 77">
            <a:extLst>
              <a:ext uri="{FF2B5EF4-FFF2-40B4-BE49-F238E27FC236}">
                <a16:creationId xmlns:a16="http://schemas.microsoft.com/office/drawing/2014/main" id="{8FDE466F-07DC-411E-8B2E-D3EC3503CA4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06516" y="4490339"/>
            <a:ext cx="3098967" cy="1288753"/>
          </a:xfrm>
          <a:prstGeom prst="rect">
            <a:avLst/>
          </a:prstGeom>
        </p:spPr>
      </p:pic>
      <p:sp>
        <p:nvSpPr>
          <p:cNvPr id="81" name="Rectangle 80">
            <a:extLst>
              <a:ext uri="{FF2B5EF4-FFF2-40B4-BE49-F238E27FC236}">
                <a16:creationId xmlns:a16="http://schemas.microsoft.com/office/drawing/2014/main" id="{4A4665DD-CBF2-4C9A-9710-3B2B1781C2E7}"/>
              </a:ext>
            </a:extLst>
          </p:cNvPr>
          <p:cNvSpPr/>
          <p:nvPr/>
        </p:nvSpPr>
        <p:spPr>
          <a:xfrm>
            <a:off x="301499" y="1003716"/>
            <a:ext cx="11310576" cy="2163683"/>
          </a:xfrm>
          <a:prstGeom prst="rect">
            <a:avLst/>
          </a:prstGeom>
          <a:solidFill>
            <a:srgbClr val="1A1A1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15806315-44F0-429B-A943-559EDC41CC96}"/>
              </a:ext>
            </a:extLst>
          </p:cNvPr>
          <p:cNvSpPr/>
          <p:nvPr/>
        </p:nvSpPr>
        <p:spPr>
          <a:xfrm>
            <a:off x="1163878" y="1321802"/>
            <a:ext cx="1530893" cy="1764218"/>
          </a:xfrm>
          <a:prstGeom prst="rect">
            <a:avLst/>
          </a:prstGeom>
          <a:solidFill>
            <a:sysClr val="window" lastClr="FFFFFF">
              <a:lumMod val="85000"/>
            </a:sysClr>
          </a:solidFill>
          <a:ln>
            <a:noFill/>
            <a:prstDash val="dash"/>
          </a:ln>
        </p:spPr>
        <p:txBody>
          <a:bodyPr wrap="square" lIns="36000" tIns="0" rIns="0" bIns="0" rtlCol="0" anchor="t">
            <a:noAutofit/>
          </a:bodyPr>
          <a:lstStyle/>
          <a:p>
            <a:pPr marL="0" marR="0" lvl="0" indent="0" defTabSz="608823" eaLnBrk="1" fontAlgn="auto" latinLnBrk="0" hangingPunct="1">
              <a:lnSpc>
                <a:spcPct val="100000"/>
              </a:lnSpc>
              <a:spcBef>
                <a:spcPts val="0"/>
              </a:spcBef>
              <a:spcAft>
                <a:spcPts val="0"/>
              </a:spcAft>
              <a:buClr>
                <a:srgbClr val="173288"/>
              </a:buClr>
              <a:buSzPct val="100000"/>
              <a:buFontTx/>
              <a:buNone/>
              <a:tabLst/>
              <a:defRPr/>
            </a:pPr>
            <a:r>
              <a:rPr kumimoji="0" lang="en-GB" sz="10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rPr>
              <a:t>CSP domain</a:t>
            </a:r>
            <a:endParaRPr kumimoji="0" lang="en-US" sz="10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endParaRPr>
          </a:p>
        </p:txBody>
      </p:sp>
      <p:sp>
        <p:nvSpPr>
          <p:cNvPr id="87" name="Rectangle 86">
            <a:extLst>
              <a:ext uri="{FF2B5EF4-FFF2-40B4-BE49-F238E27FC236}">
                <a16:creationId xmlns:a16="http://schemas.microsoft.com/office/drawing/2014/main" id="{4BD06707-2B80-4C76-98B1-3E3A26A79684}"/>
              </a:ext>
            </a:extLst>
          </p:cNvPr>
          <p:cNvSpPr/>
          <p:nvPr/>
        </p:nvSpPr>
        <p:spPr>
          <a:xfrm>
            <a:off x="1255375" y="1524469"/>
            <a:ext cx="1347898" cy="293828"/>
          </a:xfrm>
          <a:prstGeom prst="rect">
            <a:avLst/>
          </a:prstGeom>
          <a:solidFill>
            <a:srgbClr val="1A1A1A"/>
          </a:solidFill>
          <a:ln>
            <a:noFill/>
          </a:ln>
        </p:spPr>
        <p:txBody>
          <a:bodyPr wrap="square" lIns="144000" tIns="144000" rIns="144000" bIns="144000"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0" i="0" u="none" strike="noStrike" kern="0" cap="none" spc="0" normalizeH="0" baseline="0" noProof="0">
                <a:ln>
                  <a:noFill/>
                </a:ln>
                <a:solidFill>
                  <a:srgbClr val="FFFFFF"/>
                </a:solidFill>
                <a:effectLst/>
                <a:uLnTx/>
                <a:uFillTx/>
                <a:latin typeface="Calibri" panose="020F0502020204030204" pitchFamily="34" charset="0"/>
                <a:ea typeface="Lato" charset="0"/>
                <a:cs typeface="Calibri" panose="020F0502020204030204" pitchFamily="34" charset="0"/>
              </a:rPr>
              <a:t>Operations</a:t>
            </a:r>
            <a:br>
              <a:rPr kumimoji="0" lang="en-GB" sz="900" b="0" i="0" u="none" strike="noStrike" kern="0" cap="none" spc="0" normalizeH="0" baseline="0" noProof="0">
                <a:ln>
                  <a:noFill/>
                </a:ln>
                <a:solidFill>
                  <a:srgbClr val="FFFFFF"/>
                </a:solidFill>
                <a:effectLst/>
                <a:uLnTx/>
                <a:uFillTx/>
                <a:latin typeface="Calibri" panose="020F0502020204030204" pitchFamily="34" charset="0"/>
                <a:ea typeface="Lato" charset="0"/>
                <a:cs typeface="Calibri" panose="020F0502020204030204" pitchFamily="34" charset="0"/>
              </a:rPr>
            </a:br>
            <a:r>
              <a:rPr kumimoji="0" lang="en-GB" sz="900" b="0" i="1" u="none" strike="noStrike" kern="0" cap="none" spc="0" normalizeH="0" baseline="0" noProof="0">
                <a:ln>
                  <a:noFill/>
                </a:ln>
                <a:solidFill>
                  <a:srgbClr val="FFFFFF"/>
                </a:solidFill>
                <a:effectLst/>
                <a:uLnTx/>
                <a:uFillTx/>
                <a:latin typeface="Calibri" panose="020F0502020204030204" pitchFamily="34" charset="0"/>
                <a:ea typeface="Lato" charset="0"/>
                <a:cs typeface="Calibri" panose="020F0502020204030204" pitchFamily="34" charset="0"/>
              </a:rPr>
              <a:t>(processes &amp; people)</a:t>
            </a:r>
            <a:endParaRPr kumimoji="0" lang="en-US" sz="900" b="0" i="1" u="none" strike="noStrike" kern="0" cap="none" spc="0" normalizeH="0" baseline="0" noProof="0">
              <a:ln>
                <a:noFill/>
              </a:ln>
              <a:solidFill>
                <a:srgbClr val="FFFFFF"/>
              </a:solidFill>
              <a:effectLst/>
              <a:uLnTx/>
              <a:uFillTx/>
              <a:latin typeface="Calibri" panose="020F0502020204030204" pitchFamily="34" charset="0"/>
              <a:ea typeface="Lato" charset="0"/>
              <a:cs typeface="Calibri" panose="020F0502020204030204" pitchFamily="34" charset="0"/>
            </a:endParaRPr>
          </a:p>
        </p:txBody>
      </p:sp>
      <p:sp>
        <p:nvSpPr>
          <p:cNvPr id="88" name="Rectangle 87">
            <a:extLst>
              <a:ext uri="{FF2B5EF4-FFF2-40B4-BE49-F238E27FC236}">
                <a16:creationId xmlns:a16="http://schemas.microsoft.com/office/drawing/2014/main" id="{656BFE25-8E7F-4EE2-9A9D-3F8F93792AF4}"/>
              </a:ext>
            </a:extLst>
          </p:cNvPr>
          <p:cNvSpPr/>
          <p:nvPr/>
        </p:nvSpPr>
        <p:spPr>
          <a:xfrm>
            <a:off x="1255375" y="1915030"/>
            <a:ext cx="1347898" cy="293828"/>
          </a:xfrm>
          <a:prstGeom prst="rect">
            <a:avLst/>
          </a:prstGeom>
          <a:solidFill>
            <a:srgbClr val="1A1A1A">
              <a:lumMod val="90000"/>
              <a:lumOff val="10000"/>
            </a:srgbClr>
          </a:solidFill>
          <a:ln>
            <a:noFill/>
          </a:ln>
        </p:spPr>
        <p:txBody>
          <a:bodyPr wrap="square" lIns="144000" tIns="144000" rIns="144000" bIns="144000"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BSS</a:t>
            </a:r>
            <a:endParaRPr kumimoji="0" lang="en-US" sz="9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endParaRPr>
          </a:p>
        </p:txBody>
      </p:sp>
      <p:sp>
        <p:nvSpPr>
          <p:cNvPr id="89" name="Rectangle 88">
            <a:extLst>
              <a:ext uri="{FF2B5EF4-FFF2-40B4-BE49-F238E27FC236}">
                <a16:creationId xmlns:a16="http://schemas.microsoft.com/office/drawing/2014/main" id="{C6317A11-6EAF-4FE5-9E6E-A822B72FD048}"/>
              </a:ext>
            </a:extLst>
          </p:cNvPr>
          <p:cNvSpPr/>
          <p:nvPr/>
        </p:nvSpPr>
        <p:spPr>
          <a:xfrm>
            <a:off x="1255375" y="2305591"/>
            <a:ext cx="1347898" cy="293828"/>
          </a:xfrm>
          <a:prstGeom prst="rect">
            <a:avLst/>
          </a:prstGeom>
          <a:solidFill>
            <a:srgbClr val="1A1A1A">
              <a:lumMod val="75000"/>
              <a:lumOff val="25000"/>
            </a:srgbClr>
          </a:solidFill>
          <a:ln>
            <a:noFill/>
          </a:ln>
        </p:spPr>
        <p:txBody>
          <a:bodyPr wrap="square" lIns="144000" tIns="144000" rIns="144000" bIns="144000"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OSS</a:t>
            </a:r>
            <a:endParaRPr kumimoji="0" lang="en-US" sz="9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endParaRPr>
          </a:p>
        </p:txBody>
      </p:sp>
      <p:sp>
        <p:nvSpPr>
          <p:cNvPr id="90" name="Rectangle 89">
            <a:extLst>
              <a:ext uri="{FF2B5EF4-FFF2-40B4-BE49-F238E27FC236}">
                <a16:creationId xmlns:a16="http://schemas.microsoft.com/office/drawing/2014/main" id="{4020EA84-B323-4787-A9D3-AE8A3B90BC43}"/>
              </a:ext>
            </a:extLst>
          </p:cNvPr>
          <p:cNvSpPr/>
          <p:nvPr/>
        </p:nvSpPr>
        <p:spPr>
          <a:xfrm>
            <a:off x="1255375" y="2696151"/>
            <a:ext cx="1347898" cy="293828"/>
          </a:xfrm>
          <a:prstGeom prst="rect">
            <a:avLst/>
          </a:prstGeom>
          <a:solidFill>
            <a:srgbClr val="1A1A1A">
              <a:lumMod val="50000"/>
              <a:lumOff val="50000"/>
            </a:srgbClr>
          </a:solidFill>
          <a:ln>
            <a:noFill/>
          </a:ln>
        </p:spPr>
        <p:txBody>
          <a:bodyPr wrap="square" lIns="144000" tIns="144000" rIns="144000" bIns="144000"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Network </a:t>
            </a:r>
            <a:r>
              <a:rPr kumimoji="0" lang="en-GB" sz="900" b="0" i="1"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(physical)</a:t>
            </a:r>
            <a:endParaRPr kumimoji="0" lang="en-US" sz="900" b="0" i="1"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endParaRPr>
          </a:p>
        </p:txBody>
      </p:sp>
      <p:sp>
        <p:nvSpPr>
          <p:cNvPr id="91" name="TextBox 90">
            <a:extLst>
              <a:ext uri="{FF2B5EF4-FFF2-40B4-BE49-F238E27FC236}">
                <a16:creationId xmlns:a16="http://schemas.microsoft.com/office/drawing/2014/main" id="{8D25FB23-4E60-42BD-95A4-E2471FE3700E}"/>
              </a:ext>
            </a:extLst>
          </p:cNvPr>
          <p:cNvSpPr txBox="1"/>
          <p:nvPr/>
        </p:nvSpPr>
        <p:spPr>
          <a:xfrm>
            <a:off x="301499" y="3274871"/>
            <a:ext cx="3253721" cy="1107996"/>
          </a:xfrm>
          <a:prstGeom prst="rect">
            <a:avLst/>
          </a:prstGeom>
          <a:noFill/>
        </p:spPr>
        <p:txBody>
          <a:bodyPr wrap="square" rtlCol="0">
            <a:spAutoFit/>
          </a:bodyPr>
          <a:lstStyle/>
          <a:p>
            <a:pPr algn="ctr"/>
            <a:r>
              <a:rPr lang="en-GB" sz="1100">
                <a:solidFill>
                  <a:srgbClr val="1A1A1A"/>
                </a:solidFill>
                <a:latin typeface="Calibri" panose="020F0502020204030204"/>
              </a:rPr>
              <a:t>This is the starting position for most service providers. At this stage, the business architecture and information systems architecture is most relevant for governing changes to the existing landscape. And the transformation guides can be used to define your transformation strategy.</a:t>
            </a:r>
            <a:endParaRPr lang="en-US" sz="1100">
              <a:solidFill>
                <a:srgbClr val="1A1A1A"/>
              </a:solidFill>
              <a:latin typeface="Calibri" panose="020F0502020204030204"/>
            </a:endParaRPr>
          </a:p>
        </p:txBody>
      </p:sp>
      <p:sp>
        <p:nvSpPr>
          <p:cNvPr id="92" name="TextBox 91">
            <a:extLst>
              <a:ext uri="{FF2B5EF4-FFF2-40B4-BE49-F238E27FC236}">
                <a16:creationId xmlns:a16="http://schemas.microsoft.com/office/drawing/2014/main" id="{4E7249F5-D312-42AD-9795-846E2DECC0F8}"/>
              </a:ext>
            </a:extLst>
          </p:cNvPr>
          <p:cNvSpPr txBox="1"/>
          <p:nvPr/>
        </p:nvSpPr>
        <p:spPr>
          <a:xfrm>
            <a:off x="4330216" y="3274871"/>
            <a:ext cx="3253721" cy="1107996"/>
          </a:xfrm>
          <a:prstGeom prst="rect">
            <a:avLst/>
          </a:prstGeom>
          <a:noFill/>
        </p:spPr>
        <p:txBody>
          <a:bodyPr wrap="square" rtlCol="0">
            <a:spAutoFit/>
          </a:bodyPr>
          <a:lstStyle/>
          <a:p>
            <a:pPr algn="ctr"/>
            <a:r>
              <a:rPr lang="en-GB" sz="1100">
                <a:solidFill>
                  <a:srgbClr val="1A1A1A"/>
                </a:solidFill>
                <a:latin typeface="Calibri" panose="020F0502020204030204"/>
              </a:rPr>
              <a:t>A typical first step is to wrap the existing systems in Open APIs to introduce loose coupling and to lay the foundation for agile transformation. In addition to the business architecture and information systems architecture; the Implementation architecture now become relevant for the Open APIs.</a:t>
            </a:r>
            <a:endParaRPr lang="en-US" sz="1100">
              <a:solidFill>
                <a:srgbClr val="1A1A1A"/>
              </a:solidFill>
              <a:latin typeface="Calibri" panose="020F0502020204030204"/>
            </a:endParaRPr>
          </a:p>
        </p:txBody>
      </p:sp>
      <p:sp>
        <p:nvSpPr>
          <p:cNvPr id="93" name="TextBox 92">
            <a:extLst>
              <a:ext uri="{FF2B5EF4-FFF2-40B4-BE49-F238E27FC236}">
                <a16:creationId xmlns:a16="http://schemas.microsoft.com/office/drawing/2014/main" id="{7A53666D-CE6B-4175-BEAB-D0D91B5090FD}"/>
              </a:ext>
            </a:extLst>
          </p:cNvPr>
          <p:cNvSpPr txBox="1"/>
          <p:nvPr/>
        </p:nvSpPr>
        <p:spPr>
          <a:xfrm>
            <a:off x="8358354" y="3274871"/>
            <a:ext cx="3253721" cy="1107996"/>
          </a:xfrm>
          <a:prstGeom prst="rect">
            <a:avLst/>
          </a:prstGeom>
          <a:noFill/>
        </p:spPr>
        <p:txBody>
          <a:bodyPr wrap="square" rtlCol="0">
            <a:spAutoFit/>
          </a:bodyPr>
          <a:lstStyle/>
          <a:p>
            <a:pPr algn="ctr"/>
            <a:r>
              <a:rPr lang="en-GB" sz="1100">
                <a:solidFill>
                  <a:srgbClr val="1A1A1A"/>
                </a:solidFill>
                <a:latin typeface="Calibri" panose="020F0502020204030204"/>
              </a:rPr>
              <a:t>The final stage is the introduction of cloud native components. These will include components from partners. The whole of ODA is now relevant to define the business and information systems architecture and also the implementation and deployment architecture.</a:t>
            </a:r>
            <a:endParaRPr lang="en-US" sz="1100">
              <a:solidFill>
                <a:srgbClr val="1A1A1A"/>
              </a:solidFill>
              <a:latin typeface="Calibri" panose="020F0502020204030204"/>
            </a:endParaRPr>
          </a:p>
        </p:txBody>
      </p:sp>
      <p:grpSp>
        <p:nvGrpSpPr>
          <p:cNvPr id="94" name="Group 93">
            <a:extLst>
              <a:ext uri="{FF2B5EF4-FFF2-40B4-BE49-F238E27FC236}">
                <a16:creationId xmlns:a16="http://schemas.microsoft.com/office/drawing/2014/main" id="{3736483F-5024-4B81-9612-5D86893C4C58}"/>
              </a:ext>
            </a:extLst>
          </p:cNvPr>
          <p:cNvGrpSpPr/>
          <p:nvPr/>
        </p:nvGrpSpPr>
        <p:grpSpPr>
          <a:xfrm>
            <a:off x="3184341" y="1767021"/>
            <a:ext cx="1063546" cy="864182"/>
            <a:chOff x="3107915" y="2879292"/>
            <a:chExt cx="1189627" cy="1125888"/>
          </a:xfrm>
          <a:solidFill>
            <a:srgbClr val="E0121D"/>
          </a:solidFill>
        </p:grpSpPr>
        <p:sp>
          <p:nvSpPr>
            <p:cNvPr id="96" name="Triangle 25">
              <a:extLst>
                <a:ext uri="{FF2B5EF4-FFF2-40B4-BE49-F238E27FC236}">
                  <a16:creationId xmlns:a16="http://schemas.microsoft.com/office/drawing/2014/main" id="{B8B66886-DCEC-4DDB-A0C9-9AFF07841C40}"/>
                </a:ext>
              </a:extLst>
            </p:cNvPr>
            <p:cNvSpPr/>
            <p:nvPr/>
          </p:nvSpPr>
          <p:spPr>
            <a:xfrm rot="5400000">
              <a:off x="3193350" y="3273031"/>
              <a:ext cx="819766" cy="343879"/>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sp>
          <p:nvSpPr>
            <p:cNvPr id="97" name="Triangle 34">
              <a:extLst>
                <a:ext uri="{FF2B5EF4-FFF2-40B4-BE49-F238E27FC236}">
                  <a16:creationId xmlns:a16="http://schemas.microsoft.com/office/drawing/2014/main" id="{9031A899-06C5-4F79-BCD7-C5BE9A491DF6}"/>
                </a:ext>
              </a:extLst>
            </p:cNvPr>
            <p:cNvSpPr/>
            <p:nvPr/>
          </p:nvSpPr>
          <p:spPr>
            <a:xfrm rot="5400000">
              <a:off x="2926698" y="3311288"/>
              <a:ext cx="624332" cy="261897"/>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sp>
          <p:nvSpPr>
            <p:cNvPr id="98" name="Triangle 35">
              <a:extLst>
                <a:ext uri="{FF2B5EF4-FFF2-40B4-BE49-F238E27FC236}">
                  <a16:creationId xmlns:a16="http://schemas.microsoft.com/office/drawing/2014/main" id="{878B73C6-189B-4F77-8904-A5B4D33BDF25}"/>
                </a:ext>
              </a:extLst>
            </p:cNvPr>
            <p:cNvSpPr/>
            <p:nvPr/>
          </p:nvSpPr>
          <p:spPr>
            <a:xfrm rot="5400000">
              <a:off x="3498452" y="3206089"/>
              <a:ext cx="1125888" cy="472293"/>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grpSp>
      <p:grpSp>
        <p:nvGrpSpPr>
          <p:cNvPr id="99" name="Group 98">
            <a:extLst>
              <a:ext uri="{FF2B5EF4-FFF2-40B4-BE49-F238E27FC236}">
                <a16:creationId xmlns:a16="http://schemas.microsoft.com/office/drawing/2014/main" id="{2E3E883A-56E6-46F2-AA74-4A0DDF484831}"/>
              </a:ext>
            </a:extLst>
          </p:cNvPr>
          <p:cNvGrpSpPr/>
          <p:nvPr/>
        </p:nvGrpSpPr>
        <p:grpSpPr>
          <a:xfrm>
            <a:off x="7463329" y="1767021"/>
            <a:ext cx="1063546" cy="864182"/>
            <a:chOff x="3107915" y="2879292"/>
            <a:chExt cx="1189627" cy="1125888"/>
          </a:xfrm>
          <a:solidFill>
            <a:srgbClr val="E0121D"/>
          </a:solidFill>
        </p:grpSpPr>
        <p:sp>
          <p:nvSpPr>
            <p:cNvPr id="100" name="Triangle 25">
              <a:extLst>
                <a:ext uri="{FF2B5EF4-FFF2-40B4-BE49-F238E27FC236}">
                  <a16:creationId xmlns:a16="http://schemas.microsoft.com/office/drawing/2014/main" id="{5E0E9241-633F-4352-90B3-CF1CCABBF550}"/>
                </a:ext>
              </a:extLst>
            </p:cNvPr>
            <p:cNvSpPr/>
            <p:nvPr/>
          </p:nvSpPr>
          <p:spPr>
            <a:xfrm rot="5400000">
              <a:off x="3193350" y="3273031"/>
              <a:ext cx="819766" cy="343879"/>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sp>
          <p:nvSpPr>
            <p:cNvPr id="107" name="Triangle 34">
              <a:extLst>
                <a:ext uri="{FF2B5EF4-FFF2-40B4-BE49-F238E27FC236}">
                  <a16:creationId xmlns:a16="http://schemas.microsoft.com/office/drawing/2014/main" id="{E3FB3C71-D734-418B-9775-127F77AC4CB0}"/>
                </a:ext>
              </a:extLst>
            </p:cNvPr>
            <p:cNvSpPr/>
            <p:nvPr/>
          </p:nvSpPr>
          <p:spPr>
            <a:xfrm rot="5400000">
              <a:off x="2926698" y="3311288"/>
              <a:ext cx="624332" cy="261897"/>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sp>
          <p:nvSpPr>
            <p:cNvPr id="109" name="Triangle 35">
              <a:extLst>
                <a:ext uri="{FF2B5EF4-FFF2-40B4-BE49-F238E27FC236}">
                  <a16:creationId xmlns:a16="http://schemas.microsoft.com/office/drawing/2014/main" id="{DF5D7759-DE90-48E0-9A70-85473FC40DED}"/>
                </a:ext>
              </a:extLst>
            </p:cNvPr>
            <p:cNvSpPr/>
            <p:nvPr/>
          </p:nvSpPr>
          <p:spPr>
            <a:xfrm rot="5400000">
              <a:off x="3498452" y="3206089"/>
              <a:ext cx="1125888" cy="472293"/>
            </a:xfrm>
            <a:prstGeom prst="triangle">
              <a:avLst>
                <a:gd name="adj" fmla="val 51356"/>
              </a:avLst>
            </a:prstGeom>
            <a:grp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9313B"/>
                </a:solidFill>
                <a:effectLst/>
                <a:uLnTx/>
                <a:uFillTx/>
                <a:latin typeface="Calibri"/>
                <a:ea typeface="+mn-ea"/>
                <a:cs typeface="+mn-cs"/>
              </a:endParaRPr>
            </a:p>
          </p:txBody>
        </p:sp>
      </p:grpSp>
      <p:sp>
        <p:nvSpPr>
          <p:cNvPr id="110" name="Rectangle 109">
            <a:extLst>
              <a:ext uri="{FF2B5EF4-FFF2-40B4-BE49-F238E27FC236}">
                <a16:creationId xmlns:a16="http://schemas.microsoft.com/office/drawing/2014/main" id="{17C6622E-7C3F-47AB-B04F-2DAF192F4109}"/>
              </a:ext>
            </a:extLst>
          </p:cNvPr>
          <p:cNvSpPr/>
          <p:nvPr/>
        </p:nvSpPr>
        <p:spPr>
          <a:xfrm>
            <a:off x="1277073" y="1004429"/>
            <a:ext cx="1301575" cy="307777"/>
          </a:xfrm>
          <a:prstGeom prst="rect">
            <a:avLst/>
          </a:prstGeom>
        </p:spPr>
        <p:txBody>
          <a:bodyPr wrap="none">
            <a:spAutoFit/>
          </a:bodyPr>
          <a:lstStyle/>
          <a:p>
            <a:pPr algn="ctr" defTabSz="609570"/>
            <a:r>
              <a:rPr lang="en-US" sz="1400" b="1">
                <a:solidFill>
                  <a:prstClr val="white"/>
                </a:solidFill>
                <a:latin typeface="Calibri"/>
              </a:rPr>
              <a:t>Traditional CSP</a:t>
            </a:r>
          </a:p>
        </p:txBody>
      </p:sp>
      <p:sp>
        <p:nvSpPr>
          <p:cNvPr id="111" name="Rectangle 110">
            <a:extLst>
              <a:ext uri="{FF2B5EF4-FFF2-40B4-BE49-F238E27FC236}">
                <a16:creationId xmlns:a16="http://schemas.microsoft.com/office/drawing/2014/main" id="{5D2CFAE2-BFA7-4B2A-90FE-264DF2C832EC}"/>
              </a:ext>
            </a:extLst>
          </p:cNvPr>
          <p:cNvSpPr/>
          <p:nvPr/>
        </p:nvSpPr>
        <p:spPr>
          <a:xfrm>
            <a:off x="8356191" y="1004429"/>
            <a:ext cx="3255884" cy="307777"/>
          </a:xfrm>
          <a:prstGeom prst="rect">
            <a:avLst/>
          </a:prstGeom>
        </p:spPr>
        <p:txBody>
          <a:bodyPr wrap="square">
            <a:spAutoFit/>
          </a:bodyPr>
          <a:lstStyle/>
          <a:p>
            <a:pPr algn="ctr" defTabSz="609570"/>
            <a:r>
              <a:rPr lang="en-US" sz="1400" b="1">
                <a:solidFill>
                  <a:prstClr val="white"/>
                </a:solidFill>
                <a:latin typeface="Calibri"/>
              </a:rPr>
              <a:t>Digital Service Provider</a:t>
            </a:r>
          </a:p>
        </p:txBody>
      </p:sp>
      <p:sp>
        <p:nvSpPr>
          <p:cNvPr id="112" name="Rectangle 111">
            <a:extLst>
              <a:ext uri="{FF2B5EF4-FFF2-40B4-BE49-F238E27FC236}">
                <a16:creationId xmlns:a16="http://schemas.microsoft.com/office/drawing/2014/main" id="{E5883993-7152-48EC-BDD1-8C5F546B31B8}"/>
              </a:ext>
            </a:extLst>
          </p:cNvPr>
          <p:cNvSpPr/>
          <p:nvPr/>
        </p:nvSpPr>
        <p:spPr>
          <a:xfrm>
            <a:off x="4737458" y="1004429"/>
            <a:ext cx="2437077" cy="307777"/>
          </a:xfrm>
          <a:prstGeom prst="rect">
            <a:avLst/>
          </a:prstGeom>
        </p:spPr>
        <p:txBody>
          <a:bodyPr wrap="none">
            <a:spAutoFit/>
          </a:bodyPr>
          <a:lstStyle/>
          <a:p>
            <a:pPr algn="ctr" defTabSz="609570"/>
            <a:r>
              <a:rPr lang="en-US" sz="1400" b="1">
                <a:solidFill>
                  <a:prstClr val="white"/>
                </a:solidFill>
                <a:latin typeface="Calibri"/>
              </a:rPr>
              <a:t>Typical Migration Architecture</a:t>
            </a:r>
          </a:p>
        </p:txBody>
      </p:sp>
      <p:pic>
        <p:nvPicPr>
          <p:cNvPr id="113" name="Picture 112">
            <a:extLst>
              <a:ext uri="{FF2B5EF4-FFF2-40B4-BE49-F238E27FC236}">
                <a16:creationId xmlns:a16="http://schemas.microsoft.com/office/drawing/2014/main" id="{85E70868-3F6C-41E0-ADF8-0F5DDE97167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8381" y="4490339"/>
            <a:ext cx="3098967" cy="1288753"/>
          </a:xfrm>
          <a:prstGeom prst="rect">
            <a:avLst/>
          </a:prstGeom>
        </p:spPr>
      </p:pic>
      <p:pic>
        <p:nvPicPr>
          <p:cNvPr id="117" name="Picture 116">
            <a:extLst>
              <a:ext uri="{FF2B5EF4-FFF2-40B4-BE49-F238E27FC236}">
                <a16:creationId xmlns:a16="http://schemas.microsoft.com/office/drawing/2014/main" id="{F65E610D-17CC-42E9-84E9-8832724DD9E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434651" y="4490339"/>
            <a:ext cx="3098967" cy="1288753"/>
          </a:xfrm>
          <a:prstGeom prst="rect">
            <a:avLst/>
          </a:prstGeom>
        </p:spPr>
      </p:pic>
      <p:sp>
        <p:nvSpPr>
          <p:cNvPr id="118" name="Rectangle 117">
            <a:extLst>
              <a:ext uri="{FF2B5EF4-FFF2-40B4-BE49-F238E27FC236}">
                <a16:creationId xmlns:a16="http://schemas.microsoft.com/office/drawing/2014/main" id="{D61CFEF3-2B39-4633-9BB5-3C88F4319472}"/>
              </a:ext>
            </a:extLst>
          </p:cNvPr>
          <p:cNvSpPr/>
          <p:nvPr/>
        </p:nvSpPr>
        <p:spPr>
          <a:xfrm>
            <a:off x="976807" y="5134715"/>
            <a:ext cx="1250856" cy="644376"/>
          </a:xfrm>
          <a:prstGeom prst="rect">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FEE7A188-BC65-4C41-9386-473A3571472C}"/>
              </a:ext>
            </a:extLst>
          </p:cNvPr>
          <p:cNvSpPr/>
          <p:nvPr/>
        </p:nvSpPr>
        <p:spPr>
          <a:xfrm>
            <a:off x="2225907" y="5134714"/>
            <a:ext cx="1250856" cy="644377"/>
          </a:xfrm>
          <a:prstGeom prst="rect">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81BD2B1B-E3A3-4C04-B75B-FA7B49632D90}"/>
              </a:ext>
            </a:extLst>
          </p:cNvPr>
          <p:cNvSpPr/>
          <p:nvPr/>
        </p:nvSpPr>
        <p:spPr>
          <a:xfrm>
            <a:off x="556689" y="5134715"/>
            <a:ext cx="420118" cy="644376"/>
          </a:xfrm>
          <a:prstGeom prst="rect">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810E3110-2C53-41BF-BC95-26D136FB6FCE}"/>
              </a:ext>
            </a:extLst>
          </p:cNvPr>
          <p:cNvSpPr/>
          <p:nvPr/>
        </p:nvSpPr>
        <p:spPr>
          <a:xfrm>
            <a:off x="5018824" y="5134715"/>
            <a:ext cx="1215738" cy="644376"/>
          </a:xfrm>
          <a:prstGeom prst="rect">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ight Triangle 136">
            <a:extLst>
              <a:ext uri="{FF2B5EF4-FFF2-40B4-BE49-F238E27FC236}">
                <a16:creationId xmlns:a16="http://schemas.microsoft.com/office/drawing/2014/main" id="{851FEA0E-CB56-4E40-925A-6613D166C749}"/>
              </a:ext>
            </a:extLst>
          </p:cNvPr>
          <p:cNvSpPr/>
          <p:nvPr/>
        </p:nvSpPr>
        <p:spPr>
          <a:xfrm>
            <a:off x="6234562" y="5134714"/>
            <a:ext cx="1270921" cy="644376"/>
          </a:xfrm>
          <a:prstGeom prst="rtTriangle">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Arrow: U-Turn 137">
            <a:extLst>
              <a:ext uri="{FF2B5EF4-FFF2-40B4-BE49-F238E27FC236}">
                <a16:creationId xmlns:a16="http://schemas.microsoft.com/office/drawing/2014/main" id="{F3934A08-4818-440B-B746-E51A032FB9DF}"/>
              </a:ext>
            </a:extLst>
          </p:cNvPr>
          <p:cNvSpPr/>
          <p:nvPr/>
        </p:nvSpPr>
        <p:spPr>
          <a:xfrm rot="5400000">
            <a:off x="9572400" y="3870439"/>
            <a:ext cx="980385" cy="2658359"/>
          </a:xfrm>
          <a:prstGeom prst="uturnArrow">
            <a:avLst>
              <a:gd name="adj1" fmla="val 25000"/>
              <a:gd name="adj2" fmla="val 25000"/>
              <a:gd name="adj3" fmla="val 25000"/>
              <a:gd name="adj4" fmla="val 43750"/>
              <a:gd name="adj5" fmla="val 79965"/>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39" name="Arrow: Right 138">
            <a:extLst>
              <a:ext uri="{FF2B5EF4-FFF2-40B4-BE49-F238E27FC236}">
                <a16:creationId xmlns:a16="http://schemas.microsoft.com/office/drawing/2014/main" id="{54544189-9D2B-4D78-A253-06402F1F36E1}"/>
              </a:ext>
            </a:extLst>
          </p:cNvPr>
          <p:cNvSpPr/>
          <p:nvPr/>
        </p:nvSpPr>
        <p:spPr>
          <a:xfrm>
            <a:off x="711066" y="4606273"/>
            <a:ext cx="2535051" cy="469320"/>
          </a:xfrm>
          <a:prstGeom prst="rightArrow">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Rounded Corners 139">
            <a:extLst>
              <a:ext uri="{FF2B5EF4-FFF2-40B4-BE49-F238E27FC236}">
                <a16:creationId xmlns:a16="http://schemas.microsoft.com/office/drawing/2014/main" id="{F6673F85-98A4-4F4B-864F-0D9FDB12F491}"/>
              </a:ext>
            </a:extLst>
          </p:cNvPr>
          <p:cNvSpPr/>
          <p:nvPr/>
        </p:nvSpPr>
        <p:spPr>
          <a:xfrm>
            <a:off x="9329435" y="4735173"/>
            <a:ext cx="904810" cy="174898"/>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120000" tIns="24000" rIns="24000" bIns="24000" numCol="1" spcCol="0" rtlCol="0" fromWordArt="0" anchor="ctr" anchorCtr="0" forceAA="0" compatLnSpc="1">
            <a:prstTxWarp prst="textNoShape">
              <a:avLst/>
            </a:prstTxWarp>
            <a:spAutoFit/>
          </a:bodyPr>
          <a:lstStyle/>
          <a:p>
            <a:pPr marL="0" marR="0" lvl="0" indent="0" algn="ctr" defTabSz="6094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Business</a:t>
            </a:r>
            <a:endParaRPr kumimoji="0" lang="en-US" sz="800" b="0" i="0" u="none" strike="noStrike" kern="0" cap="none" spc="0" normalizeH="0" baseline="0" noProof="0">
              <a:ln>
                <a:noFill/>
              </a:ln>
              <a:solidFill>
                <a:prstClr val="white"/>
              </a:solidFill>
              <a:effectLst/>
              <a:uLnTx/>
              <a:uFillTx/>
              <a:latin typeface="Calibri" panose="020F0502020204030204"/>
              <a:ea typeface="Microsoft Sans Serif" panose="020B0604020202020204" pitchFamily="34" charset="0"/>
              <a:cs typeface="Calibri" panose="020F0502020204030204" pitchFamily="34" charset="0"/>
            </a:endParaRPr>
          </a:p>
        </p:txBody>
      </p:sp>
      <p:sp>
        <p:nvSpPr>
          <p:cNvPr id="141" name="Rectangle: Rounded Corners 140">
            <a:extLst>
              <a:ext uri="{FF2B5EF4-FFF2-40B4-BE49-F238E27FC236}">
                <a16:creationId xmlns:a16="http://schemas.microsoft.com/office/drawing/2014/main" id="{ED34FF67-7DAB-450B-89FB-30751BF2E8A2}"/>
              </a:ext>
            </a:extLst>
          </p:cNvPr>
          <p:cNvSpPr/>
          <p:nvPr/>
        </p:nvSpPr>
        <p:spPr>
          <a:xfrm>
            <a:off x="10333359" y="4672427"/>
            <a:ext cx="904810" cy="300390"/>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24000" tIns="24000" rIns="120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Information</a:t>
            </a:r>
            <a:b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Systems</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42" name="Rectangle: Rounded Corners 141">
            <a:extLst>
              <a:ext uri="{FF2B5EF4-FFF2-40B4-BE49-F238E27FC236}">
                <a16:creationId xmlns:a16="http://schemas.microsoft.com/office/drawing/2014/main" id="{199D0A5D-71EF-43E3-8421-736F89A222DD}"/>
              </a:ext>
            </a:extLst>
          </p:cNvPr>
          <p:cNvSpPr/>
          <p:nvPr/>
        </p:nvSpPr>
        <p:spPr>
          <a:xfrm>
            <a:off x="10333359" y="5351010"/>
            <a:ext cx="904810" cy="174898"/>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24000" tIns="24000" rIns="120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Implementation</a:t>
            </a:r>
          </a:p>
        </p:txBody>
      </p:sp>
      <p:sp>
        <p:nvSpPr>
          <p:cNvPr id="143" name="Rectangle: Rounded Corners 142">
            <a:extLst>
              <a:ext uri="{FF2B5EF4-FFF2-40B4-BE49-F238E27FC236}">
                <a16:creationId xmlns:a16="http://schemas.microsoft.com/office/drawing/2014/main" id="{055F7FFF-8703-4CC1-BB7D-5D27E5E35EC6}"/>
              </a:ext>
            </a:extLst>
          </p:cNvPr>
          <p:cNvSpPr/>
          <p:nvPr/>
        </p:nvSpPr>
        <p:spPr>
          <a:xfrm>
            <a:off x="9329435" y="5288264"/>
            <a:ext cx="904810" cy="300390"/>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120000" tIns="24000" rIns="24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Deployment </a:t>
            </a:r>
            <a:b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&amp; Runtime</a:t>
            </a:r>
          </a:p>
        </p:txBody>
      </p:sp>
      <p:sp>
        <p:nvSpPr>
          <p:cNvPr id="144" name="Rectangle: Rounded Corners 143">
            <a:extLst>
              <a:ext uri="{FF2B5EF4-FFF2-40B4-BE49-F238E27FC236}">
                <a16:creationId xmlns:a16="http://schemas.microsoft.com/office/drawing/2014/main" id="{B377C60B-9FB0-45C1-8D72-4521D60E6324}"/>
              </a:ext>
            </a:extLst>
          </p:cNvPr>
          <p:cNvSpPr/>
          <p:nvPr/>
        </p:nvSpPr>
        <p:spPr>
          <a:xfrm>
            <a:off x="1261494" y="4748372"/>
            <a:ext cx="904810" cy="174898"/>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120000" tIns="24000" rIns="24000" bIns="24000" numCol="1" spcCol="0" rtlCol="0" fromWordArt="0" anchor="ctr" anchorCtr="0" forceAA="0" compatLnSpc="1">
            <a:prstTxWarp prst="textNoShape">
              <a:avLst/>
            </a:prstTxWarp>
            <a:spAutoFit/>
          </a:bodyPr>
          <a:lstStyle/>
          <a:p>
            <a:pPr marL="0" marR="0" lvl="0" indent="0" algn="ctr" defTabSz="6094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Business</a:t>
            </a:r>
            <a:endParaRPr kumimoji="0" lang="en-US" sz="800" b="0" i="0" u="none" strike="noStrike" kern="0" cap="none" spc="0" normalizeH="0" baseline="0" noProof="0">
              <a:ln>
                <a:noFill/>
              </a:ln>
              <a:solidFill>
                <a:prstClr val="white"/>
              </a:solidFill>
              <a:effectLst/>
              <a:uLnTx/>
              <a:uFillTx/>
              <a:latin typeface="Calibri" panose="020F0502020204030204"/>
              <a:ea typeface="Microsoft Sans Serif" panose="020B0604020202020204" pitchFamily="34" charset="0"/>
              <a:cs typeface="Calibri" panose="020F0502020204030204" pitchFamily="34" charset="0"/>
            </a:endParaRPr>
          </a:p>
        </p:txBody>
      </p:sp>
      <p:sp>
        <p:nvSpPr>
          <p:cNvPr id="145" name="Rectangle: Rounded Corners 144">
            <a:extLst>
              <a:ext uri="{FF2B5EF4-FFF2-40B4-BE49-F238E27FC236}">
                <a16:creationId xmlns:a16="http://schemas.microsoft.com/office/drawing/2014/main" id="{857922D0-3619-4B19-8433-9C7E9292487E}"/>
              </a:ext>
            </a:extLst>
          </p:cNvPr>
          <p:cNvSpPr/>
          <p:nvPr/>
        </p:nvSpPr>
        <p:spPr>
          <a:xfrm>
            <a:off x="2265418" y="4685626"/>
            <a:ext cx="904810" cy="300390"/>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24000" tIns="24000" rIns="120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Information</a:t>
            </a:r>
            <a:b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Systems</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46" name="Arrow: Left-Right 145">
            <a:extLst>
              <a:ext uri="{FF2B5EF4-FFF2-40B4-BE49-F238E27FC236}">
                <a16:creationId xmlns:a16="http://schemas.microsoft.com/office/drawing/2014/main" id="{9796FD6E-393C-4530-934E-32180D15EB0C}"/>
              </a:ext>
            </a:extLst>
          </p:cNvPr>
          <p:cNvSpPr/>
          <p:nvPr/>
        </p:nvSpPr>
        <p:spPr>
          <a:xfrm>
            <a:off x="301500" y="5858445"/>
            <a:ext cx="11310576" cy="789862"/>
          </a:xfrm>
          <a:prstGeom prst="leftRightArrow">
            <a:avLst>
              <a:gd name="adj1" fmla="val 74936"/>
              <a:gd name="adj2" fmla="val 52732"/>
            </a:avLst>
          </a:prstGeom>
          <a:solidFill>
            <a:sysClr val="window" lastClr="FFFFFF">
              <a:lumMod val="95000"/>
            </a:sysClr>
          </a:solidFill>
          <a:ln w="9525" cap="flat" cmpd="sng" algn="ctr">
            <a:solidFill>
              <a:srgbClr val="E0121D"/>
            </a:solidFill>
            <a:prstDash val="solid"/>
            <a:miter lim="800000"/>
          </a:ln>
          <a:effectLst/>
        </p:spPr>
        <p:txBody>
          <a:bodyPr t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E0121D"/>
                </a:solidFill>
                <a:effectLst/>
                <a:uLnTx/>
                <a:uFillTx/>
                <a:latin typeface="Calibri" panose="020F0502020204030204"/>
                <a:ea typeface="+mn-ea"/>
                <a:cs typeface="+mn-cs"/>
              </a:rPr>
              <a:t>Transformation Continuum</a:t>
            </a:r>
            <a:endParaRPr kumimoji="0" lang="en-GB" sz="1200" b="0" i="0" u="none" strike="noStrike" kern="0" cap="none" spc="0" normalizeH="0" baseline="0" noProof="0">
              <a:ln>
                <a:noFill/>
              </a:ln>
              <a:solidFill>
                <a:srgbClr val="1A1A1A"/>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1A1A1A"/>
                </a:solidFill>
                <a:effectLst/>
                <a:uLnTx/>
                <a:uFillTx/>
                <a:latin typeface="Calibri" panose="020F0502020204030204"/>
                <a:ea typeface="+mn-ea"/>
                <a:cs typeface="+mn-cs"/>
              </a:rPr>
              <a:t>It is important to note that at any point in time some parts of the landscape may be in stage one, while others will be in stage two or even three. </a:t>
            </a:r>
            <a:br>
              <a:rPr kumimoji="0" lang="en-GB" sz="1200" b="0" i="0" u="none" strike="noStrike" kern="0" cap="none" spc="0" normalizeH="0" baseline="0" noProof="0">
                <a:ln>
                  <a:noFill/>
                </a:ln>
                <a:solidFill>
                  <a:srgbClr val="1A1A1A"/>
                </a:solidFill>
                <a:effectLst/>
                <a:uLnTx/>
                <a:uFillTx/>
                <a:latin typeface="Calibri" panose="020F0502020204030204"/>
                <a:ea typeface="+mn-ea"/>
                <a:cs typeface="+mn-cs"/>
              </a:rPr>
            </a:br>
            <a:r>
              <a:rPr kumimoji="0" lang="en-GB" sz="1200" b="0" i="0" u="none" strike="noStrike" kern="0" cap="none" spc="0" normalizeH="0" baseline="0" noProof="0">
                <a:ln>
                  <a:noFill/>
                </a:ln>
                <a:solidFill>
                  <a:srgbClr val="1A1A1A"/>
                </a:solidFill>
                <a:effectLst/>
                <a:uLnTx/>
                <a:uFillTx/>
                <a:latin typeface="Calibri" panose="020F0502020204030204"/>
                <a:ea typeface="+mn-ea"/>
                <a:cs typeface="+mn-cs"/>
              </a:rPr>
              <a:t>Therefore, the appropriate ODA guidelines should be applied to the appropriate parts of the landscape.</a:t>
            </a:r>
          </a:p>
        </p:txBody>
      </p:sp>
      <p:sp>
        <p:nvSpPr>
          <p:cNvPr id="147" name="Right Triangle 146">
            <a:extLst>
              <a:ext uri="{FF2B5EF4-FFF2-40B4-BE49-F238E27FC236}">
                <a16:creationId xmlns:a16="http://schemas.microsoft.com/office/drawing/2014/main" id="{17EA8ADE-56DE-4365-83D5-45D8CC564254}"/>
              </a:ext>
            </a:extLst>
          </p:cNvPr>
          <p:cNvSpPr/>
          <p:nvPr/>
        </p:nvSpPr>
        <p:spPr>
          <a:xfrm flipH="1">
            <a:off x="4495004" y="5132646"/>
            <a:ext cx="523820" cy="647159"/>
          </a:xfrm>
          <a:prstGeom prst="rtTriangle">
            <a:avLst/>
          </a:prstGeom>
          <a:solidFill>
            <a:sysClr val="window" lastClr="FFFFFF">
              <a:alpha val="9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DB14A6C0-06A8-4BA8-9B47-B445CC417398}"/>
              </a:ext>
            </a:extLst>
          </p:cNvPr>
          <p:cNvSpPr/>
          <p:nvPr/>
        </p:nvSpPr>
        <p:spPr>
          <a:xfrm>
            <a:off x="8975365" y="1390846"/>
            <a:ext cx="1449858" cy="1685577"/>
          </a:xfrm>
          <a:prstGeom prst="rect">
            <a:avLst/>
          </a:prstGeom>
          <a:solidFill>
            <a:sysClr val="window" lastClr="FFFFFF">
              <a:lumMod val="75000"/>
            </a:sysClr>
          </a:solidFill>
          <a:ln>
            <a:noFill/>
            <a:prstDash val="dash"/>
          </a:ln>
        </p:spPr>
        <p:txBody>
          <a:bodyPr wrap="square" lIns="36000" tIns="0" rIns="0" bIns="0" rtlCol="0" anchor="t">
            <a:noAutofit/>
          </a:bodyPr>
          <a:lstStyle/>
          <a:p>
            <a:pPr marL="0" marR="0" lvl="0" indent="0" defTabSz="608823" eaLnBrk="1" fontAlgn="auto" latinLnBrk="0" hangingPunct="1">
              <a:lnSpc>
                <a:spcPct val="100000"/>
              </a:lnSpc>
              <a:spcBef>
                <a:spcPts val="799"/>
              </a:spcBef>
              <a:spcAft>
                <a:spcPts val="0"/>
              </a:spcAft>
              <a:buClr>
                <a:srgbClr val="173288"/>
              </a:buClr>
              <a:buSzPct val="100000"/>
              <a:buFontTx/>
              <a:buNone/>
              <a:tabLst/>
              <a:defRPr/>
            </a:pPr>
            <a:r>
              <a:rPr kumimoji="0" lang="en-GB" sz="7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rPr>
              <a:t>Digital SP domain</a:t>
            </a:r>
            <a:endParaRPr kumimoji="0" lang="en-US" sz="7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endParaRPr>
          </a:p>
        </p:txBody>
      </p:sp>
      <p:sp>
        <p:nvSpPr>
          <p:cNvPr id="149" name="Rectangle 148">
            <a:extLst>
              <a:ext uri="{FF2B5EF4-FFF2-40B4-BE49-F238E27FC236}">
                <a16:creationId xmlns:a16="http://schemas.microsoft.com/office/drawing/2014/main" id="{8AA8B031-6041-4C0E-BEE4-16AB7F09AFF3}"/>
              </a:ext>
            </a:extLst>
          </p:cNvPr>
          <p:cNvSpPr/>
          <p:nvPr/>
        </p:nvSpPr>
        <p:spPr>
          <a:xfrm>
            <a:off x="10568863" y="1321802"/>
            <a:ext cx="708140" cy="1675268"/>
          </a:xfrm>
          <a:prstGeom prst="rect">
            <a:avLst/>
          </a:prstGeom>
          <a:solidFill>
            <a:srgbClr val="BFBFBF">
              <a:alpha val="50000"/>
            </a:srgbClr>
          </a:solidFill>
          <a:ln>
            <a:noFill/>
            <a:prstDash val="dash"/>
          </a:ln>
        </p:spPr>
        <p:txBody>
          <a:bodyPr wrap="square" lIns="36000" tIns="0" rIns="0" bIns="0" rtlCol="0" anchor="t">
            <a:noAutofit/>
          </a:bodyPr>
          <a:lstStyle/>
          <a:p>
            <a:pPr defTabSz="608823">
              <a:spcBef>
                <a:spcPts val="799"/>
              </a:spcBef>
              <a:buClr>
                <a:srgbClr val="173288"/>
              </a:buClr>
              <a:buSzPct val="100000"/>
              <a:defRPr/>
            </a:pPr>
            <a:endParaRPr lang="en-US" sz="700" b="1">
              <a:solidFill>
                <a:srgbClr val="262626"/>
              </a:solidFill>
              <a:latin typeface="Calibri" panose="020F0502020204030204" pitchFamily="34" charset="0"/>
              <a:ea typeface="Lato" charset="0"/>
              <a:cs typeface="Calibri" panose="020F0502020204030204" pitchFamily="34" charset="0"/>
            </a:endParaRPr>
          </a:p>
        </p:txBody>
      </p:sp>
      <p:sp>
        <p:nvSpPr>
          <p:cNvPr id="150" name="Rectangle 149">
            <a:extLst>
              <a:ext uri="{FF2B5EF4-FFF2-40B4-BE49-F238E27FC236}">
                <a16:creationId xmlns:a16="http://schemas.microsoft.com/office/drawing/2014/main" id="{847A7AE7-81B3-4B36-ABA5-66BE67747742}"/>
              </a:ext>
            </a:extLst>
          </p:cNvPr>
          <p:cNvSpPr/>
          <p:nvPr/>
        </p:nvSpPr>
        <p:spPr>
          <a:xfrm>
            <a:off x="10525745" y="1350187"/>
            <a:ext cx="708140" cy="1687542"/>
          </a:xfrm>
          <a:prstGeom prst="rect">
            <a:avLst/>
          </a:prstGeom>
          <a:solidFill>
            <a:srgbClr val="BFBFBF">
              <a:alpha val="30000"/>
            </a:srgbClr>
          </a:solidFill>
          <a:ln>
            <a:noFill/>
            <a:prstDash val="dash"/>
          </a:ln>
        </p:spPr>
        <p:txBody>
          <a:bodyPr wrap="square" lIns="36000" tIns="0" rIns="0" bIns="0" rtlCol="0" anchor="t">
            <a:noAutofit/>
          </a:bodyPr>
          <a:lstStyle/>
          <a:p>
            <a:pPr defTabSz="608823">
              <a:spcBef>
                <a:spcPts val="799"/>
              </a:spcBef>
              <a:buClr>
                <a:srgbClr val="173288"/>
              </a:buClr>
              <a:buSzPct val="100000"/>
              <a:defRPr/>
            </a:pPr>
            <a:endParaRPr lang="en-US" sz="700" b="1">
              <a:solidFill>
                <a:srgbClr val="262626"/>
              </a:solidFill>
              <a:latin typeface="Calibri" panose="020F0502020204030204" pitchFamily="34" charset="0"/>
              <a:ea typeface="Lato" charset="0"/>
              <a:cs typeface="Calibri" panose="020F0502020204030204" pitchFamily="34" charset="0"/>
            </a:endParaRPr>
          </a:p>
        </p:txBody>
      </p:sp>
      <p:sp>
        <p:nvSpPr>
          <p:cNvPr id="151" name="Rectangle 150">
            <a:extLst>
              <a:ext uri="{FF2B5EF4-FFF2-40B4-BE49-F238E27FC236}">
                <a16:creationId xmlns:a16="http://schemas.microsoft.com/office/drawing/2014/main" id="{ADDA3DF8-4BF2-462C-8218-9EB880686EB3}"/>
              </a:ext>
            </a:extLst>
          </p:cNvPr>
          <p:cNvSpPr/>
          <p:nvPr/>
        </p:nvSpPr>
        <p:spPr>
          <a:xfrm>
            <a:off x="10482627" y="1390846"/>
            <a:ext cx="708140" cy="1685577"/>
          </a:xfrm>
          <a:prstGeom prst="rect">
            <a:avLst/>
          </a:prstGeom>
          <a:solidFill>
            <a:sysClr val="window" lastClr="FFFFFF">
              <a:lumMod val="75000"/>
            </a:sysClr>
          </a:solidFill>
          <a:ln>
            <a:noFill/>
            <a:prstDash val="dash"/>
          </a:ln>
        </p:spPr>
        <p:txBody>
          <a:bodyPr wrap="square" lIns="36000" tIns="0" rIns="0" bIns="0" rtlCol="0" anchor="t">
            <a:noAutofit/>
          </a:bodyPr>
          <a:lstStyle/>
          <a:p>
            <a:pPr marL="0" marR="0" lvl="0" indent="0" defTabSz="608823" eaLnBrk="1" fontAlgn="auto" latinLnBrk="0" hangingPunct="1">
              <a:lnSpc>
                <a:spcPct val="100000"/>
              </a:lnSpc>
              <a:spcBef>
                <a:spcPts val="799"/>
              </a:spcBef>
              <a:spcAft>
                <a:spcPts val="0"/>
              </a:spcAft>
              <a:buClr>
                <a:srgbClr val="173288"/>
              </a:buClr>
              <a:buSzPct val="100000"/>
              <a:buFontTx/>
              <a:buNone/>
              <a:tabLst/>
              <a:defRPr/>
            </a:pPr>
            <a:r>
              <a:rPr kumimoji="0" lang="en-GB" sz="7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rPr>
              <a:t>Partner domains</a:t>
            </a:r>
            <a:endParaRPr kumimoji="0" lang="en-US" sz="7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endParaRPr>
          </a:p>
        </p:txBody>
      </p:sp>
      <p:sp>
        <p:nvSpPr>
          <p:cNvPr id="152" name="Rectangle 151">
            <a:extLst>
              <a:ext uri="{FF2B5EF4-FFF2-40B4-BE49-F238E27FC236}">
                <a16:creationId xmlns:a16="http://schemas.microsoft.com/office/drawing/2014/main" id="{ED349815-982F-4203-9FFD-3B40302E4198}"/>
              </a:ext>
            </a:extLst>
          </p:cNvPr>
          <p:cNvSpPr/>
          <p:nvPr/>
        </p:nvSpPr>
        <p:spPr>
          <a:xfrm>
            <a:off x="9055093" y="1524322"/>
            <a:ext cx="2067293" cy="338674"/>
          </a:xfrm>
          <a:prstGeom prst="rect">
            <a:avLst/>
          </a:prstGeom>
          <a:solidFill>
            <a:srgbClr val="1A1A1A"/>
          </a:solidFill>
          <a:ln>
            <a:noFill/>
          </a:ln>
        </p:spPr>
        <p:txBody>
          <a:bodyPr wrap="square" lIns="71911" rIns="71911"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1"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AI-Enabled, Real-Time Operations</a:t>
            </a:r>
            <a:br>
              <a:rPr kumimoji="0" lang="en-GB" sz="900" b="1"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br>
            <a:r>
              <a:rPr kumimoji="0" lang="en-GB" sz="7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Augmented Intelligence</a:t>
            </a:r>
            <a:endParaRPr kumimoji="0" lang="en-US" sz="1000" b="0" i="1"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endParaRPr>
          </a:p>
        </p:txBody>
      </p:sp>
      <p:sp>
        <p:nvSpPr>
          <p:cNvPr id="153" name="Rectangle 152">
            <a:extLst>
              <a:ext uri="{FF2B5EF4-FFF2-40B4-BE49-F238E27FC236}">
                <a16:creationId xmlns:a16="http://schemas.microsoft.com/office/drawing/2014/main" id="{04684502-D259-4F12-A4AD-47D5AA5ECFD1}"/>
              </a:ext>
            </a:extLst>
          </p:cNvPr>
          <p:cNvSpPr/>
          <p:nvPr/>
        </p:nvSpPr>
        <p:spPr>
          <a:xfrm>
            <a:off x="9055093" y="1942161"/>
            <a:ext cx="2067293" cy="627021"/>
          </a:xfrm>
          <a:prstGeom prst="rect">
            <a:avLst/>
          </a:prstGeom>
          <a:solidFill>
            <a:srgbClr val="E0131C"/>
          </a:solidFill>
          <a:ln>
            <a:noFill/>
          </a:ln>
        </p:spPr>
        <p:txBody>
          <a:bodyPr wrap="square" lIns="71911" rIns="71911" rtlCol="0" anchor="ctr">
            <a:noAutofit/>
          </a:bodyPr>
          <a:lstStyle/>
          <a:p>
            <a:pPr algn="ctr" defTabSz="608823">
              <a:spcBef>
                <a:spcPts val="799"/>
              </a:spcBef>
              <a:buClr>
                <a:srgbClr val="173288"/>
              </a:buClr>
              <a:buSzPct val="100000"/>
              <a:defRPr/>
            </a:pPr>
            <a:r>
              <a:rPr lang="en-GB" sz="900" b="1">
                <a:solidFill>
                  <a:prstClr val="white"/>
                </a:solidFill>
                <a:latin typeface="Calibri" panose="020F0502020204030204" pitchFamily="34" charset="0"/>
                <a:ea typeface="Lato" charset="0"/>
                <a:cs typeface="Calibri" panose="020F0502020204030204" pitchFamily="34" charset="0"/>
              </a:rPr>
              <a:t>Cloud Native IT Production Components</a:t>
            </a:r>
            <a:br>
              <a:rPr lang="en-US" sz="1000" b="1">
                <a:solidFill>
                  <a:prstClr val="white"/>
                </a:solidFill>
                <a:latin typeface="Calibri" panose="020F0502020204030204" pitchFamily="34" charset="0"/>
                <a:ea typeface="Lato" charset="0"/>
                <a:cs typeface="Calibri" panose="020F0502020204030204" pitchFamily="34" charset="0"/>
              </a:rPr>
            </a:br>
            <a:r>
              <a:rPr lang="en-US" sz="700">
                <a:solidFill>
                  <a:prstClr val="white"/>
                </a:solidFill>
                <a:latin typeface="Calibri" panose="020F0502020204030204" pitchFamily="34" charset="0"/>
                <a:ea typeface="Lato" charset="0"/>
                <a:cs typeface="Calibri" panose="020F0502020204030204" pitchFamily="34" charset="0"/>
              </a:rPr>
              <a:t>Re-usable, ‘Plug and Play’, Micro-service oriented </a:t>
            </a:r>
            <a:endParaRPr lang="en-GB" sz="1000">
              <a:solidFill>
                <a:prstClr val="white"/>
              </a:solidFill>
              <a:latin typeface="Calibri" panose="020F0502020204030204" pitchFamily="34" charset="0"/>
              <a:ea typeface="Lato" charset="0"/>
              <a:cs typeface="Calibri" panose="020F0502020204030204" pitchFamily="34" charset="0"/>
            </a:endParaRPr>
          </a:p>
        </p:txBody>
      </p:sp>
      <p:sp>
        <p:nvSpPr>
          <p:cNvPr id="154" name="Rectangle 153">
            <a:extLst>
              <a:ext uri="{FF2B5EF4-FFF2-40B4-BE49-F238E27FC236}">
                <a16:creationId xmlns:a16="http://schemas.microsoft.com/office/drawing/2014/main" id="{3A2643DD-5A01-4B26-B5CA-56E001A3AA45}"/>
              </a:ext>
            </a:extLst>
          </p:cNvPr>
          <p:cNvSpPr/>
          <p:nvPr/>
        </p:nvSpPr>
        <p:spPr>
          <a:xfrm>
            <a:off x="9055093" y="2648348"/>
            <a:ext cx="2067293" cy="341632"/>
          </a:xfrm>
          <a:prstGeom prst="rect">
            <a:avLst/>
          </a:prstGeom>
          <a:solidFill>
            <a:srgbClr val="999999">
              <a:lumMod val="75000"/>
            </a:srgbClr>
          </a:solidFill>
          <a:ln>
            <a:noFill/>
          </a:ln>
        </p:spPr>
        <p:txBody>
          <a:bodyPr wrap="square" lIns="71911" rIns="71911" rtlCol="0" anchor="ctr">
            <a:noAutofit/>
          </a:bodyPr>
          <a:lstStyle/>
          <a:p>
            <a:pPr marL="0" marR="0" lvl="0" indent="0" algn="ctr" defTabSz="608823" eaLnBrk="1" fontAlgn="auto" latinLnBrk="0" hangingPunct="1">
              <a:lnSpc>
                <a:spcPct val="100000"/>
              </a:lnSpc>
              <a:spcBef>
                <a:spcPts val="799"/>
              </a:spcBef>
              <a:spcAft>
                <a:spcPts val="0"/>
              </a:spcAft>
              <a:buClr>
                <a:srgbClr val="173288"/>
              </a:buClr>
              <a:buSzPct val="100000"/>
              <a:buFontTx/>
              <a:buNone/>
              <a:tabLst/>
              <a:defRPr/>
            </a:pPr>
            <a:r>
              <a:rPr kumimoji="0" lang="en-GB" sz="900" b="1"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Autonomous Infrastructure</a:t>
            </a:r>
            <a:br>
              <a:rPr kumimoji="0" lang="en-GB" sz="900" b="1"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br>
            <a:r>
              <a:rPr kumimoji="0" lang="en-GB" sz="7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rPr>
              <a:t>5G + Edge + Data + AI</a:t>
            </a:r>
            <a:endParaRPr kumimoji="0" lang="en-US" sz="700" b="0" i="0" u="none" strike="noStrike" kern="0" cap="none" spc="0" normalizeH="0" baseline="0" noProof="0">
              <a:ln>
                <a:noFill/>
              </a:ln>
              <a:solidFill>
                <a:prstClr val="white"/>
              </a:solidFill>
              <a:effectLst/>
              <a:uLnTx/>
              <a:uFillTx/>
              <a:latin typeface="Calibri" panose="020F0502020204030204" pitchFamily="34" charset="0"/>
              <a:ea typeface="Lato" charset="0"/>
              <a:cs typeface="Calibri" panose="020F0502020204030204" pitchFamily="34" charset="0"/>
            </a:endParaRPr>
          </a:p>
        </p:txBody>
      </p:sp>
      <p:sp>
        <p:nvSpPr>
          <p:cNvPr id="155" name="Left-Right Arrow 23">
            <a:extLst>
              <a:ext uri="{FF2B5EF4-FFF2-40B4-BE49-F238E27FC236}">
                <a16:creationId xmlns:a16="http://schemas.microsoft.com/office/drawing/2014/main" id="{1FD265F6-8381-4908-BF43-D53C0163A317}"/>
              </a:ext>
            </a:extLst>
          </p:cNvPr>
          <p:cNvSpPr/>
          <p:nvPr/>
        </p:nvSpPr>
        <p:spPr>
          <a:xfrm rot="16200000" flipH="1">
            <a:off x="8365648" y="2143889"/>
            <a:ext cx="1130439" cy="230397"/>
          </a:xfrm>
          <a:prstGeom prst="leftRightArrow">
            <a:avLst/>
          </a:prstGeom>
          <a:solidFill>
            <a:srgbClr val="E0121D"/>
          </a:solidFill>
          <a:ln w="6350" cap="flat" cmpd="sng" algn="ctr">
            <a:noFill/>
            <a:prstDash val="solid"/>
            <a:miter lim="800000"/>
          </a:ln>
          <a:effectLst/>
        </p:spPr>
        <p:txBody>
          <a:bodyPr wrap="none"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Calibri"/>
                <a:ea typeface="+mn-ea"/>
                <a:cs typeface="+mn-cs"/>
              </a:rPr>
              <a:t>Zero-touch Interoperability</a:t>
            </a:r>
          </a:p>
        </p:txBody>
      </p:sp>
      <p:sp>
        <p:nvSpPr>
          <p:cNvPr id="156" name="Left-Right Arrow 4">
            <a:extLst>
              <a:ext uri="{FF2B5EF4-FFF2-40B4-BE49-F238E27FC236}">
                <a16:creationId xmlns:a16="http://schemas.microsoft.com/office/drawing/2014/main" id="{C7C6723D-46B9-4E50-8CE2-CEC0F487F1A9}"/>
              </a:ext>
            </a:extLst>
          </p:cNvPr>
          <p:cNvSpPr/>
          <p:nvPr/>
        </p:nvSpPr>
        <p:spPr>
          <a:xfrm>
            <a:off x="9927587" y="1240423"/>
            <a:ext cx="1047404" cy="218222"/>
          </a:xfrm>
          <a:prstGeom prst="leftRightArrow">
            <a:avLst/>
          </a:prstGeom>
          <a:solidFill>
            <a:srgbClr val="E0121D"/>
          </a:solidFill>
          <a:ln w="6350" cap="flat" cmpd="sng" algn="ctr">
            <a:noFill/>
            <a:prstDash val="solid"/>
            <a:miter lim="800000"/>
          </a:ln>
          <a:effectLst/>
        </p:spPr>
        <p:txBody>
          <a:bodyPr rtlCol="0" anchor="ctr"/>
          <a:lstStyle/>
          <a:p>
            <a:pPr marL="0" marR="0" lvl="0" indent="0" algn="ctr" defTabSz="60957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white"/>
                </a:solidFill>
                <a:effectLst/>
                <a:uLnTx/>
                <a:uFillTx/>
                <a:latin typeface="Calibri"/>
                <a:ea typeface="+mn-ea"/>
                <a:cs typeface="+mn-cs"/>
              </a:rPr>
              <a:t>Zero-touch Partnering</a:t>
            </a:r>
          </a:p>
        </p:txBody>
      </p:sp>
      <p:sp>
        <p:nvSpPr>
          <p:cNvPr id="157" name="Oval 156">
            <a:extLst>
              <a:ext uri="{FF2B5EF4-FFF2-40B4-BE49-F238E27FC236}">
                <a16:creationId xmlns:a16="http://schemas.microsoft.com/office/drawing/2014/main" id="{D4486579-510E-4EB3-A98C-110B479DE291}"/>
              </a:ext>
            </a:extLst>
          </p:cNvPr>
          <p:cNvSpPr/>
          <p:nvPr/>
        </p:nvSpPr>
        <p:spPr>
          <a:xfrm>
            <a:off x="9312918" y="4496119"/>
            <a:ext cx="197963" cy="228187"/>
          </a:xfrm>
          <a:prstGeom prst="ellipse">
            <a:avLst/>
          </a:prstGeom>
          <a:no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E1852A2D-D8C4-4DD1-953D-DF280420908A}"/>
              </a:ext>
            </a:extLst>
          </p:cNvPr>
          <p:cNvSpPr/>
          <p:nvPr/>
        </p:nvSpPr>
        <p:spPr>
          <a:xfrm>
            <a:off x="4737458" y="1321802"/>
            <a:ext cx="2437077" cy="1764218"/>
          </a:xfrm>
          <a:prstGeom prst="rect">
            <a:avLst/>
          </a:prstGeom>
          <a:solidFill>
            <a:sysClr val="window" lastClr="FFFFFF">
              <a:lumMod val="85000"/>
            </a:sysClr>
          </a:solidFill>
          <a:ln>
            <a:noFill/>
            <a:prstDash val="dash"/>
          </a:ln>
        </p:spPr>
        <p:txBody>
          <a:bodyPr wrap="square" lIns="36000" tIns="0" rIns="0" bIns="0" rtlCol="0" anchor="t">
            <a:noAutofit/>
          </a:bodyPr>
          <a:lstStyle/>
          <a:p>
            <a:pPr marL="0" marR="0" lvl="0" indent="0" defTabSz="608823" eaLnBrk="1" fontAlgn="auto" latinLnBrk="0" hangingPunct="1">
              <a:lnSpc>
                <a:spcPct val="100000"/>
              </a:lnSpc>
              <a:spcBef>
                <a:spcPts val="0"/>
              </a:spcBef>
              <a:spcAft>
                <a:spcPts val="0"/>
              </a:spcAft>
              <a:buClr>
                <a:srgbClr val="173288"/>
              </a:buClr>
              <a:buSzPct val="100000"/>
              <a:buFontTx/>
              <a:buNone/>
              <a:tabLst/>
              <a:defRPr/>
            </a:pPr>
            <a:r>
              <a:rPr kumimoji="0" lang="en-GB" sz="10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rPr>
              <a:t>CSP domain</a:t>
            </a:r>
            <a:endParaRPr kumimoji="0" lang="en-US" sz="1000" b="1" i="0" u="none" strike="noStrike" kern="0" cap="none" spc="0" normalizeH="0" baseline="0" noProof="0">
              <a:ln>
                <a:noFill/>
              </a:ln>
              <a:solidFill>
                <a:srgbClr val="262626"/>
              </a:solidFill>
              <a:effectLst/>
              <a:uLnTx/>
              <a:uFillTx/>
              <a:latin typeface="Calibri" panose="020F0502020204030204" pitchFamily="34" charset="0"/>
              <a:ea typeface="Lato" charset="0"/>
              <a:cs typeface="Calibri" panose="020F0502020204030204" pitchFamily="34" charset="0"/>
            </a:endParaRPr>
          </a:p>
        </p:txBody>
      </p:sp>
      <p:sp>
        <p:nvSpPr>
          <p:cNvPr id="159" name="Rectangle 158">
            <a:extLst>
              <a:ext uri="{FF2B5EF4-FFF2-40B4-BE49-F238E27FC236}">
                <a16:creationId xmlns:a16="http://schemas.microsoft.com/office/drawing/2014/main" id="{7BA1C54A-DDD0-4BE0-B33B-8B29533E3F7B}"/>
              </a:ext>
            </a:extLst>
          </p:cNvPr>
          <p:cNvSpPr/>
          <p:nvPr/>
        </p:nvSpPr>
        <p:spPr>
          <a:xfrm>
            <a:off x="5407751" y="1524322"/>
            <a:ext cx="1060084" cy="314301"/>
          </a:xfrm>
          <a:prstGeom prst="rect">
            <a:avLst/>
          </a:prstGeom>
          <a:solidFill>
            <a:srgbClr val="E0121D"/>
          </a:solidFill>
          <a:ln w="63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Party Management </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ED402965-7C69-4F34-8862-4CAC8BF8BB15}"/>
              </a:ext>
            </a:extLst>
          </p:cNvPr>
          <p:cNvSpPr/>
          <p:nvPr/>
        </p:nvSpPr>
        <p:spPr>
          <a:xfrm>
            <a:off x="5407751" y="2100073"/>
            <a:ext cx="1060084" cy="314301"/>
          </a:xfrm>
          <a:prstGeom prst="rect">
            <a:avLst/>
          </a:prstGeom>
          <a:solidFill>
            <a:srgbClr val="1A1A1A"/>
          </a:solidFill>
          <a:ln w="63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Core Commerce Management</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84D370-9EAF-4256-AC73-2139F785B0F4}"/>
              </a:ext>
            </a:extLst>
          </p:cNvPr>
          <p:cNvSpPr/>
          <p:nvPr/>
        </p:nvSpPr>
        <p:spPr>
          <a:xfrm>
            <a:off x="5407751" y="2675678"/>
            <a:ext cx="1060084" cy="314301"/>
          </a:xfrm>
          <a:prstGeom prst="rect">
            <a:avLst/>
          </a:prstGeom>
          <a:solidFill>
            <a:sysClr val="window" lastClr="FFFFFF">
              <a:lumMod val="65000"/>
            </a:sysClr>
          </a:solidFill>
          <a:ln w="63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Production Domain</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A7C6B084-8926-4CE7-8503-5FEA6A27C50E}"/>
              </a:ext>
            </a:extLst>
          </p:cNvPr>
          <p:cNvSpPr/>
          <p:nvPr/>
        </p:nvSpPr>
        <p:spPr>
          <a:xfrm rot="16200000">
            <a:off x="4248624" y="2100000"/>
            <a:ext cx="1465657" cy="314301"/>
          </a:xfrm>
          <a:prstGeom prst="rect">
            <a:avLst/>
          </a:prstGeom>
          <a:solidFill>
            <a:srgbClr val="C00000"/>
          </a:solidFill>
          <a:ln w="63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Engagement Management </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E62EE84F-A417-4471-AE6D-90B3D5AD3E2F}"/>
              </a:ext>
            </a:extLst>
          </p:cNvPr>
          <p:cNvSpPr/>
          <p:nvPr/>
        </p:nvSpPr>
        <p:spPr>
          <a:xfrm rot="5400000">
            <a:off x="6161305" y="2100000"/>
            <a:ext cx="1465657" cy="314301"/>
          </a:xfrm>
          <a:prstGeom prst="rect">
            <a:avLst/>
          </a:prstGeom>
          <a:solidFill>
            <a:srgbClr val="7F7F7F"/>
          </a:solidFill>
          <a:ln w="63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Intelligence Management </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Arrow: U-Turn 163">
            <a:extLst>
              <a:ext uri="{FF2B5EF4-FFF2-40B4-BE49-F238E27FC236}">
                <a16:creationId xmlns:a16="http://schemas.microsoft.com/office/drawing/2014/main" id="{A37F23A7-E8B7-4BC2-BBFF-9556D33AC1F8}"/>
              </a:ext>
            </a:extLst>
          </p:cNvPr>
          <p:cNvSpPr/>
          <p:nvPr/>
        </p:nvSpPr>
        <p:spPr>
          <a:xfrm rot="5400000">
            <a:off x="5537728" y="3870441"/>
            <a:ext cx="980385" cy="2658359"/>
          </a:xfrm>
          <a:prstGeom prst="uturnArrow">
            <a:avLst>
              <a:gd name="adj1" fmla="val 25000"/>
              <a:gd name="adj2" fmla="val 25000"/>
              <a:gd name="adj3" fmla="val 25000"/>
              <a:gd name="adj4" fmla="val 43750"/>
              <a:gd name="adj5" fmla="val 38400"/>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65" name="Rectangle: Rounded Corners 164">
            <a:extLst>
              <a:ext uri="{FF2B5EF4-FFF2-40B4-BE49-F238E27FC236}">
                <a16:creationId xmlns:a16="http://schemas.microsoft.com/office/drawing/2014/main" id="{C1C93C3F-0CA9-4967-A923-36142B894E5E}"/>
              </a:ext>
            </a:extLst>
          </p:cNvPr>
          <p:cNvSpPr/>
          <p:nvPr/>
        </p:nvSpPr>
        <p:spPr>
          <a:xfrm>
            <a:off x="5268346" y="4741726"/>
            <a:ext cx="904810" cy="174898"/>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120000" tIns="24000" rIns="24000" bIns="24000" numCol="1" spcCol="0" rtlCol="0" fromWordArt="0" anchor="ctr" anchorCtr="0" forceAA="0" compatLnSpc="1">
            <a:prstTxWarp prst="textNoShape">
              <a:avLst/>
            </a:prstTxWarp>
            <a:spAutoFit/>
          </a:bodyPr>
          <a:lstStyle/>
          <a:p>
            <a:pPr marL="0" marR="0" lvl="0" indent="0" algn="ctr" defTabSz="60949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Business</a:t>
            </a:r>
            <a:endParaRPr kumimoji="0" lang="en-US" sz="800" b="0" i="0" u="none" strike="noStrike" kern="0" cap="none" spc="0" normalizeH="0" baseline="0" noProof="0">
              <a:ln>
                <a:noFill/>
              </a:ln>
              <a:solidFill>
                <a:prstClr val="white"/>
              </a:solidFill>
              <a:effectLst/>
              <a:uLnTx/>
              <a:uFillTx/>
              <a:latin typeface="Calibri" panose="020F0502020204030204"/>
              <a:ea typeface="Microsoft Sans Serif" panose="020B0604020202020204" pitchFamily="34" charset="0"/>
              <a:cs typeface="Calibri" panose="020F0502020204030204" pitchFamily="34" charset="0"/>
            </a:endParaRPr>
          </a:p>
        </p:txBody>
      </p:sp>
      <p:sp>
        <p:nvSpPr>
          <p:cNvPr id="166" name="Rectangle: Rounded Corners 165">
            <a:extLst>
              <a:ext uri="{FF2B5EF4-FFF2-40B4-BE49-F238E27FC236}">
                <a16:creationId xmlns:a16="http://schemas.microsoft.com/office/drawing/2014/main" id="{9572F057-2F06-434C-A7D9-F0F07A12830B}"/>
              </a:ext>
            </a:extLst>
          </p:cNvPr>
          <p:cNvSpPr/>
          <p:nvPr/>
        </p:nvSpPr>
        <p:spPr>
          <a:xfrm>
            <a:off x="6272270" y="4678980"/>
            <a:ext cx="904810" cy="300390"/>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24000" tIns="24000" rIns="120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Information</a:t>
            </a:r>
            <a:b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Systems</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67" name="Rectangle: Rounded Corners 166">
            <a:extLst>
              <a:ext uri="{FF2B5EF4-FFF2-40B4-BE49-F238E27FC236}">
                <a16:creationId xmlns:a16="http://schemas.microsoft.com/office/drawing/2014/main" id="{015DEC7D-60DE-4AFF-AE04-AC68BE3D5D43}"/>
              </a:ext>
            </a:extLst>
          </p:cNvPr>
          <p:cNvSpPr/>
          <p:nvPr/>
        </p:nvSpPr>
        <p:spPr>
          <a:xfrm>
            <a:off x="6359520" y="5361136"/>
            <a:ext cx="855454" cy="174898"/>
          </a:xfrm>
          <a:prstGeom prst="roundRect">
            <a:avLst>
              <a:gd name="adj" fmla="val 4618"/>
            </a:avLst>
          </a:prstGeom>
          <a:noFill/>
          <a:ln w="3175" cap="flat" cmpd="sng" algn="ctr">
            <a:noFill/>
            <a:prstDash val="solid"/>
            <a:miter lim="800000"/>
          </a:ln>
          <a:effectLst/>
        </p:spPr>
        <p:txBody>
          <a:bodyPr rot="0" spcFirstLastPara="0" vertOverflow="overflow" horzOverflow="overflow" vert="horz" wrap="square" lIns="24000" tIns="24000" rIns="120000" bIns="24000" numCol="1" spcCol="0" rtlCol="0" fromWordArt="0" anchor="ctr" anchorCtr="0" forceAA="0" compatLnSpc="1">
            <a:prstTxWarp prst="textNoShape">
              <a:avLst/>
            </a:prstTxWarp>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Implementation</a:t>
            </a:r>
          </a:p>
        </p:txBody>
      </p:sp>
      <p:sp>
        <p:nvSpPr>
          <p:cNvPr id="168" name="Rectangle 167">
            <a:extLst>
              <a:ext uri="{FF2B5EF4-FFF2-40B4-BE49-F238E27FC236}">
                <a16:creationId xmlns:a16="http://schemas.microsoft.com/office/drawing/2014/main" id="{83B4D72E-3D01-4929-BBD1-82195C1C50CF}"/>
              </a:ext>
            </a:extLst>
          </p:cNvPr>
          <p:cNvSpPr/>
          <p:nvPr/>
        </p:nvSpPr>
        <p:spPr>
          <a:xfrm rot="16200000">
            <a:off x="4540349" y="2189459"/>
            <a:ext cx="1465656" cy="135384"/>
          </a:xfrm>
          <a:prstGeom prst="rect">
            <a:avLst/>
          </a:prstGeom>
          <a:solidFill>
            <a:sysClr val="window" lastClr="FFFFFF">
              <a:lumMod val="75000"/>
            </a:sysClr>
          </a:solidFill>
          <a:ln w="6350" cap="flat" cmpd="sng" algn="ctr">
            <a:no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D9950C8A-44F6-4BD3-9C31-38A5B8EBF67B}"/>
              </a:ext>
            </a:extLst>
          </p:cNvPr>
          <p:cNvSpPr/>
          <p:nvPr/>
        </p:nvSpPr>
        <p:spPr>
          <a:xfrm rot="16200000">
            <a:off x="5869581" y="2189459"/>
            <a:ext cx="1465656" cy="135384"/>
          </a:xfrm>
          <a:prstGeom prst="rect">
            <a:avLst/>
          </a:prstGeom>
          <a:solidFill>
            <a:sysClr val="window" lastClr="FFFFFF">
              <a:lumMod val="75000"/>
            </a:sysClr>
          </a:solidFill>
          <a:ln w="6350" cap="flat" cmpd="sng" algn="ctr">
            <a:no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074E12E-F398-4B72-938A-9E28B2C8AACA}"/>
              </a:ext>
            </a:extLst>
          </p:cNvPr>
          <p:cNvSpPr/>
          <p:nvPr/>
        </p:nvSpPr>
        <p:spPr>
          <a:xfrm>
            <a:off x="5205485" y="1901729"/>
            <a:ext cx="1464616" cy="135384"/>
          </a:xfrm>
          <a:prstGeom prst="rect">
            <a:avLst/>
          </a:prstGeom>
          <a:solidFill>
            <a:sysClr val="window" lastClr="FFFFFF">
              <a:lumMod val="75000"/>
            </a:sysClr>
          </a:solidFill>
          <a:ln w="6350" cap="flat" cmpd="sng" algn="ctr">
            <a:no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1A1A1A"/>
                </a:solidFill>
                <a:effectLst/>
                <a:uLnTx/>
                <a:uFillTx/>
                <a:latin typeface="Calibri" panose="020F0502020204030204"/>
                <a:ea typeface="+mn-ea"/>
                <a:cs typeface="+mn-cs"/>
              </a:rPr>
              <a:t>Decoupling and Integration </a:t>
            </a:r>
            <a:endParaRPr kumimoji="0" lang="en-US" sz="9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2A02AD8F-B691-43F9-8EDB-C030CBF553E7}"/>
              </a:ext>
            </a:extLst>
          </p:cNvPr>
          <p:cNvSpPr/>
          <p:nvPr/>
        </p:nvSpPr>
        <p:spPr>
          <a:xfrm>
            <a:off x="5205485" y="2477334"/>
            <a:ext cx="1464616" cy="135384"/>
          </a:xfrm>
          <a:prstGeom prst="rect">
            <a:avLst/>
          </a:prstGeom>
          <a:solidFill>
            <a:sysClr val="window" lastClr="FFFFFF">
              <a:lumMod val="75000"/>
            </a:sysClr>
          </a:solidFill>
          <a:ln w="6350" cap="flat" cmpd="sng" algn="ctr">
            <a:noFill/>
            <a:prstDash val="solid"/>
            <a:miter lim="800000"/>
          </a:ln>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1A1A1A"/>
                </a:solidFill>
                <a:effectLst/>
                <a:uLnTx/>
                <a:uFillTx/>
                <a:latin typeface="Calibri" panose="020F0502020204030204"/>
                <a:ea typeface="+mn-ea"/>
                <a:cs typeface="+mn-cs"/>
              </a:rPr>
              <a:t>(Open APIs)</a:t>
            </a:r>
            <a:endParaRPr kumimoji="0" lang="en-US" sz="900" b="0" i="0" u="none" strike="noStrike" kern="0" cap="none" spc="0" normalizeH="0" baseline="0" noProof="0">
              <a:ln>
                <a:noFill/>
              </a:ln>
              <a:solidFill>
                <a:srgbClr val="1A1A1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5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4" name="Group 293">
            <a:extLst>
              <a:ext uri="{FF2B5EF4-FFF2-40B4-BE49-F238E27FC236}">
                <a16:creationId xmlns:a16="http://schemas.microsoft.com/office/drawing/2014/main" id="{37EE87A5-FE89-46ED-AAA4-DA3A91DF1CCB}"/>
              </a:ext>
            </a:extLst>
          </p:cNvPr>
          <p:cNvGrpSpPr/>
          <p:nvPr/>
        </p:nvGrpSpPr>
        <p:grpSpPr>
          <a:xfrm>
            <a:off x="1819433" y="1608182"/>
            <a:ext cx="8966341" cy="3816534"/>
            <a:chOff x="822484" y="1558214"/>
            <a:chExt cx="10547032" cy="4489359"/>
          </a:xfrm>
        </p:grpSpPr>
        <p:sp>
          <p:nvSpPr>
            <p:cNvPr id="295" name="Rectangle: Rounded Corners 294">
              <a:extLst>
                <a:ext uri="{FF2B5EF4-FFF2-40B4-BE49-F238E27FC236}">
                  <a16:creationId xmlns:a16="http://schemas.microsoft.com/office/drawing/2014/main" id="{C0A4643F-663A-4B72-A8E6-363227C58799}"/>
                </a:ext>
              </a:extLst>
            </p:cNvPr>
            <p:cNvSpPr/>
            <p:nvPr/>
          </p:nvSpPr>
          <p:spPr>
            <a:xfrm>
              <a:off x="822484" y="1558214"/>
              <a:ext cx="10547032" cy="4489359"/>
            </a:xfrm>
            <a:prstGeom prst="roundRect">
              <a:avLst>
                <a:gd name="adj" fmla="val 2788"/>
              </a:avLst>
            </a:prstGeom>
            <a:solidFill>
              <a:srgbClr val="CF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09585">
                <a:defRPr/>
              </a:pPr>
              <a:r>
                <a:rPr lang="en-US" b="1">
                  <a:solidFill>
                    <a:srgbClr val="29313B"/>
                  </a:solidFill>
                  <a:cs typeface="Arial" panose="020B0604020202020204" pitchFamily="34" charset="0"/>
                </a:rPr>
                <a:t>Open Digital Architecture</a:t>
              </a:r>
            </a:p>
          </p:txBody>
        </p:sp>
        <p:pic>
          <p:nvPicPr>
            <p:cNvPr id="296" name="Graphic 295">
              <a:extLst>
                <a:ext uri="{FF2B5EF4-FFF2-40B4-BE49-F238E27FC236}">
                  <a16:creationId xmlns:a16="http://schemas.microsoft.com/office/drawing/2014/main" id="{2EB39414-6805-4980-9F75-FC3F96074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6493" y="4101331"/>
              <a:ext cx="4071600" cy="1791504"/>
            </a:xfrm>
            <a:prstGeom prst="rect">
              <a:avLst/>
            </a:prstGeom>
          </p:spPr>
        </p:pic>
        <p:pic>
          <p:nvPicPr>
            <p:cNvPr id="297" name="Graphic 296">
              <a:extLst>
                <a:ext uri="{FF2B5EF4-FFF2-40B4-BE49-F238E27FC236}">
                  <a16:creationId xmlns:a16="http://schemas.microsoft.com/office/drawing/2014/main" id="{AC6EF7C6-B079-4C38-B567-FEC66D218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2194" y="4108824"/>
              <a:ext cx="4070118" cy="1790852"/>
            </a:xfrm>
            <a:prstGeom prst="rect">
              <a:avLst/>
            </a:prstGeom>
          </p:spPr>
        </p:pic>
        <p:pic>
          <p:nvPicPr>
            <p:cNvPr id="298" name="Graphic 297">
              <a:extLst>
                <a:ext uri="{FF2B5EF4-FFF2-40B4-BE49-F238E27FC236}">
                  <a16:creationId xmlns:a16="http://schemas.microsoft.com/office/drawing/2014/main" id="{E2787D39-2EF7-4467-9C01-9136EA6E03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42194" y="2290473"/>
              <a:ext cx="4074531" cy="1792795"/>
            </a:xfrm>
            <a:prstGeom prst="rect">
              <a:avLst/>
            </a:prstGeom>
          </p:spPr>
        </p:pic>
        <p:pic>
          <p:nvPicPr>
            <p:cNvPr id="299" name="Graphic 298">
              <a:extLst>
                <a:ext uri="{FF2B5EF4-FFF2-40B4-BE49-F238E27FC236}">
                  <a16:creationId xmlns:a16="http://schemas.microsoft.com/office/drawing/2014/main" id="{99D2E613-E92D-441E-A13A-02CE9BED8D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46493" y="2290473"/>
              <a:ext cx="4070118" cy="1790852"/>
            </a:xfrm>
            <a:prstGeom prst="rect">
              <a:avLst/>
            </a:prstGeom>
          </p:spPr>
        </p:pic>
        <p:pic>
          <p:nvPicPr>
            <p:cNvPr id="300" name="Graphic 299">
              <a:extLst>
                <a:ext uri="{FF2B5EF4-FFF2-40B4-BE49-F238E27FC236}">
                  <a16:creationId xmlns:a16="http://schemas.microsoft.com/office/drawing/2014/main" id="{23F0B97F-ED05-4957-A8FC-24431EA5F7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27609" y="3592046"/>
              <a:ext cx="1008000" cy="1008000"/>
            </a:xfrm>
            <a:prstGeom prst="rect">
              <a:avLst/>
            </a:prstGeom>
          </p:spPr>
        </p:pic>
        <p:sp>
          <p:nvSpPr>
            <p:cNvPr id="301" name="Rectangle: Rounded Corners 300">
              <a:extLst>
                <a:ext uri="{FF2B5EF4-FFF2-40B4-BE49-F238E27FC236}">
                  <a16:creationId xmlns:a16="http://schemas.microsoft.com/office/drawing/2014/main" id="{C0265145-68E3-480E-9C3B-1B669728704B}"/>
                </a:ext>
              </a:extLst>
            </p:cNvPr>
            <p:cNvSpPr/>
            <p:nvPr/>
          </p:nvSpPr>
          <p:spPr>
            <a:xfrm>
              <a:off x="4106202" y="2325057"/>
              <a:ext cx="2890947" cy="279539"/>
            </a:xfrm>
            <a:prstGeom prst="roundRect">
              <a:avLst>
                <a:gd name="adj" fmla="val 4618"/>
              </a:avLst>
            </a:prstGeom>
            <a:no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0000" tIns="24000" rIns="24000" bIns="24000" numCol="1" spcCol="0" rtlCol="0" fromWordArt="0" anchor="t" anchorCtr="0" forceAA="0" compatLnSpc="1">
              <a:prstTxWarp prst="textNoShape">
                <a:avLst/>
              </a:prstTxWarp>
              <a:spAutoFit/>
            </a:bodyPr>
            <a:lstStyle/>
            <a:p>
              <a:pPr defTabSz="609491"/>
              <a:r>
                <a:rPr lang="en-US" sz="1200" b="1">
                  <a:solidFill>
                    <a:srgbClr val="AE2327"/>
                  </a:solidFill>
                </a:rPr>
                <a:t>Business</a:t>
              </a:r>
              <a:endParaRPr lang="en-US" sz="1200" b="1">
                <a:solidFill>
                  <a:srgbClr val="AE2327"/>
                </a:solidFill>
                <a:ea typeface="Microsoft Sans Serif" panose="020B0604020202020204" pitchFamily="34" charset="0"/>
                <a:cs typeface="Calibri" panose="020F0502020204030204" pitchFamily="34" charset="0"/>
              </a:endParaRPr>
            </a:p>
          </p:txBody>
        </p:sp>
        <p:sp>
          <p:nvSpPr>
            <p:cNvPr id="302" name="Rectangle: Rounded Corners 301">
              <a:extLst>
                <a:ext uri="{FF2B5EF4-FFF2-40B4-BE49-F238E27FC236}">
                  <a16:creationId xmlns:a16="http://schemas.microsoft.com/office/drawing/2014/main" id="{EED5373F-74E1-4CB3-AD73-AFBD7814906B}"/>
                </a:ext>
              </a:extLst>
            </p:cNvPr>
            <p:cNvSpPr/>
            <p:nvPr/>
          </p:nvSpPr>
          <p:spPr>
            <a:xfrm>
              <a:off x="7263795" y="2325057"/>
              <a:ext cx="2890947" cy="279539"/>
            </a:xfrm>
            <a:prstGeom prst="roundRect">
              <a:avLst>
                <a:gd name="adj" fmla="val 4618"/>
              </a:avLst>
            </a:prstGeom>
            <a:no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120000" bIns="24000" numCol="1" spcCol="0" rtlCol="0" fromWordArt="0" anchor="t" anchorCtr="0" forceAA="0" compatLnSpc="1">
              <a:prstTxWarp prst="textNoShape">
                <a:avLst/>
              </a:prstTxWarp>
              <a:spAutoFit/>
            </a:bodyPr>
            <a:lstStyle/>
            <a:p>
              <a:pPr algn="r" defTabSz="609585">
                <a:defRPr/>
              </a:pPr>
              <a:r>
                <a:rPr lang="en-US" sz="1200" b="1">
                  <a:solidFill>
                    <a:srgbClr val="DBB316"/>
                  </a:solidFill>
                </a:rPr>
                <a:t>Information Systems</a:t>
              </a:r>
              <a:endParaRPr lang="en-US" sz="1200" b="1">
                <a:solidFill>
                  <a:srgbClr val="DBB316"/>
                </a:solidFill>
                <a:cs typeface="Arial" panose="020B0604020202020204" pitchFamily="34" charset="0"/>
              </a:endParaRPr>
            </a:p>
          </p:txBody>
        </p:sp>
        <p:sp>
          <p:nvSpPr>
            <p:cNvPr id="303" name="Rectangle: Rounded Corners 302">
              <a:extLst>
                <a:ext uri="{FF2B5EF4-FFF2-40B4-BE49-F238E27FC236}">
                  <a16:creationId xmlns:a16="http://schemas.microsoft.com/office/drawing/2014/main" id="{1D8233A2-6C3C-4912-8F7F-55E689F5CCF7}"/>
                </a:ext>
              </a:extLst>
            </p:cNvPr>
            <p:cNvSpPr/>
            <p:nvPr/>
          </p:nvSpPr>
          <p:spPr>
            <a:xfrm>
              <a:off x="7280276" y="4149114"/>
              <a:ext cx="2885742" cy="279539"/>
            </a:xfrm>
            <a:prstGeom prst="roundRect">
              <a:avLst>
                <a:gd name="adj" fmla="val 4618"/>
              </a:avLst>
            </a:prstGeom>
            <a:no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120000" bIns="24000" numCol="1" spcCol="0" rtlCol="0" fromWordArt="0" anchor="t" anchorCtr="0" forceAA="0" compatLnSpc="1">
              <a:prstTxWarp prst="textNoShape">
                <a:avLst/>
              </a:prstTxWarp>
              <a:spAutoFit/>
            </a:bodyPr>
            <a:lstStyle/>
            <a:p>
              <a:pPr algn="r" defTabSz="609585">
                <a:defRPr/>
              </a:pPr>
              <a:r>
                <a:rPr lang="en-US" sz="1200" b="1">
                  <a:solidFill>
                    <a:srgbClr val="7D7E81"/>
                  </a:solidFill>
                </a:rPr>
                <a:t>Implementation</a:t>
              </a:r>
            </a:p>
          </p:txBody>
        </p:sp>
        <p:sp>
          <p:nvSpPr>
            <p:cNvPr id="304" name="Rectangle: Rounded Corners 303">
              <a:extLst>
                <a:ext uri="{FF2B5EF4-FFF2-40B4-BE49-F238E27FC236}">
                  <a16:creationId xmlns:a16="http://schemas.microsoft.com/office/drawing/2014/main" id="{778BB089-1B3F-4D88-891D-971F48DE65F2}"/>
                </a:ext>
              </a:extLst>
            </p:cNvPr>
            <p:cNvSpPr/>
            <p:nvPr/>
          </p:nvSpPr>
          <p:spPr>
            <a:xfrm>
              <a:off x="4106201" y="4149114"/>
              <a:ext cx="2890947" cy="279539"/>
            </a:xfrm>
            <a:prstGeom prst="roundRect">
              <a:avLst>
                <a:gd name="adj" fmla="val 4618"/>
              </a:avLst>
            </a:prstGeom>
            <a:no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0000" tIns="24000" rIns="24000" bIns="24000" numCol="1" spcCol="0" rtlCol="0" fromWordArt="0" anchor="t" anchorCtr="0" forceAA="0" compatLnSpc="1">
              <a:prstTxWarp prst="textNoShape">
                <a:avLst/>
              </a:prstTxWarp>
              <a:spAutoFit/>
            </a:bodyPr>
            <a:lstStyle/>
            <a:p>
              <a:pPr defTabSz="609585">
                <a:defRPr/>
              </a:pPr>
              <a:r>
                <a:rPr lang="en-US" sz="1200" b="1">
                  <a:solidFill>
                    <a:srgbClr val="231F20"/>
                  </a:solidFill>
                </a:rPr>
                <a:t>Deployment &amp; Runtime</a:t>
              </a:r>
            </a:p>
          </p:txBody>
        </p:sp>
        <p:sp>
          <p:nvSpPr>
            <p:cNvPr id="305" name="Rectangle 304">
              <a:extLst>
                <a:ext uri="{FF2B5EF4-FFF2-40B4-BE49-F238E27FC236}">
                  <a16:creationId xmlns:a16="http://schemas.microsoft.com/office/drawing/2014/main" id="{FCCA5B7D-D2F3-4AED-8B8E-2B793892DA37}"/>
                </a:ext>
              </a:extLst>
            </p:cNvPr>
            <p:cNvSpPr/>
            <p:nvPr/>
          </p:nvSpPr>
          <p:spPr>
            <a:xfrm>
              <a:off x="4238518" y="2985434"/>
              <a:ext cx="1316233" cy="572249"/>
            </a:xfrm>
            <a:prstGeom prst="rect">
              <a:avLst/>
            </a:prstGeom>
            <a:solidFill>
              <a:srgbClr val="AE2327"/>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Business Capability Repository</a:t>
              </a:r>
            </a:p>
          </p:txBody>
        </p:sp>
        <p:sp>
          <p:nvSpPr>
            <p:cNvPr id="306" name="Rectangle 305">
              <a:extLst>
                <a:ext uri="{FF2B5EF4-FFF2-40B4-BE49-F238E27FC236}">
                  <a16:creationId xmlns:a16="http://schemas.microsoft.com/office/drawing/2014/main" id="{8D7D862E-A339-4390-9083-F54D65C2A9C8}"/>
                </a:ext>
              </a:extLst>
            </p:cNvPr>
            <p:cNvSpPr/>
            <p:nvPr/>
          </p:nvSpPr>
          <p:spPr>
            <a:xfrm>
              <a:off x="5658539" y="2985434"/>
              <a:ext cx="1316233" cy="572249"/>
            </a:xfrm>
            <a:prstGeom prst="rect">
              <a:avLst/>
            </a:prstGeom>
            <a:solidFill>
              <a:srgbClr val="AE2327"/>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Process Framework (eTOM)</a:t>
              </a:r>
            </a:p>
          </p:txBody>
        </p:sp>
        <p:sp>
          <p:nvSpPr>
            <p:cNvPr id="307" name="Rectangle 306">
              <a:extLst>
                <a:ext uri="{FF2B5EF4-FFF2-40B4-BE49-F238E27FC236}">
                  <a16:creationId xmlns:a16="http://schemas.microsoft.com/office/drawing/2014/main" id="{C3C91E00-6071-4FED-B007-CA0C0A41C2B2}"/>
                </a:ext>
              </a:extLst>
            </p:cNvPr>
            <p:cNvSpPr/>
            <p:nvPr/>
          </p:nvSpPr>
          <p:spPr>
            <a:xfrm>
              <a:off x="7294579" y="4913086"/>
              <a:ext cx="1316233" cy="572249"/>
            </a:xfrm>
            <a:prstGeom prst="rect">
              <a:avLst/>
            </a:prstGeom>
            <a:solidFill>
              <a:srgbClr val="7D7E8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Technical Architecture &amp; Components</a:t>
              </a:r>
            </a:p>
          </p:txBody>
        </p:sp>
        <p:sp>
          <p:nvSpPr>
            <p:cNvPr id="308" name="Rectangle 307">
              <a:extLst>
                <a:ext uri="{FF2B5EF4-FFF2-40B4-BE49-F238E27FC236}">
                  <a16:creationId xmlns:a16="http://schemas.microsoft.com/office/drawing/2014/main" id="{D28FBAEA-1870-4CDF-BDD9-1E67F72FE471}"/>
                </a:ext>
              </a:extLst>
            </p:cNvPr>
            <p:cNvSpPr/>
            <p:nvPr/>
          </p:nvSpPr>
          <p:spPr>
            <a:xfrm>
              <a:off x="8697659" y="4598177"/>
              <a:ext cx="1316233" cy="572249"/>
            </a:xfrm>
            <a:prstGeom prst="rect">
              <a:avLst/>
            </a:prstGeom>
            <a:solidFill>
              <a:srgbClr val="7D7E8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Open APIs</a:t>
              </a:r>
            </a:p>
          </p:txBody>
        </p:sp>
        <p:sp>
          <p:nvSpPr>
            <p:cNvPr id="309" name="Rectangle 308">
              <a:extLst>
                <a:ext uri="{FF2B5EF4-FFF2-40B4-BE49-F238E27FC236}">
                  <a16:creationId xmlns:a16="http://schemas.microsoft.com/office/drawing/2014/main" id="{EF8F2F91-D457-4696-8DBB-73690DF236AD}"/>
                </a:ext>
              </a:extLst>
            </p:cNvPr>
            <p:cNvSpPr/>
            <p:nvPr/>
          </p:nvSpPr>
          <p:spPr>
            <a:xfrm>
              <a:off x="8697658" y="5227994"/>
              <a:ext cx="1316233" cy="572249"/>
            </a:xfrm>
            <a:prstGeom prst="rect">
              <a:avLst/>
            </a:prstGeom>
            <a:solidFill>
              <a:srgbClr val="7D7E81"/>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Data Models</a:t>
              </a:r>
            </a:p>
          </p:txBody>
        </p:sp>
        <p:sp>
          <p:nvSpPr>
            <p:cNvPr id="310" name="Rectangle 309">
              <a:extLst>
                <a:ext uri="{FF2B5EF4-FFF2-40B4-BE49-F238E27FC236}">
                  <a16:creationId xmlns:a16="http://schemas.microsoft.com/office/drawing/2014/main" id="{E0A04C44-528B-4A6D-BB16-B9500D415B94}"/>
                </a:ext>
              </a:extLst>
            </p:cNvPr>
            <p:cNvSpPr/>
            <p:nvPr/>
          </p:nvSpPr>
          <p:spPr>
            <a:xfrm>
              <a:off x="5658539" y="4913086"/>
              <a:ext cx="1316233" cy="572249"/>
            </a:xfrm>
            <a:prstGeom prst="rect">
              <a:avLst/>
            </a:prstGeom>
            <a:solidFill>
              <a:srgbClr val="231F20"/>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Canvas</a:t>
              </a:r>
            </a:p>
          </p:txBody>
        </p:sp>
        <p:sp>
          <p:nvSpPr>
            <p:cNvPr id="311" name="Rectangle 310">
              <a:extLst>
                <a:ext uri="{FF2B5EF4-FFF2-40B4-BE49-F238E27FC236}">
                  <a16:creationId xmlns:a16="http://schemas.microsoft.com/office/drawing/2014/main" id="{E7052763-D10B-4B3A-A6F3-D1C3195A5ED3}"/>
                </a:ext>
              </a:extLst>
            </p:cNvPr>
            <p:cNvSpPr/>
            <p:nvPr/>
          </p:nvSpPr>
          <p:spPr>
            <a:xfrm>
              <a:off x="4238518" y="4598177"/>
              <a:ext cx="1316233" cy="572249"/>
            </a:xfrm>
            <a:prstGeom prst="rect">
              <a:avLst/>
            </a:prstGeom>
            <a:solidFill>
              <a:srgbClr val="231F20"/>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Operations Frameworks</a:t>
              </a:r>
            </a:p>
          </p:txBody>
        </p:sp>
        <p:sp>
          <p:nvSpPr>
            <p:cNvPr id="312" name="Rectangle 311">
              <a:extLst>
                <a:ext uri="{FF2B5EF4-FFF2-40B4-BE49-F238E27FC236}">
                  <a16:creationId xmlns:a16="http://schemas.microsoft.com/office/drawing/2014/main" id="{83787D20-FDF3-4666-A84E-BDB88D306992}"/>
                </a:ext>
              </a:extLst>
            </p:cNvPr>
            <p:cNvSpPr/>
            <p:nvPr/>
          </p:nvSpPr>
          <p:spPr>
            <a:xfrm>
              <a:off x="4238518" y="5227994"/>
              <a:ext cx="1316233" cy="572249"/>
            </a:xfrm>
            <a:prstGeom prst="rect">
              <a:avLst/>
            </a:prstGeom>
            <a:solidFill>
              <a:srgbClr val="231F20"/>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Reference Implementation</a:t>
              </a:r>
            </a:p>
          </p:txBody>
        </p:sp>
        <p:pic>
          <p:nvPicPr>
            <p:cNvPr id="313" name="Graphic 312">
              <a:extLst>
                <a:ext uri="{FF2B5EF4-FFF2-40B4-BE49-F238E27FC236}">
                  <a16:creationId xmlns:a16="http://schemas.microsoft.com/office/drawing/2014/main" id="{FC4FCF06-35C6-4ECA-92C9-4C56C220AD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41752" y="2947141"/>
              <a:ext cx="533589" cy="479457"/>
            </a:xfrm>
            <a:prstGeom prst="rect">
              <a:avLst/>
            </a:prstGeom>
          </p:spPr>
        </p:pic>
        <p:pic>
          <p:nvPicPr>
            <p:cNvPr id="314" name="Graphic 313">
              <a:extLst>
                <a:ext uri="{FF2B5EF4-FFF2-40B4-BE49-F238E27FC236}">
                  <a16:creationId xmlns:a16="http://schemas.microsoft.com/office/drawing/2014/main" id="{12F32577-0B85-40BB-827F-529EC028C9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2515" y="4743493"/>
              <a:ext cx="529926" cy="521515"/>
            </a:xfrm>
            <a:prstGeom prst="rect">
              <a:avLst/>
            </a:prstGeom>
          </p:spPr>
        </p:pic>
        <p:pic>
          <p:nvPicPr>
            <p:cNvPr id="315" name="Graphic 314">
              <a:extLst>
                <a:ext uri="{FF2B5EF4-FFF2-40B4-BE49-F238E27FC236}">
                  <a16:creationId xmlns:a16="http://schemas.microsoft.com/office/drawing/2014/main" id="{548919F1-8593-42B8-9D3C-CE331DB549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342039" y="4680261"/>
              <a:ext cx="533015" cy="647980"/>
            </a:xfrm>
            <a:prstGeom prst="rect">
              <a:avLst/>
            </a:prstGeom>
          </p:spPr>
        </p:pic>
        <p:pic>
          <p:nvPicPr>
            <p:cNvPr id="316" name="Graphic 315">
              <a:extLst>
                <a:ext uri="{FF2B5EF4-FFF2-40B4-BE49-F238E27FC236}">
                  <a16:creationId xmlns:a16="http://schemas.microsoft.com/office/drawing/2014/main" id="{290D59E6-427B-47F5-9BF3-A2B936FD949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99866" y="2924208"/>
              <a:ext cx="515223" cy="525325"/>
            </a:xfrm>
            <a:prstGeom prst="rect">
              <a:avLst/>
            </a:prstGeom>
          </p:spPr>
        </p:pic>
        <p:sp>
          <p:nvSpPr>
            <p:cNvPr id="317" name="Rectangle: Rounded Corners 316">
              <a:extLst>
                <a:ext uri="{FF2B5EF4-FFF2-40B4-BE49-F238E27FC236}">
                  <a16:creationId xmlns:a16="http://schemas.microsoft.com/office/drawing/2014/main" id="{791B79F7-65F9-4438-8C2A-06A1BB4304F1}"/>
                </a:ext>
              </a:extLst>
            </p:cNvPr>
            <p:cNvSpPr/>
            <p:nvPr/>
          </p:nvSpPr>
          <p:spPr>
            <a:xfrm>
              <a:off x="975391" y="2290473"/>
              <a:ext cx="1916882" cy="3609203"/>
            </a:xfrm>
            <a:prstGeom prst="roundRect">
              <a:avLst>
                <a:gd name="adj" fmla="val 4591"/>
              </a:avLst>
            </a:prstGeom>
            <a:solidFill>
              <a:srgbClr val="37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p>
            <a:p>
              <a:pPr algn="ctr"/>
              <a:endParaRPr lang="en-GB" sz="1100"/>
            </a:p>
            <a:p>
              <a:pPr algn="ctr"/>
              <a:endParaRPr lang="en-GB" sz="1100"/>
            </a:p>
            <a:p>
              <a:pPr algn="ctr"/>
              <a:r>
                <a:rPr lang="en-GB" sz="1200" b="1"/>
                <a:t>Governance</a:t>
              </a:r>
              <a:endParaRPr lang="en-US" sz="1200" b="1"/>
            </a:p>
          </p:txBody>
        </p:sp>
        <p:grpSp>
          <p:nvGrpSpPr>
            <p:cNvPr id="318" name="Group 317">
              <a:extLst>
                <a:ext uri="{FF2B5EF4-FFF2-40B4-BE49-F238E27FC236}">
                  <a16:creationId xmlns:a16="http://schemas.microsoft.com/office/drawing/2014/main" id="{2ACCC48A-2B13-4444-87BF-4C165FA691F5}"/>
                </a:ext>
              </a:extLst>
            </p:cNvPr>
            <p:cNvGrpSpPr/>
            <p:nvPr/>
          </p:nvGrpSpPr>
          <p:grpSpPr>
            <a:xfrm>
              <a:off x="1032600" y="3422099"/>
              <a:ext cx="1802462" cy="2378145"/>
              <a:chOff x="449932" y="3045005"/>
              <a:chExt cx="1865873" cy="2622819"/>
            </a:xfrm>
          </p:grpSpPr>
          <p:sp>
            <p:nvSpPr>
              <p:cNvPr id="323" name="Rectangle 322">
                <a:extLst>
                  <a:ext uri="{FF2B5EF4-FFF2-40B4-BE49-F238E27FC236}">
                    <a16:creationId xmlns:a16="http://schemas.microsoft.com/office/drawing/2014/main" id="{3384EB69-033A-4AB0-9E71-D3A33503953D}"/>
                  </a:ext>
                </a:extLst>
              </p:cNvPr>
              <p:cNvSpPr/>
              <p:nvPr/>
            </p:nvSpPr>
            <p:spPr>
              <a:xfrm>
                <a:off x="449932" y="3045005"/>
                <a:ext cx="1865873" cy="2622819"/>
              </a:xfrm>
              <a:prstGeom prst="rect">
                <a:avLst/>
              </a:prstGeom>
              <a:solidFill>
                <a:srgbClr val="FFFFFF"/>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defTabSz="609491"/>
                <a:endParaRPr lang="en-US" sz="1000">
                  <a:solidFill>
                    <a:schemeClr val="tx1"/>
                  </a:solidFill>
                  <a:ea typeface="Microsoft Sans Serif" panose="020B0604020202020204" pitchFamily="34" charset="0"/>
                  <a:cs typeface="Calibri" panose="020F0502020204030204" pitchFamily="34" charset="0"/>
                </a:endParaRPr>
              </a:p>
            </p:txBody>
          </p:sp>
          <p:grpSp>
            <p:nvGrpSpPr>
              <p:cNvPr id="324" name="Group 323">
                <a:extLst>
                  <a:ext uri="{FF2B5EF4-FFF2-40B4-BE49-F238E27FC236}">
                    <a16:creationId xmlns:a16="http://schemas.microsoft.com/office/drawing/2014/main" id="{C92BC108-6616-4389-8425-330C788DBC1A}"/>
                  </a:ext>
                </a:extLst>
              </p:cNvPr>
              <p:cNvGrpSpPr/>
              <p:nvPr/>
            </p:nvGrpSpPr>
            <p:grpSpPr>
              <a:xfrm>
                <a:off x="568664" y="3114685"/>
                <a:ext cx="1628409" cy="2483459"/>
                <a:chOff x="568664" y="3125889"/>
                <a:chExt cx="1628409" cy="2483459"/>
              </a:xfrm>
            </p:grpSpPr>
            <p:sp>
              <p:nvSpPr>
                <p:cNvPr id="325" name="Rectangle 324">
                  <a:extLst>
                    <a:ext uri="{FF2B5EF4-FFF2-40B4-BE49-F238E27FC236}">
                      <a16:creationId xmlns:a16="http://schemas.microsoft.com/office/drawing/2014/main" id="{9AE4EFAB-25D2-4C85-9252-FC082E442729}"/>
                    </a:ext>
                  </a:extLst>
                </p:cNvPr>
                <p:cNvSpPr/>
                <p:nvPr/>
              </p:nvSpPr>
              <p:spPr>
                <a:xfrm>
                  <a:off x="568664" y="3125889"/>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Concepts &amp; Principles</a:t>
                  </a:r>
                </a:p>
              </p:txBody>
            </p:sp>
            <p:sp>
              <p:nvSpPr>
                <p:cNvPr id="326" name="Rectangle 325">
                  <a:extLst>
                    <a:ext uri="{FF2B5EF4-FFF2-40B4-BE49-F238E27FC236}">
                      <a16:creationId xmlns:a16="http://schemas.microsoft.com/office/drawing/2014/main" id="{CE4B6634-9DE7-413F-9B62-C48D20B59BA6}"/>
                    </a:ext>
                  </a:extLst>
                </p:cNvPr>
                <p:cNvSpPr/>
                <p:nvPr/>
              </p:nvSpPr>
              <p:spPr>
                <a:xfrm>
                  <a:off x="568664" y="3554181"/>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Design Guides</a:t>
                  </a:r>
                </a:p>
              </p:txBody>
            </p:sp>
            <p:sp>
              <p:nvSpPr>
                <p:cNvPr id="327" name="Rectangle 326">
                  <a:extLst>
                    <a:ext uri="{FF2B5EF4-FFF2-40B4-BE49-F238E27FC236}">
                      <a16:creationId xmlns:a16="http://schemas.microsoft.com/office/drawing/2014/main" id="{35567656-642C-4182-8D16-2348B4AF2ACC}"/>
                    </a:ext>
                  </a:extLst>
                </p:cNvPr>
                <p:cNvSpPr/>
                <p:nvPr/>
              </p:nvSpPr>
              <p:spPr>
                <a:xfrm>
                  <a:off x="568664" y="3982473"/>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API Governance</a:t>
                  </a:r>
                </a:p>
              </p:txBody>
            </p:sp>
            <p:sp>
              <p:nvSpPr>
                <p:cNvPr id="328" name="Rectangle 327">
                  <a:extLst>
                    <a:ext uri="{FF2B5EF4-FFF2-40B4-BE49-F238E27FC236}">
                      <a16:creationId xmlns:a16="http://schemas.microsoft.com/office/drawing/2014/main" id="{C4C8008F-4FA5-44F1-88AD-276E06155FA7}"/>
                    </a:ext>
                  </a:extLst>
                </p:cNvPr>
                <p:cNvSpPr/>
                <p:nvPr/>
              </p:nvSpPr>
              <p:spPr>
                <a:xfrm>
                  <a:off x="568664" y="4410765"/>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AI Governance</a:t>
                  </a:r>
                </a:p>
              </p:txBody>
            </p:sp>
            <p:sp>
              <p:nvSpPr>
                <p:cNvPr id="329" name="Rectangle 328">
                  <a:extLst>
                    <a:ext uri="{FF2B5EF4-FFF2-40B4-BE49-F238E27FC236}">
                      <a16:creationId xmlns:a16="http://schemas.microsoft.com/office/drawing/2014/main" id="{268577DE-3827-4AD3-84C1-614B093998AA}"/>
                    </a:ext>
                  </a:extLst>
                </p:cNvPr>
                <p:cNvSpPr/>
                <p:nvPr/>
              </p:nvSpPr>
              <p:spPr>
                <a:xfrm>
                  <a:off x="568664" y="4839057"/>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Data Governance</a:t>
                  </a:r>
                </a:p>
              </p:txBody>
            </p:sp>
            <p:sp>
              <p:nvSpPr>
                <p:cNvPr id="330" name="Rectangle 329">
                  <a:extLst>
                    <a:ext uri="{FF2B5EF4-FFF2-40B4-BE49-F238E27FC236}">
                      <a16:creationId xmlns:a16="http://schemas.microsoft.com/office/drawing/2014/main" id="{82FA4913-3E87-4999-BA7C-CE026CD3483A}"/>
                    </a:ext>
                  </a:extLst>
                </p:cNvPr>
                <p:cNvSpPr/>
                <p:nvPr/>
              </p:nvSpPr>
              <p:spPr>
                <a:xfrm>
                  <a:off x="568664" y="5267348"/>
                  <a:ext cx="1628409" cy="342000"/>
                </a:xfrm>
                <a:prstGeom prst="rect">
                  <a:avLst/>
                </a:prstGeom>
                <a:solidFill>
                  <a:srgbClr val="374B58"/>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cs typeface="Calibri" panose="020F0502020204030204" pitchFamily="34" charset="0"/>
                    </a:rPr>
                    <a:t>Security Governance</a:t>
                  </a:r>
                </a:p>
              </p:txBody>
            </p:sp>
          </p:grpSp>
        </p:grpSp>
        <p:pic>
          <p:nvPicPr>
            <p:cNvPr id="319" name="Graphic 318">
              <a:extLst>
                <a:ext uri="{FF2B5EF4-FFF2-40B4-BE49-F238E27FC236}">
                  <a16:creationId xmlns:a16="http://schemas.microsoft.com/office/drawing/2014/main" id="{6B6A0E1E-8100-4FE4-B638-5E60ACA9AB3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638254" y="2437292"/>
              <a:ext cx="591152" cy="498423"/>
            </a:xfrm>
            <a:prstGeom prst="rect">
              <a:avLst/>
            </a:prstGeom>
          </p:spPr>
        </p:pic>
        <p:sp>
          <p:nvSpPr>
            <p:cNvPr id="320" name="Rectangle 319">
              <a:extLst>
                <a:ext uri="{FF2B5EF4-FFF2-40B4-BE49-F238E27FC236}">
                  <a16:creationId xmlns:a16="http://schemas.microsoft.com/office/drawing/2014/main" id="{2D6703BE-F1C5-4C34-85D1-2AFE47EA9D86}"/>
                </a:ext>
              </a:extLst>
            </p:cNvPr>
            <p:cNvSpPr/>
            <p:nvPr/>
          </p:nvSpPr>
          <p:spPr>
            <a:xfrm>
              <a:off x="7294579" y="2985434"/>
              <a:ext cx="1316233" cy="572249"/>
            </a:xfrm>
            <a:prstGeom prst="rect">
              <a:avLst/>
            </a:prstGeom>
            <a:solidFill>
              <a:srgbClr val="DBB31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Information Framework (SID)</a:t>
              </a:r>
            </a:p>
          </p:txBody>
        </p:sp>
        <p:sp>
          <p:nvSpPr>
            <p:cNvPr id="321" name="Rectangle 320">
              <a:extLst>
                <a:ext uri="{FF2B5EF4-FFF2-40B4-BE49-F238E27FC236}">
                  <a16:creationId xmlns:a16="http://schemas.microsoft.com/office/drawing/2014/main" id="{1D2C7B12-4CC1-47A5-9403-D83CC5DADCA0}"/>
                </a:ext>
              </a:extLst>
            </p:cNvPr>
            <p:cNvSpPr/>
            <p:nvPr/>
          </p:nvSpPr>
          <p:spPr>
            <a:xfrm>
              <a:off x="8697659" y="2670525"/>
              <a:ext cx="1316233" cy="572249"/>
            </a:xfrm>
            <a:prstGeom prst="rect">
              <a:avLst/>
            </a:prstGeom>
            <a:solidFill>
              <a:srgbClr val="DBB31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Functional Framework</a:t>
              </a:r>
            </a:p>
          </p:txBody>
        </p:sp>
        <p:sp>
          <p:nvSpPr>
            <p:cNvPr id="322" name="Rectangle 321">
              <a:extLst>
                <a:ext uri="{FF2B5EF4-FFF2-40B4-BE49-F238E27FC236}">
                  <a16:creationId xmlns:a16="http://schemas.microsoft.com/office/drawing/2014/main" id="{CCBA5CC9-6B29-4960-8DE2-A00AD4A01336}"/>
                </a:ext>
              </a:extLst>
            </p:cNvPr>
            <p:cNvSpPr/>
            <p:nvPr/>
          </p:nvSpPr>
          <p:spPr>
            <a:xfrm>
              <a:off x="8697658" y="3300342"/>
              <a:ext cx="1316233" cy="572249"/>
            </a:xfrm>
            <a:prstGeom prst="rect">
              <a:avLst/>
            </a:prstGeom>
            <a:solidFill>
              <a:srgbClr val="DBB316"/>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lang="en-US" sz="1000">
                  <a:solidFill>
                    <a:schemeClr val="bg1"/>
                  </a:solidFill>
                  <a:cs typeface="Calibri" panose="020F0502020204030204" pitchFamily="34" charset="0"/>
                </a:rPr>
                <a:t>Functional Architecture</a:t>
              </a:r>
            </a:p>
          </p:txBody>
        </p:sp>
      </p:grpSp>
      <p:sp>
        <p:nvSpPr>
          <p:cNvPr id="52" name="Title 51">
            <a:extLst>
              <a:ext uri="{FF2B5EF4-FFF2-40B4-BE49-F238E27FC236}">
                <a16:creationId xmlns:a16="http://schemas.microsoft.com/office/drawing/2014/main" id="{34615B74-019A-4280-9B6D-0F220999A646}"/>
              </a:ext>
            </a:extLst>
          </p:cNvPr>
          <p:cNvSpPr>
            <a:spLocks noGrp="1"/>
          </p:cNvSpPr>
          <p:nvPr>
            <p:ph type="title"/>
          </p:nvPr>
        </p:nvSpPr>
        <p:spPr/>
        <p:txBody>
          <a:bodyPr>
            <a:normAutofit/>
          </a:bodyPr>
          <a:lstStyle/>
          <a:p>
            <a:r>
              <a:rPr lang="en-US" sz="3200"/>
              <a:t>ODA Collaboration Project Mapping</a:t>
            </a:r>
          </a:p>
        </p:txBody>
      </p:sp>
      <p:pic>
        <p:nvPicPr>
          <p:cNvPr id="201" name="Graphic 200">
            <a:extLst>
              <a:ext uri="{FF2B5EF4-FFF2-40B4-BE49-F238E27FC236}">
                <a16:creationId xmlns:a16="http://schemas.microsoft.com/office/drawing/2014/main" id="{3CF809B6-B337-4360-86D5-4BBE361DE8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12943" y="2358128"/>
            <a:ext cx="502556" cy="423075"/>
          </a:xfrm>
          <a:prstGeom prst="rect">
            <a:avLst/>
          </a:prstGeom>
        </p:spPr>
      </p:pic>
      <p:cxnSp>
        <p:nvCxnSpPr>
          <p:cNvPr id="209" name="Straight Arrow Connector 208">
            <a:extLst>
              <a:ext uri="{FF2B5EF4-FFF2-40B4-BE49-F238E27FC236}">
                <a16:creationId xmlns:a16="http://schemas.microsoft.com/office/drawing/2014/main" id="{199D0C53-737D-4980-AE17-92438B80EEDB}"/>
              </a:ext>
            </a:extLst>
          </p:cNvPr>
          <p:cNvCxnSpPr>
            <a:cxnSpLocks/>
            <a:stCxn id="238" idx="2"/>
            <a:endCxn id="231" idx="0"/>
          </p:cNvCxnSpPr>
          <p:nvPr/>
        </p:nvCxnSpPr>
        <p:spPr>
          <a:xfrm flipH="1">
            <a:off x="5278365" y="1388431"/>
            <a:ext cx="1376" cy="1228048"/>
          </a:xfrm>
          <a:prstGeom prst="straightConnector1">
            <a:avLst/>
          </a:prstGeom>
          <a:noFill/>
          <a:ln w="28575" cap="flat" cmpd="sng" algn="ctr">
            <a:solidFill>
              <a:srgbClr val="AE2327"/>
            </a:solidFill>
            <a:prstDash val="solid"/>
            <a:miter lim="800000"/>
            <a:tailEnd type="stealth" w="lg" len="lg"/>
          </a:ln>
          <a:effectLst/>
        </p:spPr>
      </p:cxnSp>
      <p:cxnSp>
        <p:nvCxnSpPr>
          <p:cNvPr id="210" name="Straight Arrow Connector 209">
            <a:extLst>
              <a:ext uri="{FF2B5EF4-FFF2-40B4-BE49-F238E27FC236}">
                <a16:creationId xmlns:a16="http://schemas.microsoft.com/office/drawing/2014/main" id="{2B4BB6ED-2AB9-4670-AE03-0039304F2141}"/>
              </a:ext>
            </a:extLst>
          </p:cNvPr>
          <p:cNvCxnSpPr>
            <a:cxnSpLocks/>
            <a:stCxn id="235" idx="2"/>
            <a:endCxn id="227" idx="0"/>
          </p:cNvCxnSpPr>
          <p:nvPr/>
        </p:nvCxnSpPr>
        <p:spPr>
          <a:xfrm>
            <a:off x="7790512" y="1388431"/>
            <a:ext cx="3051" cy="1214858"/>
          </a:xfrm>
          <a:prstGeom prst="straightConnector1">
            <a:avLst/>
          </a:prstGeom>
          <a:noFill/>
          <a:ln w="28575" cap="flat" cmpd="sng" algn="ctr">
            <a:solidFill>
              <a:srgbClr val="DBB316"/>
            </a:solidFill>
            <a:prstDash val="solid"/>
            <a:miter lim="800000"/>
            <a:tailEnd type="stealth" w="lg" len="lg"/>
          </a:ln>
          <a:effectLst/>
        </p:spPr>
      </p:cxnSp>
      <p:cxnSp>
        <p:nvCxnSpPr>
          <p:cNvPr id="211" name="Straight Arrow Connector 210">
            <a:extLst>
              <a:ext uri="{FF2B5EF4-FFF2-40B4-BE49-F238E27FC236}">
                <a16:creationId xmlns:a16="http://schemas.microsoft.com/office/drawing/2014/main" id="{9B8D460B-DB0B-4DEB-B746-79B1B5BD92D0}"/>
              </a:ext>
            </a:extLst>
          </p:cNvPr>
          <p:cNvCxnSpPr>
            <a:cxnSpLocks/>
            <a:stCxn id="236" idx="0"/>
          </p:cNvCxnSpPr>
          <p:nvPr/>
        </p:nvCxnSpPr>
        <p:spPr>
          <a:xfrm flipV="1">
            <a:off x="7322069" y="5212695"/>
            <a:ext cx="143856" cy="695938"/>
          </a:xfrm>
          <a:prstGeom prst="straightConnector1">
            <a:avLst/>
          </a:prstGeom>
          <a:noFill/>
          <a:ln w="28575" cap="flat" cmpd="sng" algn="ctr">
            <a:solidFill>
              <a:srgbClr val="7D7E81"/>
            </a:solidFill>
            <a:prstDash val="solid"/>
            <a:miter lim="800000"/>
            <a:tailEnd type="stealth" w="lg" len="lg"/>
          </a:ln>
          <a:effectLst/>
        </p:spPr>
      </p:cxnSp>
      <p:cxnSp>
        <p:nvCxnSpPr>
          <p:cNvPr id="212" name="Straight Arrow Connector 211">
            <a:extLst>
              <a:ext uri="{FF2B5EF4-FFF2-40B4-BE49-F238E27FC236}">
                <a16:creationId xmlns:a16="http://schemas.microsoft.com/office/drawing/2014/main" id="{63EB3909-D0F1-433C-805C-0B2868FB7A81}"/>
              </a:ext>
            </a:extLst>
          </p:cNvPr>
          <p:cNvCxnSpPr>
            <a:cxnSpLocks/>
            <a:stCxn id="237" idx="0"/>
            <a:endCxn id="228" idx="2"/>
          </p:cNvCxnSpPr>
          <p:nvPr/>
        </p:nvCxnSpPr>
        <p:spPr>
          <a:xfrm flipV="1">
            <a:off x="8958330" y="5501872"/>
            <a:ext cx="143139" cy="406761"/>
          </a:xfrm>
          <a:prstGeom prst="straightConnector1">
            <a:avLst/>
          </a:prstGeom>
          <a:noFill/>
          <a:ln w="28575" cap="flat" cmpd="sng" algn="ctr">
            <a:solidFill>
              <a:srgbClr val="7D7E81"/>
            </a:solidFill>
            <a:prstDash val="solid"/>
            <a:miter lim="800000"/>
            <a:tailEnd type="stealth" w="lg" len="lg"/>
          </a:ln>
          <a:effectLst/>
        </p:spPr>
      </p:cxnSp>
      <p:cxnSp>
        <p:nvCxnSpPr>
          <p:cNvPr id="213" name="Straight Arrow Connector 212">
            <a:extLst>
              <a:ext uri="{FF2B5EF4-FFF2-40B4-BE49-F238E27FC236}">
                <a16:creationId xmlns:a16="http://schemas.microsoft.com/office/drawing/2014/main" id="{4841AA16-756A-4484-8003-312E3F6FA7AC}"/>
              </a:ext>
            </a:extLst>
          </p:cNvPr>
          <p:cNvCxnSpPr>
            <a:cxnSpLocks/>
            <a:stCxn id="244" idx="0"/>
            <a:endCxn id="240" idx="1"/>
          </p:cNvCxnSpPr>
          <p:nvPr/>
        </p:nvCxnSpPr>
        <p:spPr>
          <a:xfrm flipV="1">
            <a:off x="4049545" y="4417614"/>
            <a:ext cx="635112" cy="1491019"/>
          </a:xfrm>
          <a:prstGeom prst="straightConnector1">
            <a:avLst/>
          </a:prstGeom>
          <a:noFill/>
          <a:ln w="28575" cap="flat" cmpd="sng" algn="ctr">
            <a:solidFill>
              <a:sysClr val="window" lastClr="FFFFFF">
                <a:lumMod val="50000"/>
              </a:sysClr>
            </a:solidFill>
            <a:prstDash val="solid"/>
            <a:miter lim="800000"/>
            <a:tailEnd type="stealth" w="lg" len="lg"/>
          </a:ln>
          <a:effectLst/>
        </p:spPr>
      </p:cxnSp>
      <p:cxnSp>
        <p:nvCxnSpPr>
          <p:cNvPr id="214" name="Straight Arrow Connector 213">
            <a:extLst>
              <a:ext uri="{FF2B5EF4-FFF2-40B4-BE49-F238E27FC236}">
                <a16:creationId xmlns:a16="http://schemas.microsoft.com/office/drawing/2014/main" id="{A3285819-67F5-41CC-A8A1-2352A19D43F9}"/>
              </a:ext>
            </a:extLst>
          </p:cNvPr>
          <p:cNvCxnSpPr>
            <a:cxnSpLocks/>
            <a:stCxn id="244" idx="0"/>
            <a:endCxn id="229" idx="3"/>
          </p:cNvCxnSpPr>
          <p:nvPr/>
        </p:nvCxnSpPr>
        <p:spPr>
          <a:xfrm flipH="1" flipV="1">
            <a:off x="3501248" y="4530383"/>
            <a:ext cx="548297" cy="1378250"/>
          </a:xfrm>
          <a:prstGeom prst="straightConnector1">
            <a:avLst/>
          </a:prstGeom>
          <a:noFill/>
          <a:ln w="28575" cap="flat" cmpd="sng" algn="ctr">
            <a:solidFill>
              <a:sysClr val="window" lastClr="FFFFFF">
                <a:lumMod val="50000"/>
              </a:sysClr>
            </a:solidFill>
            <a:prstDash val="solid"/>
            <a:miter lim="800000"/>
            <a:tailEnd type="stealth" w="lg" len="lg"/>
          </a:ln>
          <a:effectLst/>
        </p:spPr>
      </p:cxnSp>
      <p:cxnSp>
        <p:nvCxnSpPr>
          <p:cNvPr id="215" name="Straight Arrow Connector 214">
            <a:extLst>
              <a:ext uri="{FF2B5EF4-FFF2-40B4-BE49-F238E27FC236}">
                <a16:creationId xmlns:a16="http://schemas.microsoft.com/office/drawing/2014/main" id="{D20D3C6F-1B5D-4D4D-A003-FCDECF41C581}"/>
              </a:ext>
            </a:extLst>
          </p:cNvPr>
          <p:cNvCxnSpPr>
            <a:cxnSpLocks/>
            <a:stCxn id="239" idx="0"/>
            <a:endCxn id="233" idx="12"/>
          </p:cNvCxnSpPr>
          <p:nvPr/>
        </p:nvCxnSpPr>
        <p:spPr>
          <a:xfrm flipV="1">
            <a:off x="5685807" y="5237158"/>
            <a:ext cx="171134" cy="671475"/>
          </a:xfrm>
          <a:prstGeom prst="straightConnector1">
            <a:avLst/>
          </a:prstGeom>
          <a:noFill/>
          <a:ln w="28575" cap="flat" cmpd="sng" algn="ctr">
            <a:solidFill>
              <a:srgbClr val="231F20"/>
            </a:solidFill>
            <a:prstDash val="solid"/>
            <a:miter lim="800000"/>
            <a:tailEnd type="stealth" w="lg" len="lg"/>
          </a:ln>
          <a:effectLst/>
        </p:spPr>
      </p:cxnSp>
      <p:cxnSp>
        <p:nvCxnSpPr>
          <p:cNvPr id="216" name="Straight Arrow Connector 215">
            <a:extLst>
              <a:ext uri="{FF2B5EF4-FFF2-40B4-BE49-F238E27FC236}">
                <a16:creationId xmlns:a16="http://schemas.microsoft.com/office/drawing/2014/main" id="{94B19642-604C-4ECA-8B86-4C52C918C479}"/>
              </a:ext>
            </a:extLst>
          </p:cNvPr>
          <p:cNvCxnSpPr>
            <a:cxnSpLocks/>
            <a:stCxn id="234" idx="3"/>
            <a:endCxn id="230" idx="0"/>
          </p:cNvCxnSpPr>
          <p:nvPr/>
        </p:nvCxnSpPr>
        <p:spPr>
          <a:xfrm>
            <a:off x="1526286" y="2670331"/>
            <a:ext cx="1223325" cy="547015"/>
          </a:xfrm>
          <a:prstGeom prst="straightConnector1">
            <a:avLst/>
          </a:prstGeom>
          <a:noFill/>
          <a:ln w="28575" cap="flat" cmpd="sng" algn="ctr">
            <a:solidFill>
              <a:sysClr val="window" lastClr="FFFFFF">
                <a:lumMod val="50000"/>
              </a:sysClr>
            </a:solidFill>
            <a:prstDash val="solid"/>
            <a:miter lim="800000"/>
            <a:tailEnd type="stealth" w="lg" len="lg"/>
          </a:ln>
          <a:effectLst/>
        </p:spPr>
      </p:cxnSp>
      <p:cxnSp>
        <p:nvCxnSpPr>
          <p:cNvPr id="217" name="Straight Arrow Connector 216">
            <a:extLst>
              <a:ext uri="{FF2B5EF4-FFF2-40B4-BE49-F238E27FC236}">
                <a16:creationId xmlns:a16="http://schemas.microsoft.com/office/drawing/2014/main" id="{8B03A143-8902-4072-B325-9503EB9BB147}"/>
              </a:ext>
            </a:extLst>
          </p:cNvPr>
          <p:cNvCxnSpPr>
            <a:cxnSpLocks/>
            <a:stCxn id="234" idx="3"/>
          </p:cNvCxnSpPr>
          <p:nvPr/>
        </p:nvCxnSpPr>
        <p:spPr>
          <a:xfrm flipV="1">
            <a:off x="1526286" y="2005594"/>
            <a:ext cx="453386" cy="664737"/>
          </a:xfrm>
          <a:prstGeom prst="straightConnector1">
            <a:avLst/>
          </a:prstGeom>
          <a:noFill/>
          <a:ln w="28575" cap="flat" cmpd="sng" algn="ctr">
            <a:solidFill>
              <a:sysClr val="window" lastClr="FFFFFF">
                <a:lumMod val="50000"/>
              </a:sysClr>
            </a:solidFill>
            <a:prstDash val="solid"/>
            <a:miter lim="800000"/>
            <a:tailEnd type="stealth" w="lg" len="lg"/>
          </a:ln>
          <a:effectLst/>
        </p:spPr>
      </p:cxnSp>
      <p:cxnSp>
        <p:nvCxnSpPr>
          <p:cNvPr id="218" name="Straight Arrow Connector 217">
            <a:extLst>
              <a:ext uri="{FF2B5EF4-FFF2-40B4-BE49-F238E27FC236}">
                <a16:creationId xmlns:a16="http://schemas.microsoft.com/office/drawing/2014/main" id="{CF40500F-85BA-4472-B021-D3CD328B26AA}"/>
              </a:ext>
            </a:extLst>
          </p:cNvPr>
          <p:cNvCxnSpPr>
            <a:cxnSpLocks/>
            <a:stCxn id="234" idx="3"/>
          </p:cNvCxnSpPr>
          <p:nvPr/>
        </p:nvCxnSpPr>
        <p:spPr>
          <a:xfrm flipV="1">
            <a:off x="1526286" y="2632223"/>
            <a:ext cx="952235" cy="38108"/>
          </a:xfrm>
          <a:prstGeom prst="straightConnector1">
            <a:avLst/>
          </a:prstGeom>
          <a:noFill/>
          <a:ln w="28575" cap="flat" cmpd="sng" algn="ctr">
            <a:solidFill>
              <a:sysClr val="window" lastClr="FFFFFF">
                <a:lumMod val="50000"/>
              </a:sysClr>
            </a:solidFill>
            <a:prstDash val="solid"/>
            <a:miter lim="800000"/>
            <a:tailEnd type="stealth" w="lg" len="lg"/>
          </a:ln>
          <a:effectLst/>
        </p:spPr>
      </p:cxnSp>
      <p:cxnSp>
        <p:nvCxnSpPr>
          <p:cNvPr id="219" name="Straight Arrow Connector 218">
            <a:extLst>
              <a:ext uri="{FF2B5EF4-FFF2-40B4-BE49-F238E27FC236}">
                <a16:creationId xmlns:a16="http://schemas.microsoft.com/office/drawing/2014/main" id="{0F0818AC-1DEB-475F-8F81-8E75D0F6BB2E}"/>
              </a:ext>
            </a:extLst>
          </p:cNvPr>
          <p:cNvCxnSpPr>
            <a:cxnSpLocks/>
            <a:stCxn id="234" idx="3"/>
            <a:endCxn id="242" idx="1"/>
          </p:cNvCxnSpPr>
          <p:nvPr/>
        </p:nvCxnSpPr>
        <p:spPr>
          <a:xfrm>
            <a:off x="1526286" y="2670331"/>
            <a:ext cx="567488" cy="2214674"/>
          </a:xfrm>
          <a:prstGeom prst="straightConnector1">
            <a:avLst/>
          </a:prstGeom>
          <a:noFill/>
          <a:ln w="28575" cap="flat" cmpd="sng" algn="ctr">
            <a:solidFill>
              <a:sysClr val="window" lastClr="FFFFFF">
                <a:lumMod val="50000"/>
              </a:sysClr>
            </a:solidFill>
            <a:prstDash val="solid"/>
            <a:miter lim="800000"/>
            <a:tailEnd type="stealth" w="lg" len="lg"/>
          </a:ln>
          <a:effectLst/>
        </p:spPr>
      </p:cxnSp>
      <p:sp>
        <p:nvSpPr>
          <p:cNvPr id="220" name="Cylinder 219">
            <a:extLst>
              <a:ext uri="{FF2B5EF4-FFF2-40B4-BE49-F238E27FC236}">
                <a16:creationId xmlns:a16="http://schemas.microsoft.com/office/drawing/2014/main" id="{276DB1B1-923F-459B-8D89-DF6AF05E3607}"/>
              </a:ext>
            </a:extLst>
          </p:cNvPr>
          <p:cNvSpPr/>
          <p:nvPr/>
        </p:nvSpPr>
        <p:spPr>
          <a:xfrm>
            <a:off x="5262098" y="3114122"/>
            <a:ext cx="580373" cy="325395"/>
          </a:xfrm>
          <a:prstGeom prst="can">
            <a:avLst/>
          </a:prstGeom>
          <a:solidFill>
            <a:srgbClr val="AE2327"/>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Business</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Capabilities</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Cylinder 220">
            <a:extLst>
              <a:ext uri="{FF2B5EF4-FFF2-40B4-BE49-F238E27FC236}">
                <a16:creationId xmlns:a16="http://schemas.microsoft.com/office/drawing/2014/main" id="{83BFDF20-4726-452F-B016-1759363868E1}"/>
              </a:ext>
            </a:extLst>
          </p:cNvPr>
          <p:cNvSpPr/>
          <p:nvPr/>
        </p:nvSpPr>
        <p:spPr>
          <a:xfrm>
            <a:off x="6469300" y="3114122"/>
            <a:ext cx="580373" cy="325395"/>
          </a:xfrm>
          <a:prstGeom prst="can">
            <a:avLst/>
          </a:prstGeom>
          <a:solidFill>
            <a:srgbClr val="AE2327"/>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Process</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Framework</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Cylinder 221">
            <a:extLst>
              <a:ext uri="{FF2B5EF4-FFF2-40B4-BE49-F238E27FC236}">
                <a16:creationId xmlns:a16="http://schemas.microsoft.com/office/drawing/2014/main" id="{BD6B3442-FB1A-47ED-B1E8-F9741616273E}"/>
              </a:ext>
            </a:extLst>
          </p:cNvPr>
          <p:cNvSpPr/>
          <p:nvPr/>
        </p:nvSpPr>
        <p:spPr>
          <a:xfrm>
            <a:off x="9052944" y="3114122"/>
            <a:ext cx="580373" cy="325395"/>
          </a:xfrm>
          <a:prstGeom prst="can">
            <a:avLst/>
          </a:prstGeom>
          <a:solidFill>
            <a:srgbClr val="DBB316"/>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Information</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Framework</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Cylinder 222">
            <a:extLst>
              <a:ext uri="{FF2B5EF4-FFF2-40B4-BE49-F238E27FC236}">
                <a16:creationId xmlns:a16="http://schemas.microsoft.com/office/drawing/2014/main" id="{5E019AF6-8EE2-4C93-8E42-B5DC54D547DD}"/>
              </a:ext>
            </a:extLst>
          </p:cNvPr>
          <p:cNvSpPr/>
          <p:nvPr/>
        </p:nvSpPr>
        <p:spPr>
          <a:xfrm>
            <a:off x="7860144" y="3114122"/>
            <a:ext cx="580373" cy="325395"/>
          </a:xfrm>
          <a:prstGeom prst="can">
            <a:avLst/>
          </a:prstGeom>
          <a:solidFill>
            <a:srgbClr val="DBB316"/>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Function</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Framework</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4" name="Cylinder 223">
            <a:extLst>
              <a:ext uri="{FF2B5EF4-FFF2-40B4-BE49-F238E27FC236}">
                <a16:creationId xmlns:a16="http://schemas.microsoft.com/office/drawing/2014/main" id="{41EE5EED-E677-462D-B33E-D57CE1325132}"/>
              </a:ext>
            </a:extLst>
          </p:cNvPr>
          <p:cNvSpPr/>
          <p:nvPr/>
        </p:nvSpPr>
        <p:spPr>
          <a:xfrm>
            <a:off x="7860144" y="4868761"/>
            <a:ext cx="580373" cy="325395"/>
          </a:xfrm>
          <a:prstGeom prst="can">
            <a:avLst/>
          </a:prstGeom>
          <a:solidFill>
            <a:srgbClr val="7D7E81"/>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Component</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Map</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Cylinder 224">
            <a:extLst>
              <a:ext uri="{FF2B5EF4-FFF2-40B4-BE49-F238E27FC236}">
                <a16:creationId xmlns:a16="http://schemas.microsoft.com/office/drawing/2014/main" id="{9CB59C5A-B409-4E93-993A-98EFCC250E36}"/>
              </a:ext>
            </a:extLst>
          </p:cNvPr>
          <p:cNvSpPr/>
          <p:nvPr/>
        </p:nvSpPr>
        <p:spPr>
          <a:xfrm>
            <a:off x="9052944" y="3950687"/>
            <a:ext cx="580373" cy="325395"/>
          </a:xfrm>
          <a:prstGeom prst="can">
            <a:avLst/>
          </a:prstGeom>
          <a:solidFill>
            <a:srgbClr val="7D7E81"/>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API</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Map</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Cylinder 225">
            <a:extLst>
              <a:ext uri="{FF2B5EF4-FFF2-40B4-BE49-F238E27FC236}">
                <a16:creationId xmlns:a16="http://schemas.microsoft.com/office/drawing/2014/main" id="{82965AC4-2102-45BA-8614-9E08AE8C436B}"/>
              </a:ext>
            </a:extLst>
          </p:cNvPr>
          <p:cNvSpPr/>
          <p:nvPr/>
        </p:nvSpPr>
        <p:spPr>
          <a:xfrm>
            <a:off x="9052944" y="5136076"/>
            <a:ext cx="580373" cy="325395"/>
          </a:xfrm>
          <a:prstGeom prst="can">
            <a:avLst/>
          </a:prstGeom>
          <a:solidFill>
            <a:srgbClr val="7D7E81"/>
          </a:solidFill>
          <a:ln w="6350" cap="flat" cmpd="sng" algn="ctr">
            <a:solidFill>
              <a:sysClr val="window" lastClr="FFFFFF">
                <a:lumMod val="95000"/>
              </a:sysClr>
            </a:solid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Data</a:t>
            </a:r>
            <a:b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900" b="0" i="0" u="none" strike="noStrike" kern="0" cap="none" spc="0" normalizeH="0" baseline="0" noProof="0">
                <a:ln>
                  <a:noFill/>
                </a:ln>
                <a:solidFill>
                  <a:prstClr val="white"/>
                </a:solidFill>
                <a:effectLst/>
                <a:uLnTx/>
                <a:uFillTx/>
                <a:latin typeface="Calibri" panose="020F0502020204030204"/>
                <a:ea typeface="+mn-ea"/>
                <a:cs typeface="+mn-cs"/>
              </a:rPr>
              <a:t>Model</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7" name="Rectangle: Rounded Corners 226">
            <a:extLst>
              <a:ext uri="{FF2B5EF4-FFF2-40B4-BE49-F238E27FC236}">
                <a16:creationId xmlns:a16="http://schemas.microsoft.com/office/drawing/2014/main" id="{8CDFC8A9-BCE3-406B-9CF0-DD13E6E3E318}"/>
              </a:ext>
            </a:extLst>
          </p:cNvPr>
          <p:cNvSpPr/>
          <p:nvPr/>
        </p:nvSpPr>
        <p:spPr>
          <a:xfrm>
            <a:off x="5912043" y="2603289"/>
            <a:ext cx="3763040" cy="883178"/>
          </a:xfrm>
          <a:custGeom>
            <a:avLst/>
            <a:gdLst>
              <a:gd name="connsiteX0" fmla="*/ 0 w 3763040"/>
              <a:gd name="connsiteY0" fmla="*/ 147199 h 883178"/>
              <a:gd name="connsiteX1" fmla="*/ 147199 w 3763040"/>
              <a:gd name="connsiteY1" fmla="*/ 0 h 883178"/>
              <a:gd name="connsiteX2" fmla="*/ 806241 w 3763040"/>
              <a:gd name="connsiteY2" fmla="*/ 0 h 883178"/>
              <a:gd name="connsiteX3" fmla="*/ 1499969 w 3763040"/>
              <a:gd name="connsiteY3" fmla="*/ 0 h 883178"/>
              <a:gd name="connsiteX4" fmla="*/ 2193698 w 3763040"/>
              <a:gd name="connsiteY4" fmla="*/ 0 h 883178"/>
              <a:gd name="connsiteX5" fmla="*/ 2956799 w 3763040"/>
              <a:gd name="connsiteY5" fmla="*/ 0 h 883178"/>
              <a:gd name="connsiteX6" fmla="*/ 3615841 w 3763040"/>
              <a:gd name="connsiteY6" fmla="*/ 0 h 883178"/>
              <a:gd name="connsiteX7" fmla="*/ 3763040 w 3763040"/>
              <a:gd name="connsiteY7" fmla="*/ 147199 h 883178"/>
              <a:gd name="connsiteX8" fmla="*/ 3763040 w 3763040"/>
              <a:gd name="connsiteY8" fmla="*/ 735979 h 883178"/>
              <a:gd name="connsiteX9" fmla="*/ 3615841 w 3763040"/>
              <a:gd name="connsiteY9" fmla="*/ 883178 h 883178"/>
              <a:gd name="connsiteX10" fmla="*/ 3026172 w 3763040"/>
              <a:gd name="connsiteY10" fmla="*/ 883178 h 883178"/>
              <a:gd name="connsiteX11" fmla="*/ 2332443 w 3763040"/>
              <a:gd name="connsiteY11" fmla="*/ 883178 h 883178"/>
              <a:gd name="connsiteX12" fmla="*/ 1742774 w 3763040"/>
              <a:gd name="connsiteY12" fmla="*/ 883178 h 883178"/>
              <a:gd name="connsiteX13" fmla="*/ 1049046 w 3763040"/>
              <a:gd name="connsiteY13" fmla="*/ 883178 h 883178"/>
              <a:gd name="connsiteX14" fmla="*/ 147199 w 3763040"/>
              <a:gd name="connsiteY14" fmla="*/ 883178 h 883178"/>
              <a:gd name="connsiteX15" fmla="*/ 0 w 3763040"/>
              <a:gd name="connsiteY15" fmla="*/ 735979 h 883178"/>
              <a:gd name="connsiteX16" fmla="*/ 0 w 3763040"/>
              <a:gd name="connsiteY16" fmla="*/ 147199 h 8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3040" h="883178" extrusionOk="0">
                <a:moveTo>
                  <a:pt x="0" y="147199"/>
                </a:moveTo>
                <a:cubicBezTo>
                  <a:pt x="11936" y="72793"/>
                  <a:pt x="62220" y="11346"/>
                  <a:pt x="147199" y="0"/>
                </a:cubicBezTo>
                <a:cubicBezTo>
                  <a:pt x="361709" y="-777"/>
                  <a:pt x="489545" y="23084"/>
                  <a:pt x="806241" y="0"/>
                </a:cubicBezTo>
                <a:cubicBezTo>
                  <a:pt x="1122937" y="-23084"/>
                  <a:pt x="1284870" y="24734"/>
                  <a:pt x="1499969" y="0"/>
                </a:cubicBezTo>
                <a:cubicBezTo>
                  <a:pt x="1715068" y="-24734"/>
                  <a:pt x="2029891" y="-7236"/>
                  <a:pt x="2193698" y="0"/>
                </a:cubicBezTo>
                <a:cubicBezTo>
                  <a:pt x="2357505" y="7236"/>
                  <a:pt x="2793221" y="-33390"/>
                  <a:pt x="2956799" y="0"/>
                </a:cubicBezTo>
                <a:cubicBezTo>
                  <a:pt x="3120377" y="33390"/>
                  <a:pt x="3304050" y="-22015"/>
                  <a:pt x="3615841" y="0"/>
                </a:cubicBezTo>
                <a:cubicBezTo>
                  <a:pt x="3707179" y="-8434"/>
                  <a:pt x="3757107" y="79933"/>
                  <a:pt x="3763040" y="147199"/>
                </a:cubicBezTo>
                <a:cubicBezTo>
                  <a:pt x="3763221" y="355036"/>
                  <a:pt x="3751618" y="449635"/>
                  <a:pt x="3763040" y="735979"/>
                </a:cubicBezTo>
                <a:cubicBezTo>
                  <a:pt x="3759033" y="835756"/>
                  <a:pt x="3707893" y="871586"/>
                  <a:pt x="3615841" y="883178"/>
                </a:cubicBezTo>
                <a:cubicBezTo>
                  <a:pt x="3391480" y="895196"/>
                  <a:pt x="3312784" y="859700"/>
                  <a:pt x="3026172" y="883178"/>
                </a:cubicBezTo>
                <a:cubicBezTo>
                  <a:pt x="2739560" y="906656"/>
                  <a:pt x="2619377" y="906335"/>
                  <a:pt x="2332443" y="883178"/>
                </a:cubicBezTo>
                <a:cubicBezTo>
                  <a:pt x="2045509" y="860021"/>
                  <a:pt x="1881672" y="875726"/>
                  <a:pt x="1742774" y="883178"/>
                </a:cubicBezTo>
                <a:cubicBezTo>
                  <a:pt x="1603876" y="890630"/>
                  <a:pt x="1254837" y="872222"/>
                  <a:pt x="1049046" y="883178"/>
                </a:cubicBezTo>
                <a:cubicBezTo>
                  <a:pt x="843255" y="894134"/>
                  <a:pt x="405363" y="916280"/>
                  <a:pt x="147199" y="883178"/>
                </a:cubicBezTo>
                <a:cubicBezTo>
                  <a:pt x="66151" y="875964"/>
                  <a:pt x="12119" y="825691"/>
                  <a:pt x="0" y="735979"/>
                </a:cubicBezTo>
                <a:cubicBezTo>
                  <a:pt x="-23170" y="547141"/>
                  <a:pt x="8053" y="337587"/>
                  <a:pt x="0" y="147199"/>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8" name="Rectangle: Rounded Corners 227">
            <a:extLst>
              <a:ext uri="{FF2B5EF4-FFF2-40B4-BE49-F238E27FC236}">
                <a16:creationId xmlns:a16="http://schemas.microsoft.com/office/drawing/2014/main" id="{671B95EF-45AC-4917-BD48-BBC126494ECB}"/>
              </a:ext>
            </a:extLst>
          </p:cNvPr>
          <p:cNvSpPr/>
          <p:nvPr/>
        </p:nvSpPr>
        <p:spPr>
          <a:xfrm>
            <a:off x="8490910" y="3838331"/>
            <a:ext cx="1221117" cy="1663541"/>
          </a:xfrm>
          <a:custGeom>
            <a:avLst/>
            <a:gdLst>
              <a:gd name="connsiteX0" fmla="*/ 0 w 1221117"/>
              <a:gd name="connsiteY0" fmla="*/ 124871 h 1663541"/>
              <a:gd name="connsiteX1" fmla="*/ 124871 w 1221117"/>
              <a:gd name="connsiteY1" fmla="*/ 0 h 1663541"/>
              <a:gd name="connsiteX2" fmla="*/ 600845 w 1221117"/>
              <a:gd name="connsiteY2" fmla="*/ 0 h 1663541"/>
              <a:gd name="connsiteX3" fmla="*/ 1096246 w 1221117"/>
              <a:gd name="connsiteY3" fmla="*/ 0 h 1663541"/>
              <a:gd name="connsiteX4" fmla="*/ 1221117 w 1221117"/>
              <a:gd name="connsiteY4" fmla="*/ 124871 h 1663541"/>
              <a:gd name="connsiteX5" fmla="*/ 1221117 w 1221117"/>
              <a:gd name="connsiteY5" fmla="*/ 624413 h 1663541"/>
              <a:gd name="connsiteX6" fmla="*/ 1221117 w 1221117"/>
              <a:gd name="connsiteY6" fmla="*/ 1123956 h 1663541"/>
              <a:gd name="connsiteX7" fmla="*/ 1221117 w 1221117"/>
              <a:gd name="connsiteY7" fmla="*/ 1538670 h 1663541"/>
              <a:gd name="connsiteX8" fmla="*/ 1096246 w 1221117"/>
              <a:gd name="connsiteY8" fmla="*/ 1663541 h 1663541"/>
              <a:gd name="connsiteX9" fmla="*/ 600845 w 1221117"/>
              <a:gd name="connsiteY9" fmla="*/ 1663541 h 1663541"/>
              <a:gd name="connsiteX10" fmla="*/ 124871 w 1221117"/>
              <a:gd name="connsiteY10" fmla="*/ 1663541 h 1663541"/>
              <a:gd name="connsiteX11" fmla="*/ 0 w 1221117"/>
              <a:gd name="connsiteY11" fmla="*/ 1538670 h 1663541"/>
              <a:gd name="connsiteX12" fmla="*/ 0 w 1221117"/>
              <a:gd name="connsiteY12" fmla="*/ 1053266 h 1663541"/>
              <a:gd name="connsiteX13" fmla="*/ 0 w 1221117"/>
              <a:gd name="connsiteY13" fmla="*/ 567861 h 1663541"/>
              <a:gd name="connsiteX14" fmla="*/ 0 w 1221117"/>
              <a:gd name="connsiteY14" fmla="*/ 124871 h 166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1117" h="1663541" extrusionOk="0">
                <a:moveTo>
                  <a:pt x="0" y="124871"/>
                </a:moveTo>
                <a:cubicBezTo>
                  <a:pt x="3510" y="57933"/>
                  <a:pt x="52084" y="11778"/>
                  <a:pt x="124871" y="0"/>
                </a:cubicBezTo>
                <a:cubicBezTo>
                  <a:pt x="258386" y="14308"/>
                  <a:pt x="418746" y="15270"/>
                  <a:pt x="600845" y="0"/>
                </a:cubicBezTo>
                <a:cubicBezTo>
                  <a:pt x="782944" y="-15270"/>
                  <a:pt x="920177" y="-4796"/>
                  <a:pt x="1096246" y="0"/>
                </a:cubicBezTo>
                <a:cubicBezTo>
                  <a:pt x="1158595" y="4291"/>
                  <a:pt x="1214939" y="42552"/>
                  <a:pt x="1221117" y="124871"/>
                </a:cubicBezTo>
                <a:cubicBezTo>
                  <a:pt x="1199444" y="278323"/>
                  <a:pt x="1237661" y="475792"/>
                  <a:pt x="1221117" y="624413"/>
                </a:cubicBezTo>
                <a:cubicBezTo>
                  <a:pt x="1204573" y="773034"/>
                  <a:pt x="1245159" y="959104"/>
                  <a:pt x="1221117" y="1123956"/>
                </a:cubicBezTo>
                <a:cubicBezTo>
                  <a:pt x="1197075" y="1288808"/>
                  <a:pt x="1233981" y="1409114"/>
                  <a:pt x="1221117" y="1538670"/>
                </a:cubicBezTo>
                <a:cubicBezTo>
                  <a:pt x="1235366" y="1600644"/>
                  <a:pt x="1170213" y="1674346"/>
                  <a:pt x="1096246" y="1663541"/>
                </a:cubicBezTo>
                <a:cubicBezTo>
                  <a:pt x="903292" y="1685690"/>
                  <a:pt x="724643" y="1680261"/>
                  <a:pt x="600845" y="1663541"/>
                </a:cubicBezTo>
                <a:cubicBezTo>
                  <a:pt x="477047" y="1646821"/>
                  <a:pt x="288099" y="1649946"/>
                  <a:pt x="124871" y="1663541"/>
                </a:cubicBezTo>
                <a:cubicBezTo>
                  <a:pt x="63784" y="1659840"/>
                  <a:pt x="152" y="1595263"/>
                  <a:pt x="0" y="1538670"/>
                </a:cubicBezTo>
                <a:cubicBezTo>
                  <a:pt x="-6880" y="1300364"/>
                  <a:pt x="-10013" y="1270660"/>
                  <a:pt x="0" y="1053266"/>
                </a:cubicBezTo>
                <a:cubicBezTo>
                  <a:pt x="10013" y="835872"/>
                  <a:pt x="-8011" y="688842"/>
                  <a:pt x="0" y="567861"/>
                </a:cubicBezTo>
                <a:cubicBezTo>
                  <a:pt x="8011" y="446880"/>
                  <a:pt x="4852" y="322494"/>
                  <a:pt x="0" y="124871"/>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gd name="adj" fmla="val 10226"/>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ectangle: Rounded Corners 228">
            <a:extLst>
              <a:ext uri="{FF2B5EF4-FFF2-40B4-BE49-F238E27FC236}">
                <a16:creationId xmlns:a16="http://schemas.microsoft.com/office/drawing/2014/main" id="{043EB25D-EEA4-4CB5-809E-98806D119931}"/>
              </a:ext>
            </a:extLst>
          </p:cNvPr>
          <p:cNvSpPr/>
          <p:nvPr/>
        </p:nvSpPr>
        <p:spPr>
          <a:xfrm>
            <a:off x="2044090" y="4213244"/>
            <a:ext cx="1457158" cy="634278"/>
          </a:xfrm>
          <a:custGeom>
            <a:avLst/>
            <a:gdLst>
              <a:gd name="connsiteX0" fmla="*/ 0 w 1457158"/>
              <a:gd name="connsiteY0" fmla="*/ 105715 h 634278"/>
              <a:gd name="connsiteX1" fmla="*/ 105715 w 1457158"/>
              <a:gd name="connsiteY1" fmla="*/ 0 h 634278"/>
              <a:gd name="connsiteX2" fmla="*/ 716122 w 1457158"/>
              <a:gd name="connsiteY2" fmla="*/ 0 h 634278"/>
              <a:gd name="connsiteX3" fmla="*/ 1351443 w 1457158"/>
              <a:gd name="connsiteY3" fmla="*/ 0 h 634278"/>
              <a:gd name="connsiteX4" fmla="*/ 1457158 w 1457158"/>
              <a:gd name="connsiteY4" fmla="*/ 105715 h 634278"/>
              <a:gd name="connsiteX5" fmla="*/ 1457158 w 1457158"/>
              <a:gd name="connsiteY5" fmla="*/ 528563 h 634278"/>
              <a:gd name="connsiteX6" fmla="*/ 1351443 w 1457158"/>
              <a:gd name="connsiteY6" fmla="*/ 634278 h 634278"/>
              <a:gd name="connsiteX7" fmla="*/ 741036 w 1457158"/>
              <a:gd name="connsiteY7" fmla="*/ 634278 h 634278"/>
              <a:gd name="connsiteX8" fmla="*/ 105715 w 1457158"/>
              <a:gd name="connsiteY8" fmla="*/ 634278 h 634278"/>
              <a:gd name="connsiteX9" fmla="*/ 0 w 1457158"/>
              <a:gd name="connsiteY9" fmla="*/ 528563 h 634278"/>
              <a:gd name="connsiteX10" fmla="*/ 0 w 1457158"/>
              <a:gd name="connsiteY10" fmla="*/ 105715 h 63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7158" h="634278" extrusionOk="0">
                <a:moveTo>
                  <a:pt x="0" y="105715"/>
                </a:moveTo>
                <a:cubicBezTo>
                  <a:pt x="8490" y="52231"/>
                  <a:pt x="45666" y="5126"/>
                  <a:pt x="105715" y="0"/>
                </a:cubicBezTo>
                <a:cubicBezTo>
                  <a:pt x="393860" y="-19278"/>
                  <a:pt x="519245" y="-24919"/>
                  <a:pt x="716122" y="0"/>
                </a:cubicBezTo>
                <a:cubicBezTo>
                  <a:pt x="912999" y="24919"/>
                  <a:pt x="1063114" y="-7841"/>
                  <a:pt x="1351443" y="0"/>
                </a:cubicBezTo>
                <a:cubicBezTo>
                  <a:pt x="1401823" y="5193"/>
                  <a:pt x="1456449" y="45796"/>
                  <a:pt x="1457158" y="105715"/>
                </a:cubicBezTo>
                <a:cubicBezTo>
                  <a:pt x="1462783" y="277319"/>
                  <a:pt x="1446573" y="442586"/>
                  <a:pt x="1457158" y="528563"/>
                </a:cubicBezTo>
                <a:cubicBezTo>
                  <a:pt x="1461629" y="583193"/>
                  <a:pt x="1408715" y="636910"/>
                  <a:pt x="1351443" y="634278"/>
                </a:cubicBezTo>
                <a:cubicBezTo>
                  <a:pt x="1089667" y="649228"/>
                  <a:pt x="904396" y="645356"/>
                  <a:pt x="741036" y="634278"/>
                </a:cubicBezTo>
                <a:cubicBezTo>
                  <a:pt x="577676" y="623200"/>
                  <a:pt x="331308" y="615707"/>
                  <a:pt x="105715" y="634278"/>
                </a:cubicBezTo>
                <a:cubicBezTo>
                  <a:pt x="47361" y="636630"/>
                  <a:pt x="9577" y="582809"/>
                  <a:pt x="0" y="528563"/>
                </a:cubicBezTo>
                <a:cubicBezTo>
                  <a:pt x="-20797" y="405944"/>
                  <a:pt x="-14972" y="263895"/>
                  <a:pt x="0" y="105715"/>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Rectangle: Rounded Corners 229">
            <a:extLst>
              <a:ext uri="{FF2B5EF4-FFF2-40B4-BE49-F238E27FC236}">
                <a16:creationId xmlns:a16="http://schemas.microsoft.com/office/drawing/2014/main" id="{D8767437-4720-4C8A-8BAE-17EB1B05AC04}"/>
              </a:ext>
            </a:extLst>
          </p:cNvPr>
          <p:cNvSpPr/>
          <p:nvPr/>
        </p:nvSpPr>
        <p:spPr>
          <a:xfrm>
            <a:off x="2044090" y="3217346"/>
            <a:ext cx="1411041" cy="645435"/>
          </a:xfrm>
          <a:custGeom>
            <a:avLst/>
            <a:gdLst>
              <a:gd name="connsiteX0" fmla="*/ 0 w 1411041"/>
              <a:gd name="connsiteY0" fmla="*/ 107575 h 645435"/>
              <a:gd name="connsiteX1" fmla="*/ 107575 w 1411041"/>
              <a:gd name="connsiteY1" fmla="*/ 0 h 645435"/>
              <a:gd name="connsiteX2" fmla="*/ 693562 w 1411041"/>
              <a:gd name="connsiteY2" fmla="*/ 0 h 645435"/>
              <a:gd name="connsiteX3" fmla="*/ 1303466 w 1411041"/>
              <a:gd name="connsiteY3" fmla="*/ 0 h 645435"/>
              <a:gd name="connsiteX4" fmla="*/ 1411041 w 1411041"/>
              <a:gd name="connsiteY4" fmla="*/ 107575 h 645435"/>
              <a:gd name="connsiteX5" fmla="*/ 1411041 w 1411041"/>
              <a:gd name="connsiteY5" fmla="*/ 537860 h 645435"/>
              <a:gd name="connsiteX6" fmla="*/ 1303466 w 1411041"/>
              <a:gd name="connsiteY6" fmla="*/ 645435 h 645435"/>
              <a:gd name="connsiteX7" fmla="*/ 717479 w 1411041"/>
              <a:gd name="connsiteY7" fmla="*/ 645435 h 645435"/>
              <a:gd name="connsiteX8" fmla="*/ 107575 w 1411041"/>
              <a:gd name="connsiteY8" fmla="*/ 645435 h 645435"/>
              <a:gd name="connsiteX9" fmla="*/ 0 w 1411041"/>
              <a:gd name="connsiteY9" fmla="*/ 537860 h 645435"/>
              <a:gd name="connsiteX10" fmla="*/ 0 w 1411041"/>
              <a:gd name="connsiteY10" fmla="*/ 107575 h 64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1041" h="645435" extrusionOk="0">
                <a:moveTo>
                  <a:pt x="0" y="107575"/>
                </a:moveTo>
                <a:cubicBezTo>
                  <a:pt x="6242" y="51766"/>
                  <a:pt x="44535" y="11175"/>
                  <a:pt x="107575" y="0"/>
                </a:cubicBezTo>
                <a:cubicBezTo>
                  <a:pt x="304368" y="12737"/>
                  <a:pt x="401542" y="20573"/>
                  <a:pt x="693562" y="0"/>
                </a:cubicBezTo>
                <a:cubicBezTo>
                  <a:pt x="985582" y="-20573"/>
                  <a:pt x="1139293" y="-11699"/>
                  <a:pt x="1303466" y="0"/>
                </a:cubicBezTo>
                <a:cubicBezTo>
                  <a:pt x="1352539" y="6707"/>
                  <a:pt x="1410426" y="46834"/>
                  <a:pt x="1411041" y="107575"/>
                </a:cubicBezTo>
                <a:cubicBezTo>
                  <a:pt x="1392143" y="221047"/>
                  <a:pt x="1425606" y="363081"/>
                  <a:pt x="1411041" y="537860"/>
                </a:cubicBezTo>
                <a:cubicBezTo>
                  <a:pt x="1416070" y="593049"/>
                  <a:pt x="1362234" y="646958"/>
                  <a:pt x="1303466" y="645435"/>
                </a:cubicBezTo>
                <a:cubicBezTo>
                  <a:pt x="1179958" y="661399"/>
                  <a:pt x="997817" y="665132"/>
                  <a:pt x="717479" y="645435"/>
                </a:cubicBezTo>
                <a:cubicBezTo>
                  <a:pt x="437141" y="625738"/>
                  <a:pt x="304710" y="621009"/>
                  <a:pt x="107575" y="645435"/>
                </a:cubicBezTo>
                <a:cubicBezTo>
                  <a:pt x="48337" y="658789"/>
                  <a:pt x="2395" y="596237"/>
                  <a:pt x="0" y="537860"/>
                </a:cubicBezTo>
                <a:cubicBezTo>
                  <a:pt x="-14439" y="327663"/>
                  <a:pt x="-12744" y="243095"/>
                  <a:pt x="0" y="107575"/>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Rectangle: Rounded Corners 230">
            <a:extLst>
              <a:ext uri="{FF2B5EF4-FFF2-40B4-BE49-F238E27FC236}">
                <a16:creationId xmlns:a16="http://schemas.microsoft.com/office/drawing/2014/main" id="{0F35F231-EF5B-4BF2-A266-5305B9AE0A6A}"/>
              </a:ext>
            </a:extLst>
          </p:cNvPr>
          <p:cNvSpPr/>
          <p:nvPr/>
        </p:nvSpPr>
        <p:spPr>
          <a:xfrm>
            <a:off x="4669418" y="2616479"/>
            <a:ext cx="1217894" cy="869988"/>
          </a:xfrm>
          <a:custGeom>
            <a:avLst/>
            <a:gdLst>
              <a:gd name="connsiteX0" fmla="*/ 0 w 1217894"/>
              <a:gd name="connsiteY0" fmla="*/ 145001 h 869988"/>
              <a:gd name="connsiteX1" fmla="*/ 145001 w 1217894"/>
              <a:gd name="connsiteY1" fmla="*/ 0 h 869988"/>
              <a:gd name="connsiteX2" fmla="*/ 599668 w 1217894"/>
              <a:gd name="connsiteY2" fmla="*/ 0 h 869988"/>
              <a:gd name="connsiteX3" fmla="*/ 1072893 w 1217894"/>
              <a:gd name="connsiteY3" fmla="*/ 0 h 869988"/>
              <a:gd name="connsiteX4" fmla="*/ 1217894 w 1217894"/>
              <a:gd name="connsiteY4" fmla="*/ 145001 h 869988"/>
              <a:gd name="connsiteX5" fmla="*/ 1217894 w 1217894"/>
              <a:gd name="connsiteY5" fmla="*/ 724987 h 869988"/>
              <a:gd name="connsiteX6" fmla="*/ 1072893 w 1217894"/>
              <a:gd name="connsiteY6" fmla="*/ 869988 h 869988"/>
              <a:gd name="connsiteX7" fmla="*/ 618226 w 1217894"/>
              <a:gd name="connsiteY7" fmla="*/ 869988 h 869988"/>
              <a:gd name="connsiteX8" fmla="*/ 145001 w 1217894"/>
              <a:gd name="connsiteY8" fmla="*/ 869988 h 869988"/>
              <a:gd name="connsiteX9" fmla="*/ 0 w 1217894"/>
              <a:gd name="connsiteY9" fmla="*/ 724987 h 869988"/>
              <a:gd name="connsiteX10" fmla="*/ 0 w 1217894"/>
              <a:gd name="connsiteY10" fmla="*/ 145001 h 8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894" h="869988" extrusionOk="0">
                <a:moveTo>
                  <a:pt x="0" y="145001"/>
                </a:moveTo>
                <a:cubicBezTo>
                  <a:pt x="11002" y="71270"/>
                  <a:pt x="63304" y="4976"/>
                  <a:pt x="145001" y="0"/>
                </a:cubicBezTo>
                <a:cubicBezTo>
                  <a:pt x="338197" y="9930"/>
                  <a:pt x="382006" y="-19450"/>
                  <a:pt x="599668" y="0"/>
                </a:cubicBezTo>
                <a:cubicBezTo>
                  <a:pt x="817330" y="19450"/>
                  <a:pt x="940773" y="5872"/>
                  <a:pt x="1072893" y="0"/>
                </a:cubicBezTo>
                <a:cubicBezTo>
                  <a:pt x="1144044" y="5794"/>
                  <a:pt x="1212567" y="53405"/>
                  <a:pt x="1217894" y="145001"/>
                </a:cubicBezTo>
                <a:cubicBezTo>
                  <a:pt x="1192174" y="272869"/>
                  <a:pt x="1203896" y="606101"/>
                  <a:pt x="1217894" y="724987"/>
                </a:cubicBezTo>
                <a:cubicBezTo>
                  <a:pt x="1226028" y="798238"/>
                  <a:pt x="1149339" y="878586"/>
                  <a:pt x="1072893" y="869988"/>
                </a:cubicBezTo>
                <a:cubicBezTo>
                  <a:pt x="953082" y="884784"/>
                  <a:pt x="753576" y="878564"/>
                  <a:pt x="618226" y="869988"/>
                </a:cubicBezTo>
                <a:cubicBezTo>
                  <a:pt x="482876" y="861412"/>
                  <a:pt x="327706" y="879699"/>
                  <a:pt x="145001" y="869988"/>
                </a:cubicBezTo>
                <a:cubicBezTo>
                  <a:pt x="65078" y="882163"/>
                  <a:pt x="8654" y="801329"/>
                  <a:pt x="0" y="724987"/>
                </a:cubicBezTo>
                <a:cubicBezTo>
                  <a:pt x="9516" y="529002"/>
                  <a:pt x="8449" y="319382"/>
                  <a:pt x="0" y="145001"/>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ectangle: Rounded Corners 231">
            <a:extLst>
              <a:ext uri="{FF2B5EF4-FFF2-40B4-BE49-F238E27FC236}">
                <a16:creationId xmlns:a16="http://schemas.microsoft.com/office/drawing/2014/main" id="{906E3D85-3E71-49D2-A162-2597B5F317F3}"/>
              </a:ext>
            </a:extLst>
          </p:cNvPr>
          <p:cNvSpPr/>
          <p:nvPr/>
        </p:nvSpPr>
        <p:spPr>
          <a:xfrm>
            <a:off x="7295379" y="4367816"/>
            <a:ext cx="1185029" cy="869988"/>
          </a:xfrm>
          <a:custGeom>
            <a:avLst/>
            <a:gdLst>
              <a:gd name="connsiteX0" fmla="*/ 0 w 1185029"/>
              <a:gd name="connsiteY0" fmla="*/ 145001 h 869988"/>
              <a:gd name="connsiteX1" fmla="*/ 145001 w 1185029"/>
              <a:gd name="connsiteY1" fmla="*/ 0 h 869988"/>
              <a:gd name="connsiteX2" fmla="*/ 583564 w 1185029"/>
              <a:gd name="connsiteY2" fmla="*/ 0 h 869988"/>
              <a:gd name="connsiteX3" fmla="*/ 1040028 w 1185029"/>
              <a:gd name="connsiteY3" fmla="*/ 0 h 869988"/>
              <a:gd name="connsiteX4" fmla="*/ 1185029 w 1185029"/>
              <a:gd name="connsiteY4" fmla="*/ 145001 h 869988"/>
              <a:gd name="connsiteX5" fmla="*/ 1185029 w 1185029"/>
              <a:gd name="connsiteY5" fmla="*/ 724987 h 869988"/>
              <a:gd name="connsiteX6" fmla="*/ 1040028 w 1185029"/>
              <a:gd name="connsiteY6" fmla="*/ 869988 h 869988"/>
              <a:gd name="connsiteX7" fmla="*/ 601465 w 1185029"/>
              <a:gd name="connsiteY7" fmla="*/ 869988 h 869988"/>
              <a:gd name="connsiteX8" fmla="*/ 145001 w 1185029"/>
              <a:gd name="connsiteY8" fmla="*/ 869988 h 869988"/>
              <a:gd name="connsiteX9" fmla="*/ 0 w 1185029"/>
              <a:gd name="connsiteY9" fmla="*/ 724987 h 869988"/>
              <a:gd name="connsiteX10" fmla="*/ 0 w 1185029"/>
              <a:gd name="connsiteY10" fmla="*/ 145001 h 8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5029" h="869988" extrusionOk="0">
                <a:moveTo>
                  <a:pt x="0" y="145001"/>
                </a:moveTo>
                <a:cubicBezTo>
                  <a:pt x="11002" y="71270"/>
                  <a:pt x="63304" y="4976"/>
                  <a:pt x="145001" y="0"/>
                </a:cubicBezTo>
                <a:cubicBezTo>
                  <a:pt x="345359" y="12959"/>
                  <a:pt x="401970" y="-11173"/>
                  <a:pt x="583564" y="0"/>
                </a:cubicBezTo>
                <a:cubicBezTo>
                  <a:pt x="765158" y="11173"/>
                  <a:pt x="824745" y="21690"/>
                  <a:pt x="1040028" y="0"/>
                </a:cubicBezTo>
                <a:cubicBezTo>
                  <a:pt x="1111179" y="5794"/>
                  <a:pt x="1179702" y="53405"/>
                  <a:pt x="1185029" y="145001"/>
                </a:cubicBezTo>
                <a:cubicBezTo>
                  <a:pt x="1159309" y="272869"/>
                  <a:pt x="1171031" y="606101"/>
                  <a:pt x="1185029" y="724987"/>
                </a:cubicBezTo>
                <a:cubicBezTo>
                  <a:pt x="1193163" y="798238"/>
                  <a:pt x="1116474" y="878586"/>
                  <a:pt x="1040028" y="869988"/>
                </a:cubicBezTo>
                <a:cubicBezTo>
                  <a:pt x="837820" y="867061"/>
                  <a:pt x="701965" y="855189"/>
                  <a:pt x="601465" y="869988"/>
                </a:cubicBezTo>
                <a:cubicBezTo>
                  <a:pt x="500965" y="884787"/>
                  <a:pt x="275976" y="884904"/>
                  <a:pt x="145001" y="869988"/>
                </a:cubicBezTo>
                <a:cubicBezTo>
                  <a:pt x="65078" y="882163"/>
                  <a:pt x="8654" y="801329"/>
                  <a:pt x="0" y="724987"/>
                </a:cubicBezTo>
                <a:cubicBezTo>
                  <a:pt x="9516" y="529002"/>
                  <a:pt x="8449" y="319382"/>
                  <a:pt x="0" y="145001"/>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Freeform: Shape 232">
            <a:extLst>
              <a:ext uri="{FF2B5EF4-FFF2-40B4-BE49-F238E27FC236}">
                <a16:creationId xmlns:a16="http://schemas.microsoft.com/office/drawing/2014/main" id="{73BA4EF5-F8F9-4EDF-8D22-48A59CF66BD7}"/>
              </a:ext>
            </a:extLst>
          </p:cNvPr>
          <p:cNvSpPr/>
          <p:nvPr/>
        </p:nvSpPr>
        <p:spPr>
          <a:xfrm>
            <a:off x="4664417" y="4392451"/>
            <a:ext cx="2439944" cy="860930"/>
          </a:xfrm>
          <a:custGeom>
            <a:avLst/>
            <a:gdLst>
              <a:gd name="connsiteX0" fmla="*/ 61547 w 2506874"/>
              <a:gd name="connsiteY0" fmla="*/ 312467 h 869051"/>
              <a:gd name="connsiteX1" fmla="*/ 695053 w 2506874"/>
              <a:gd name="connsiteY1" fmla="*/ 300514 h 869051"/>
              <a:gd name="connsiteX2" fmla="*/ 1244889 w 2506874"/>
              <a:gd name="connsiteY2" fmla="*/ 312467 h 869051"/>
              <a:gd name="connsiteX3" fmla="*/ 1244889 w 2506874"/>
              <a:gd name="connsiteY3" fmla="*/ 169032 h 869051"/>
              <a:gd name="connsiteX4" fmla="*/ 1262818 w 2506874"/>
              <a:gd name="connsiteY4" fmla="*/ 19620 h 869051"/>
              <a:gd name="connsiteX5" fmla="*/ 1950112 w 2506874"/>
              <a:gd name="connsiteY5" fmla="*/ 7667 h 869051"/>
              <a:gd name="connsiteX6" fmla="*/ 2452136 w 2506874"/>
              <a:gd name="connsiteY6" fmla="*/ 25596 h 869051"/>
              <a:gd name="connsiteX7" fmla="*/ 2464089 w 2506874"/>
              <a:gd name="connsiteY7" fmla="*/ 276608 h 869051"/>
              <a:gd name="connsiteX8" fmla="*/ 2458112 w 2506874"/>
              <a:gd name="connsiteY8" fmla="*/ 593361 h 869051"/>
              <a:gd name="connsiteX9" fmla="*/ 1830583 w 2506874"/>
              <a:gd name="connsiteY9" fmla="*/ 617267 h 869051"/>
              <a:gd name="connsiteX10" fmla="*/ 1286724 w 2506874"/>
              <a:gd name="connsiteY10" fmla="*/ 599338 h 869051"/>
              <a:gd name="connsiteX11" fmla="*/ 1274771 w 2506874"/>
              <a:gd name="connsiteY11" fmla="*/ 724843 h 869051"/>
              <a:gd name="connsiteX12" fmla="*/ 1262818 w 2506874"/>
              <a:gd name="connsiteY12" fmla="*/ 844373 h 869051"/>
              <a:gd name="connsiteX13" fmla="*/ 707006 w 2506874"/>
              <a:gd name="connsiteY13" fmla="*/ 850349 h 869051"/>
              <a:gd name="connsiteX14" fmla="*/ 49594 w 2506874"/>
              <a:gd name="connsiteY14" fmla="*/ 844373 h 869051"/>
              <a:gd name="connsiteX15" fmla="*/ 49594 w 2506874"/>
              <a:gd name="connsiteY15" fmla="*/ 539573 h 869051"/>
              <a:gd name="connsiteX16" fmla="*/ 61547 w 2506874"/>
              <a:gd name="connsiteY16" fmla="*/ 312467 h 869051"/>
              <a:gd name="connsiteX0" fmla="*/ 61547 w 2506874"/>
              <a:gd name="connsiteY0" fmla="*/ 312801 h 869385"/>
              <a:gd name="connsiteX1" fmla="*/ 695053 w 2506874"/>
              <a:gd name="connsiteY1" fmla="*/ 300848 h 869385"/>
              <a:gd name="connsiteX2" fmla="*/ 1244889 w 2506874"/>
              <a:gd name="connsiteY2" fmla="*/ 312801 h 869385"/>
              <a:gd name="connsiteX3" fmla="*/ 1244889 w 2506874"/>
              <a:gd name="connsiteY3" fmla="*/ 169366 h 869385"/>
              <a:gd name="connsiteX4" fmla="*/ 1340512 w 2506874"/>
              <a:gd name="connsiteY4" fmla="*/ 25930 h 869385"/>
              <a:gd name="connsiteX5" fmla="*/ 1950112 w 2506874"/>
              <a:gd name="connsiteY5" fmla="*/ 8001 h 869385"/>
              <a:gd name="connsiteX6" fmla="*/ 2452136 w 2506874"/>
              <a:gd name="connsiteY6" fmla="*/ 25930 h 869385"/>
              <a:gd name="connsiteX7" fmla="*/ 2464089 w 2506874"/>
              <a:gd name="connsiteY7" fmla="*/ 276942 h 869385"/>
              <a:gd name="connsiteX8" fmla="*/ 2458112 w 2506874"/>
              <a:gd name="connsiteY8" fmla="*/ 593695 h 869385"/>
              <a:gd name="connsiteX9" fmla="*/ 1830583 w 2506874"/>
              <a:gd name="connsiteY9" fmla="*/ 617601 h 869385"/>
              <a:gd name="connsiteX10" fmla="*/ 1286724 w 2506874"/>
              <a:gd name="connsiteY10" fmla="*/ 599672 h 869385"/>
              <a:gd name="connsiteX11" fmla="*/ 1274771 w 2506874"/>
              <a:gd name="connsiteY11" fmla="*/ 725177 h 869385"/>
              <a:gd name="connsiteX12" fmla="*/ 1262818 w 2506874"/>
              <a:gd name="connsiteY12" fmla="*/ 844707 h 869385"/>
              <a:gd name="connsiteX13" fmla="*/ 707006 w 2506874"/>
              <a:gd name="connsiteY13" fmla="*/ 850683 h 869385"/>
              <a:gd name="connsiteX14" fmla="*/ 49594 w 2506874"/>
              <a:gd name="connsiteY14" fmla="*/ 844707 h 869385"/>
              <a:gd name="connsiteX15" fmla="*/ 49594 w 2506874"/>
              <a:gd name="connsiteY15" fmla="*/ 539907 h 869385"/>
              <a:gd name="connsiteX16" fmla="*/ 61547 w 2506874"/>
              <a:gd name="connsiteY16" fmla="*/ 312801 h 869385"/>
              <a:gd name="connsiteX0" fmla="*/ 61547 w 2506874"/>
              <a:gd name="connsiteY0" fmla="*/ 312801 h 869385"/>
              <a:gd name="connsiteX1" fmla="*/ 695053 w 2506874"/>
              <a:gd name="connsiteY1" fmla="*/ 300848 h 869385"/>
              <a:gd name="connsiteX2" fmla="*/ 1197077 w 2506874"/>
              <a:gd name="connsiteY2" fmla="*/ 306825 h 869385"/>
              <a:gd name="connsiteX3" fmla="*/ 1244889 w 2506874"/>
              <a:gd name="connsiteY3" fmla="*/ 169366 h 869385"/>
              <a:gd name="connsiteX4" fmla="*/ 1340512 w 2506874"/>
              <a:gd name="connsiteY4" fmla="*/ 25930 h 869385"/>
              <a:gd name="connsiteX5" fmla="*/ 1950112 w 2506874"/>
              <a:gd name="connsiteY5" fmla="*/ 8001 h 869385"/>
              <a:gd name="connsiteX6" fmla="*/ 2452136 w 2506874"/>
              <a:gd name="connsiteY6" fmla="*/ 25930 h 869385"/>
              <a:gd name="connsiteX7" fmla="*/ 2464089 w 2506874"/>
              <a:gd name="connsiteY7" fmla="*/ 276942 h 869385"/>
              <a:gd name="connsiteX8" fmla="*/ 2458112 w 2506874"/>
              <a:gd name="connsiteY8" fmla="*/ 593695 h 869385"/>
              <a:gd name="connsiteX9" fmla="*/ 1830583 w 2506874"/>
              <a:gd name="connsiteY9" fmla="*/ 617601 h 869385"/>
              <a:gd name="connsiteX10" fmla="*/ 1286724 w 2506874"/>
              <a:gd name="connsiteY10" fmla="*/ 599672 h 869385"/>
              <a:gd name="connsiteX11" fmla="*/ 1274771 w 2506874"/>
              <a:gd name="connsiteY11" fmla="*/ 725177 h 869385"/>
              <a:gd name="connsiteX12" fmla="*/ 1262818 w 2506874"/>
              <a:gd name="connsiteY12" fmla="*/ 844707 h 869385"/>
              <a:gd name="connsiteX13" fmla="*/ 707006 w 2506874"/>
              <a:gd name="connsiteY13" fmla="*/ 850683 h 869385"/>
              <a:gd name="connsiteX14" fmla="*/ 49594 w 2506874"/>
              <a:gd name="connsiteY14" fmla="*/ 844707 h 869385"/>
              <a:gd name="connsiteX15" fmla="*/ 49594 w 2506874"/>
              <a:gd name="connsiteY15" fmla="*/ 539907 h 869385"/>
              <a:gd name="connsiteX16" fmla="*/ 61547 w 2506874"/>
              <a:gd name="connsiteY16" fmla="*/ 312801 h 869385"/>
              <a:gd name="connsiteX0" fmla="*/ 61547 w 2506874"/>
              <a:gd name="connsiteY0" fmla="*/ 312801 h 869385"/>
              <a:gd name="connsiteX1" fmla="*/ 695053 w 2506874"/>
              <a:gd name="connsiteY1" fmla="*/ 300848 h 869385"/>
              <a:gd name="connsiteX2" fmla="*/ 1197077 w 2506874"/>
              <a:gd name="connsiteY2" fmla="*/ 306825 h 869385"/>
              <a:gd name="connsiteX3" fmla="*/ 1244889 w 2506874"/>
              <a:gd name="connsiteY3" fmla="*/ 169366 h 869385"/>
              <a:gd name="connsiteX4" fmla="*/ 1340512 w 2506874"/>
              <a:gd name="connsiteY4" fmla="*/ 25930 h 869385"/>
              <a:gd name="connsiteX5" fmla="*/ 1950112 w 2506874"/>
              <a:gd name="connsiteY5" fmla="*/ 8001 h 869385"/>
              <a:gd name="connsiteX6" fmla="*/ 2452136 w 2506874"/>
              <a:gd name="connsiteY6" fmla="*/ 25930 h 869385"/>
              <a:gd name="connsiteX7" fmla="*/ 2464089 w 2506874"/>
              <a:gd name="connsiteY7" fmla="*/ 276942 h 869385"/>
              <a:gd name="connsiteX8" fmla="*/ 2458112 w 2506874"/>
              <a:gd name="connsiteY8" fmla="*/ 593695 h 869385"/>
              <a:gd name="connsiteX9" fmla="*/ 1830583 w 2506874"/>
              <a:gd name="connsiteY9" fmla="*/ 617601 h 869385"/>
              <a:gd name="connsiteX10" fmla="*/ 1286724 w 2506874"/>
              <a:gd name="connsiteY10" fmla="*/ 599672 h 869385"/>
              <a:gd name="connsiteX11" fmla="*/ 1274771 w 2506874"/>
              <a:gd name="connsiteY11" fmla="*/ 725177 h 869385"/>
              <a:gd name="connsiteX12" fmla="*/ 1226959 w 2506874"/>
              <a:gd name="connsiteY12" fmla="*/ 844707 h 869385"/>
              <a:gd name="connsiteX13" fmla="*/ 707006 w 2506874"/>
              <a:gd name="connsiteY13" fmla="*/ 850683 h 869385"/>
              <a:gd name="connsiteX14" fmla="*/ 49594 w 2506874"/>
              <a:gd name="connsiteY14" fmla="*/ 844707 h 869385"/>
              <a:gd name="connsiteX15" fmla="*/ 49594 w 2506874"/>
              <a:gd name="connsiteY15" fmla="*/ 539907 h 869385"/>
              <a:gd name="connsiteX16" fmla="*/ 61547 w 2506874"/>
              <a:gd name="connsiteY16" fmla="*/ 312801 h 869385"/>
              <a:gd name="connsiteX0" fmla="*/ 61547 w 2506874"/>
              <a:gd name="connsiteY0" fmla="*/ 312801 h 869385"/>
              <a:gd name="connsiteX1" fmla="*/ 695053 w 2506874"/>
              <a:gd name="connsiteY1" fmla="*/ 300848 h 869385"/>
              <a:gd name="connsiteX2" fmla="*/ 1197077 w 2506874"/>
              <a:gd name="connsiteY2" fmla="*/ 306825 h 869385"/>
              <a:gd name="connsiteX3" fmla="*/ 1244889 w 2506874"/>
              <a:gd name="connsiteY3" fmla="*/ 169366 h 869385"/>
              <a:gd name="connsiteX4" fmla="*/ 1340512 w 2506874"/>
              <a:gd name="connsiteY4" fmla="*/ 25930 h 869385"/>
              <a:gd name="connsiteX5" fmla="*/ 1950112 w 2506874"/>
              <a:gd name="connsiteY5" fmla="*/ 8001 h 869385"/>
              <a:gd name="connsiteX6" fmla="*/ 2452136 w 2506874"/>
              <a:gd name="connsiteY6" fmla="*/ 25930 h 869385"/>
              <a:gd name="connsiteX7" fmla="*/ 2464089 w 2506874"/>
              <a:gd name="connsiteY7" fmla="*/ 276942 h 869385"/>
              <a:gd name="connsiteX8" fmla="*/ 2458112 w 2506874"/>
              <a:gd name="connsiteY8" fmla="*/ 593695 h 869385"/>
              <a:gd name="connsiteX9" fmla="*/ 1830583 w 2506874"/>
              <a:gd name="connsiteY9" fmla="*/ 617601 h 869385"/>
              <a:gd name="connsiteX10" fmla="*/ 1322583 w 2506874"/>
              <a:gd name="connsiteY10" fmla="*/ 587719 h 869385"/>
              <a:gd name="connsiteX11" fmla="*/ 1274771 w 2506874"/>
              <a:gd name="connsiteY11" fmla="*/ 725177 h 869385"/>
              <a:gd name="connsiteX12" fmla="*/ 1226959 w 2506874"/>
              <a:gd name="connsiteY12" fmla="*/ 844707 h 869385"/>
              <a:gd name="connsiteX13" fmla="*/ 707006 w 2506874"/>
              <a:gd name="connsiteY13" fmla="*/ 850683 h 869385"/>
              <a:gd name="connsiteX14" fmla="*/ 49594 w 2506874"/>
              <a:gd name="connsiteY14" fmla="*/ 844707 h 869385"/>
              <a:gd name="connsiteX15" fmla="*/ 49594 w 2506874"/>
              <a:gd name="connsiteY15" fmla="*/ 539907 h 869385"/>
              <a:gd name="connsiteX16" fmla="*/ 61547 w 2506874"/>
              <a:gd name="connsiteY16" fmla="*/ 312801 h 869385"/>
              <a:gd name="connsiteX0" fmla="*/ 52898 w 2498225"/>
              <a:gd name="connsiteY0" fmla="*/ 312801 h 860930"/>
              <a:gd name="connsiteX1" fmla="*/ 686404 w 2498225"/>
              <a:gd name="connsiteY1" fmla="*/ 300848 h 860930"/>
              <a:gd name="connsiteX2" fmla="*/ 1188428 w 2498225"/>
              <a:gd name="connsiteY2" fmla="*/ 306825 h 860930"/>
              <a:gd name="connsiteX3" fmla="*/ 1236240 w 2498225"/>
              <a:gd name="connsiteY3" fmla="*/ 169366 h 860930"/>
              <a:gd name="connsiteX4" fmla="*/ 1331863 w 2498225"/>
              <a:gd name="connsiteY4" fmla="*/ 25930 h 860930"/>
              <a:gd name="connsiteX5" fmla="*/ 1941463 w 2498225"/>
              <a:gd name="connsiteY5" fmla="*/ 8001 h 860930"/>
              <a:gd name="connsiteX6" fmla="*/ 2443487 w 2498225"/>
              <a:gd name="connsiteY6" fmla="*/ 25930 h 860930"/>
              <a:gd name="connsiteX7" fmla="*/ 2455440 w 2498225"/>
              <a:gd name="connsiteY7" fmla="*/ 276942 h 860930"/>
              <a:gd name="connsiteX8" fmla="*/ 2449463 w 2498225"/>
              <a:gd name="connsiteY8" fmla="*/ 593695 h 860930"/>
              <a:gd name="connsiteX9" fmla="*/ 1821934 w 2498225"/>
              <a:gd name="connsiteY9" fmla="*/ 617601 h 860930"/>
              <a:gd name="connsiteX10" fmla="*/ 1313934 w 2498225"/>
              <a:gd name="connsiteY10" fmla="*/ 587719 h 860930"/>
              <a:gd name="connsiteX11" fmla="*/ 1266122 w 2498225"/>
              <a:gd name="connsiteY11" fmla="*/ 725177 h 860930"/>
              <a:gd name="connsiteX12" fmla="*/ 1218310 w 2498225"/>
              <a:gd name="connsiteY12" fmla="*/ 844707 h 860930"/>
              <a:gd name="connsiteX13" fmla="*/ 698357 w 2498225"/>
              <a:gd name="connsiteY13" fmla="*/ 850683 h 860930"/>
              <a:gd name="connsiteX14" fmla="*/ 94734 w 2498225"/>
              <a:gd name="connsiteY14" fmla="*/ 832754 h 860930"/>
              <a:gd name="connsiteX15" fmla="*/ 40945 w 2498225"/>
              <a:gd name="connsiteY15" fmla="*/ 539907 h 860930"/>
              <a:gd name="connsiteX16" fmla="*/ 52898 w 2498225"/>
              <a:gd name="connsiteY16" fmla="*/ 312801 h 860930"/>
              <a:gd name="connsiteX0" fmla="*/ 74334 w 2471849"/>
              <a:gd name="connsiteY0" fmla="*/ 318777 h 860930"/>
              <a:gd name="connsiteX1" fmla="*/ 660028 w 2471849"/>
              <a:gd name="connsiteY1" fmla="*/ 300848 h 860930"/>
              <a:gd name="connsiteX2" fmla="*/ 1162052 w 2471849"/>
              <a:gd name="connsiteY2" fmla="*/ 306825 h 860930"/>
              <a:gd name="connsiteX3" fmla="*/ 1209864 w 2471849"/>
              <a:gd name="connsiteY3" fmla="*/ 169366 h 860930"/>
              <a:gd name="connsiteX4" fmla="*/ 1305487 w 2471849"/>
              <a:gd name="connsiteY4" fmla="*/ 25930 h 860930"/>
              <a:gd name="connsiteX5" fmla="*/ 1915087 w 2471849"/>
              <a:gd name="connsiteY5" fmla="*/ 8001 h 860930"/>
              <a:gd name="connsiteX6" fmla="*/ 2417111 w 2471849"/>
              <a:gd name="connsiteY6" fmla="*/ 25930 h 860930"/>
              <a:gd name="connsiteX7" fmla="*/ 2429064 w 2471849"/>
              <a:gd name="connsiteY7" fmla="*/ 276942 h 860930"/>
              <a:gd name="connsiteX8" fmla="*/ 2423087 w 2471849"/>
              <a:gd name="connsiteY8" fmla="*/ 593695 h 860930"/>
              <a:gd name="connsiteX9" fmla="*/ 1795558 w 2471849"/>
              <a:gd name="connsiteY9" fmla="*/ 617601 h 860930"/>
              <a:gd name="connsiteX10" fmla="*/ 1287558 w 2471849"/>
              <a:gd name="connsiteY10" fmla="*/ 587719 h 860930"/>
              <a:gd name="connsiteX11" fmla="*/ 1239746 w 2471849"/>
              <a:gd name="connsiteY11" fmla="*/ 725177 h 860930"/>
              <a:gd name="connsiteX12" fmla="*/ 1191934 w 2471849"/>
              <a:gd name="connsiteY12" fmla="*/ 844707 h 860930"/>
              <a:gd name="connsiteX13" fmla="*/ 671981 w 2471849"/>
              <a:gd name="connsiteY13" fmla="*/ 850683 h 860930"/>
              <a:gd name="connsiteX14" fmla="*/ 68358 w 2471849"/>
              <a:gd name="connsiteY14" fmla="*/ 832754 h 860930"/>
              <a:gd name="connsiteX15" fmla="*/ 14569 w 2471849"/>
              <a:gd name="connsiteY15" fmla="*/ 539907 h 860930"/>
              <a:gd name="connsiteX16" fmla="*/ 74334 w 2471849"/>
              <a:gd name="connsiteY16" fmla="*/ 318777 h 860930"/>
              <a:gd name="connsiteX0" fmla="*/ 74334 w 2460663"/>
              <a:gd name="connsiteY0" fmla="*/ 318777 h 860930"/>
              <a:gd name="connsiteX1" fmla="*/ 660028 w 2460663"/>
              <a:gd name="connsiteY1" fmla="*/ 300848 h 860930"/>
              <a:gd name="connsiteX2" fmla="*/ 1162052 w 2460663"/>
              <a:gd name="connsiteY2" fmla="*/ 306825 h 860930"/>
              <a:gd name="connsiteX3" fmla="*/ 1209864 w 2460663"/>
              <a:gd name="connsiteY3" fmla="*/ 169366 h 860930"/>
              <a:gd name="connsiteX4" fmla="*/ 1305487 w 2460663"/>
              <a:gd name="connsiteY4" fmla="*/ 25930 h 860930"/>
              <a:gd name="connsiteX5" fmla="*/ 1915087 w 2460663"/>
              <a:gd name="connsiteY5" fmla="*/ 8001 h 860930"/>
              <a:gd name="connsiteX6" fmla="*/ 2417111 w 2460663"/>
              <a:gd name="connsiteY6" fmla="*/ 25930 h 860930"/>
              <a:gd name="connsiteX7" fmla="*/ 2429064 w 2460663"/>
              <a:gd name="connsiteY7" fmla="*/ 276942 h 860930"/>
              <a:gd name="connsiteX8" fmla="*/ 2369299 w 2460663"/>
              <a:gd name="connsiteY8" fmla="*/ 587719 h 860930"/>
              <a:gd name="connsiteX9" fmla="*/ 1795558 w 2460663"/>
              <a:gd name="connsiteY9" fmla="*/ 617601 h 860930"/>
              <a:gd name="connsiteX10" fmla="*/ 1287558 w 2460663"/>
              <a:gd name="connsiteY10" fmla="*/ 587719 h 860930"/>
              <a:gd name="connsiteX11" fmla="*/ 1239746 w 2460663"/>
              <a:gd name="connsiteY11" fmla="*/ 725177 h 860930"/>
              <a:gd name="connsiteX12" fmla="*/ 1191934 w 2460663"/>
              <a:gd name="connsiteY12" fmla="*/ 844707 h 860930"/>
              <a:gd name="connsiteX13" fmla="*/ 671981 w 2460663"/>
              <a:gd name="connsiteY13" fmla="*/ 850683 h 860930"/>
              <a:gd name="connsiteX14" fmla="*/ 68358 w 2460663"/>
              <a:gd name="connsiteY14" fmla="*/ 832754 h 860930"/>
              <a:gd name="connsiteX15" fmla="*/ 14569 w 2460663"/>
              <a:gd name="connsiteY15" fmla="*/ 539907 h 860930"/>
              <a:gd name="connsiteX16" fmla="*/ 74334 w 2460663"/>
              <a:gd name="connsiteY16" fmla="*/ 318777 h 860930"/>
              <a:gd name="connsiteX0" fmla="*/ 74334 w 2439354"/>
              <a:gd name="connsiteY0" fmla="*/ 318777 h 860930"/>
              <a:gd name="connsiteX1" fmla="*/ 660028 w 2439354"/>
              <a:gd name="connsiteY1" fmla="*/ 300848 h 860930"/>
              <a:gd name="connsiteX2" fmla="*/ 1162052 w 2439354"/>
              <a:gd name="connsiteY2" fmla="*/ 306825 h 860930"/>
              <a:gd name="connsiteX3" fmla="*/ 1209864 w 2439354"/>
              <a:gd name="connsiteY3" fmla="*/ 169366 h 860930"/>
              <a:gd name="connsiteX4" fmla="*/ 1305487 w 2439354"/>
              <a:gd name="connsiteY4" fmla="*/ 25930 h 860930"/>
              <a:gd name="connsiteX5" fmla="*/ 1915087 w 2439354"/>
              <a:gd name="connsiteY5" fmla="*/ 8001 h 860930"/>
              <a:gd name="connsiteX6" fmla="*/ 2363322 w 2439354"/>
              <a:gd name="connsiteY6" fmla="*/ 25930 h 860930"/>
              <a:gd name="connsiteX7" fmla="*/ 2429064 w 2439354"/>
              <a:gd name="connsiteY7" fmla="*/ 276942 h 860930"/>
              <a:gd name="connsiteX8" fmla="*/ 2369299 w 2439354"/>
              <a:gd name="connsiteY8" fmla="*/ 587719 h 860930"/>
              <a:gd name="connsiteX9" fmla="*/ 1795558 w 2439354"/>
              <a:gd name="connsiteY9" fmla="*/ 617601 h 860930"/>
              <a:gd name="connsiteX10" fmla="*/ 1287558 w 2439354"/>
              <a:gd name="connsiteY10" fmla="*/ 587719 h 860930"/>
              <a:gd name="connsiteX11" fmla="*/ 1239746 w 2439354"/>
              <a:gd name="connsiteY11" fmla="*/ 725177 h 860930"/>
              <a:gd name="connsiteX12" fmla="*/ 1191934 w 2439354"/>
              <a:gd name="connsiteY12" fmla="*/ 844707 h 860930"/>
              <a:gd name="connsiteX13" fmla="*/ 671981 w 2439354"/>
              <a:gd name="connsiteY13" fmla="*/ 850683 h 860930"/>
              <a:gd name="connsiteX14" fmla="*/ 68358 w 2439354"/>
              <a:gd name="connsiteY14" fmla="*/ 832754 h 860930"/>
              <a:gd name="connsiteX15" fmla="*/ 14569 w 2439354"/>
              <a:gd name="connsiteY15" fmla="*/ 539907 h 860930"/>
              <a:gd name="connsiteX16" fmla="*/ 74334 w 2439354"/>
              <a:gd name="connsiteY16" fmla="*/ 318777 h 860930"/>
              <a:gd name="connsiteX0" fmla="*/ 74334 w 2439354"/>
              <a:gd name="connsiteY0" fmla="*/ 318777 h 860930"/>
              <a:gd name="connsiteX1" fmla="*/ 660028 w 2439354"/>
              <a:gd name="connsiteY1" fmla="*/ 300848 h 860930"/>
              <a:gd name="connsiteX2" fmla="*/ 1162052 w 2439354"/>
              <a:gd name="connsiteY2" fmla="*/ 306825 h 860930"/>
              <a:gd name="connsiteX3" fmla="*/ 1247766 w 2439354"/>
              <a:gd name="connsiteY3" fmla="*/ 169366 h 860930"/>
              <a:gd name="connsiteX4" fmla="*/ 1305487 w 2439354"/>
              <a:gd name="connsiteY4" fmla="*/ 25930 h 860930"/>
              <a:gd name="connsiteX5" fmla="*/ 1915087 w 2439354"/>
              <a:gd name="connsiteY5" fmla="*/ 8001 h 860930"/>
              <a:gd name="connsiteX6" fmla="*/ 2363322 w 2439354"/>
              <a:gd name="connsiteY6" fmla="*/ 25930 h 860930"/>
              <a:gd name="connsiteX7" fmla="*/ 2429064 w 2439354"/>
              <a:gd name="connsiteY7" fmla="*/ 276942 h 860930"/>
              <a:gd name="connsiteX8" fmla="*/ 2369299 w 2439354"/>
              <a:gd name="connsiteY8" fmla="*/ 587719 h 860930"/>
              <a:gd name="connsiteX9" fmla="*/ 1795558 w 2439354"/>
              <a:gd name="connsiteY9" fmla="*/ 617601 h 860930"/>
              <a:gd name="connsiteX10" fmla="*/ 1287558 w 2439354"/>
              <a:gd name="connsiteY10" fmla="*/ 587719 h 860930"/>
              <a:gd name="connsiteX11" fmla="*/ 1239746 w 2439354"/>
              <a:gd name="connsiteY11" fmla="*/ 725177 h 860930"/>
              <a:gd name="connsiteX12" fmla="*/ 1191934 w 2439354"/>
              <a:gd name="connsiteY12" fmla="*/ 844707 h 860930"/>
              <a:gd name="connsiteX13" fmla="*/ 671981 w 2439354"/>
              <a:gd name="connsiteY13" fmla="*/ 850683 h 860930"/>
              <a:gd name="connsiteX14" fmla="*/ 68358 w 2439354"/>
              <a:gd name="connsiteY14" fmla="*/ 832754 h 860930"/>
              <a:gd name="connsiteX15" fmla="*/ 14569 w 2439354"/>
              <a:gd name="connsiteY15" fmla="*/ 539907 h 860930"/>
              <a:gd name="connsiteX16" fmla="*/ 74334 w 2439354"/>
              <a:gd name="connsiteY16" fmla="*/ 318777 h 860930"/>
              <a:gd name="connsiteX0" fmla="*/ 74334 w 2439354"/>
              <a:gd name="connsiteY0" fmla="*/ 318777 h 860930"/>
              <a:gd name="connsiteX1" fmla="*/ 660028 w 2439354"/>
              <a:gd name="connsiteY1" fmla="*/ 300848 h 860930"/>
              <a:gd name="connsiteX2" fmla="*/ 1195217 w 2439354"/>
              <a:gd name="connsiteY2" fmla="*/ 316300 h 860930"/>
              <a:gd name="connsiteX3" fmla="*/ 1247766 w 2439354"/>
              <a:gd name="connsiteY3" fmla="*/ 169366 h 860930"/>
              <a:gd name="connsiteX4" fmla="*/ 1305487 w 2439354"/>
              <a:gd name="connsiteY4" fmla="*/ 25930 h 860930"/>
              <a:gd name="connsiteX5" fmla="*/ 1915087 w 2439354"/>
              <a:gd name="connsiteY5" fmla="*/ 8001 h 860930"/>
              <a:gd name="connsiteX6" fmla="*/ 2363322 w 2439354"/>
              <a:gd name="connsiteY6" fmla="*/ 25930 h 860930"/>
              <a:gd name="connsiteX7" fmla="*/ 2429064 w 2439354"/>
              <a:gd name="connsiteY7" fmla="*/ 276942 h 860930"/>
              <a:gd name="connsiteX8" fmla="*/ 2369299 w 2439354"/>
              <a:gd name="connsiteY8" fmla="*/ 587719 h 860930"/>
              <a:gd name="connsiteX9" fmla="*/ 1795558 w 2439354"/>
              <a:gd name="connsiteY9" fmla="*/ 617601 h 860930"/>
              <a:gd name="connsiteX10" fmla="*/ 1287558 w 2439354"/>
              <a:gd name="connsiteY10" fmla="*/ 587719 h 860930"/>
              <a:gd name="connsiteX11" fmla="*/ 1239746 w 2439354"/>
              <a:gd name="connsiteY11" fmla="*/ 725177 h 860930"/>
              <a:gd name="connsiteX12" fmla="*/ 1191934 w 2439354"/>
              <a:gd name="connsiteY12" fmla="*/ 844707 h 860930"/>
              <a:gd name="connsiteX13" fmla="*/ 671981 w 2439354"/>
              <a:gd name="connsiteY13" fmla="*/ 850683 h 860930"/>
              <a:gd name="connsiteX14" fmla="*/ 68358 w 2439354"/>
              <a:gd name="connsiteY14" fmla="*/ 832754 h 860930"/>
              <a:gd name="connsiteX15" fmla="*/ 14569 w 2439354"/>
              <a:gd name="connsiteY15" fmla="*/ 539907 h 860930"/>
              <a:gd name="connsiteX16" fmla="*/ 74334 w 2439354"/>
              <a:gd name="connsiteY16" fmla="*/ 318777 h 860930"/>
              <a:gd name="connsiteX0" fmla="*/ 84400 w 2439944"/>
              <a:gd name="connsiteY0" fmla="*/ 342466 h 860930"/>
              <a:gd name="connsiteX1" fmla="*/ 660618 w 2439944"/>
              <a:gd name="connsiteY1" fmla="*/ 300848 h 860930"/>
              <a:gd name="connsiteX2" fmla="*/ 1195807 w 2439944"/>
              <a:gd name="connsiteY2" fmla="*/ 316300 h 860930"/>
              <a:gd name="connsiteX3" fmla="*/ 1248356 w 2439944"/>
              <a:gd name="connsiteY3" fmla="*/ 169366 h 860930"/>
              <a:gd name="connsiteX4" fmla="*/ 1306077 w 2439944"/>
              <a:gd name="connsiteY4" fmla="*/ 25930 h 860930"/>
              <a:gd name="connsiteX5" fmla="*/ 1915677 w 2439944"/>
              <a:gd name="connsiteY5" fmla="*/ 8001 h 860930"/>
              <a:gd name="connsiteX6" fmla="*/ 2363912 w 2439944"/>
              <a:gd name="connsiteY6" fmla="*/ 25930 h 860930"/>
              <a:gd name="connsiteX7" fmla="*/ 2429654 w 2439944"/>
              <a:gd name="connsiteY7" fmla="*/ 276942 h 860930"/>
              <a:gd name="connsiteX8" fmla="*/ 2369889 w 2439944"/>
              <a:gd name="connsiteY8" fmla="*/ 587719 h 860930"/>
              <a:gd name="connsiteX9" fmla="*/ 1796148 w 2439944"/>
              <a:gd name="connsiteY9" fmla="*/ 617601 h 860930"/>
              <a:gd name="connsiteX10" fmla="*/ 1288148 w 2439944"/>
              <a:gd name="connsiteY10" fmla="*/ 587719 h 860930"/>
              <a:gd name="connsiteX11" fmla="*/ 1240336 w 2439944"/>
              <a:gd name="connsiteY11" fmla="*/ 725177 h 860930"/>
              <a:gd name="connsiteX12" fmla="*/ 1192524 w 2439944"/>
              <a:gd name="connsiteY12" fmla="*/ 844707 h 860930"/>
              <a:gd name="connsiteX13" fmla="*/ 672571 w 2439944"/>
              <a:gd name="connsiteY13" fmla="*/ 850683 h 860930"/>
              <a:gd name="connsiteX14" fmla="*/ 68948 w 2439944"/>
              <a:gd name="connsiteY14" fmla="*/ 832754 h 860930"/>
              <a:gd name="connsiteX15" fmla="*/ 15159 w 2439944"/>
              <a:gd name="connsiteY15" fmla="*/ 539907 h 860930"/>
              <a:gd name="connsiteX16" fmla="*/ 84400 w 2439944"/>
              <a:gd name="connsiteY16" fmla="*/ 342466 h 860930"/>
              <a:gd name="connsiteX0" fmla="*/ 84400 w 2439944"/>
              <a:gd name="connsiteY0" fmla="*/ 342466 h 860930"/>
              <a:gd name="connsiteX1" fmla="*/ 660618 w 2439944"/>
              <a:gd name="connsiteY1" fmla="*/ 324537 h 860930"/>
              <a:gd name="connsiteX2" fmla="*/ 1195807 w 2439944"/>
              <a:gd name="connsiteY2" fmla="*/ 316300 h 860930"/>
              <a:gd name="connsiteX3" fmla="*/ 1248356 w 2439944"/>
              <a:gd name="connsiteY3" fmla="*/ 169366 h 860930"/>
              <a:gd name="connsiteX4" fmla="*/ 1306077 w 2439944"/>
              <a:gd name="connsiteY4" fmla="*/ 25930 h 860930"/>
              <a:gd name="connsiteX5" fmla="*/ 1915677 w 2439944"/>
              <a:gd name="connsiteY5" fmla="*/ 8001 h 860930"/>
              <a:gd name="connsiteX6" fmla="*/ 2363912 w 2439944"/>
              <a:gd name="connsiteY6" fmla="*/ 25930 h 860930"/>
              <a:gd name="connsiteX7" fmla="*/ 2429654 w 2439944"/>
              <a:gd name="connsiteY7" fmla="*/ 276942 h 860930"/>
              <a:gd name="connsiteX8" fmla="*/ 2369889 w 2439944"/>
              <a:gd name="connsiteY8" fmla="*/ 587719 h 860930"/>
              <a:gd name="connsiteX9" fmla="*/ 1796148 w 2439944"/>
              <a:gd name="connsiteY9" fmla="*/ 617601 h 860930"/>
              <a:gd name="connsiteX10" fmla="*/ 1288148 w 2439944"/>
              <a:gd name="connsiteY10" fmla="*/ 587719 h 860930"/>
              <a:gd name="connsiteX11" fmla="*/ 1240336 w 2439944"/>
              <a:gd name="connsiteY11" fmla="*/ 725177 h 860930"/>
              <a:gd name="connsiteX12" fmla="*/ 1192524 w 2439944"/>
              <a:gd name="connsiteY12" fmla="*/ 844707 h 860930"/>
              <a:gd name="connsiteX13" fmla="*/ 672571 w 2439944"/>
              <a:gd name="connsiteY13" fmla="*/ 850683 h 860930"/>
              <a:gd name="connsiteX14" fmla="*/ 68948 w 2439944"/>
              <a:gd name="connsiteY14" fmla="*/ 832754 h 860930"/>
              <a:gd name="connsiteX15" fmla="*/ 15159 w 2439944"/>
              <a:gd name="connsiteY15" fmla="*/ 539907 h 860930"/>
              <a:gd name="connsiteX16" fmla="*/ 84400 w 2439944"/>
              <a:gd name="connsiteY16" fmla="*/ 342466 h 86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9944" h="860930">
                <a:moveTo>
                  <a:pt x="84400" y="342466"/>
                </a:moveTo>
                <a:cubicBezTo>
                  <a:pt x="191976" y="306571"/>
                  <a:pt x="475384" y="328898"/>
                  <a:pt x="660618" y="324537"/>
                </a:cubicBezTo>
                <a:cubicBezTo>
                  <a:pt x="845852" y="320176"/>
                  <a:pt x="1097851" y="342162"/>
                  <a:pt x="1195807" y="316300"/>
                </a:cubicBezTo>
                <a:cubicBezTo>
                  <a:pt x="1293763" y="290438"/>
                  <a:pt x="1229978" y="217761"/>
                  <a:pt x="1248356" y="169366"/>
                </a:cubicBezTo>
                <a:cubicBezTo>
                  <a:pt x="1266734" y="120971"/>
                  <a:pt x="1194857" y="52824"/>
                  <a:pt x="1306077" y="25930"/>
                </a:cubicBezTo>
                <a:cubicBezTo>
                  <a:pt x="1417297" y="-964"/>
                  <a:pt x="1739371" y="8001"/>
                  <a:pt x="1915677" y="8001"/>
                </a:cubicBezTo>
                <a:cubicBezTo>
                  <a:pt x="2091983" y="8001"/>
                  <a:pt x="2278249" y="-18894"/>
                  <a:pt x="2363912" y="25930"/>
                </a:cubicBezTo>
                <a:cubicBezTo>
                  <a:pt x="2449575" y="70754"/>
                  <a:pt x="2428658" y="183311"/>
                  <a:pt x="2429654" y="276942"/>
                </a:cubicBezTo>
                <a:cubicBezTo>
                  <a:pt x="2430650" y="370574"/>
                  <a:pt x="2475473" y="530943"/>
                  <a:pt x="2369889" y="587719"/>
                </a:cubicBezTo>
                <a:cubicBezTo>
                  <a:pt x="2264305" y="644496"/>
                  <a:pt x="1976438" y="617601"/>
                  <a:pt x="1796148" y="617601"/>
                </a:cubicBezTo>
                <a:cubicBezTo>
                  <a:pt x="1615858" y="617601"/>
                  <a:pt x="1380783" y="569790"/>
                  <a:pt x="1288148" y="587719"/>
                </a:cubicBezTo>
                <a:cubicBezTo>
                  <a:pt x="1195513" y="605648"/>
                  <a:pt x="1256273" y="682346"/>
                  <a:pt x="1240336" y="725177"/>
                </a:cubicBezTo>
                <a:cubicBezTo>
                  <a:pt x="1224399" y="768008"/>
                  <a:pt x="1287152" y="823789"/>
                  <a:pt x="1192524" y="844707"/>
                </a:cubicBezTo>
                <a:cubicBezTo>
                  <a:pt x="1097897" y="865625"/>
                  <a:pt x="859834" y="852675"/>
                  <a:pt x="672571" y="850683"/>
                </a:cubicBezTo>
                <a:cubicBezTo>
                  <a:pt x="485308" y="848691"/>
                  <a:pt x="178517" y="884550"/>
                  <a:pt x="68948" y="832754"/>
                </a:cubicBezTo>
                <a:cubicBezTo>
                  <a:pt x="-40621" y="780958"/>
                  <a:pt x="12584" y="621622"/>
                  <a:pt x="15159" y="539907"/>
                </a:cubicBezTo>
                <a:cubicBezTo>
                  <a:pt x="17734" y="458192"/>
                  <a:pt x="-23176" y="378361"/>
                  <a:pt x="84400" y="342466"/>
                </a:cubicBezTo>
                <a:close/>
              </a:path>
            </a:pathLst>
          </a:custGeom>
          <a:noFill/>
          <a:ln w="19050" cap="flat" cmpd="sng" algn="ctr">
            <a:solidFill>
              <a:srgbClr val="1A1A1A"/>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ectangle: Rounded Corners 233">
            <a:extLst>
              <a:ext uri="{FF2B5EF4-FFF2-40B4-BE49-F238E27FC236}">
                <a16:creationId xmlns:a16="http://schemas.microsoft.com/office/drawing/2014/main" id="{E28FB878-8775-4426-B9AE-221718566470}"/>
              </a:ext>
            </a:extLst>
          </p:cNvPr>
          <p:cNvSpPr/>
          <p:nvPr/>
        </p:nvSpPr>
        <p:spPr>
          <a:xfrm>
            <a:off x="150068" y="2419647"/>
            <a:ext cx="1376218" cy="501367"/>
          </a:xfrm>
          <a:prstGeom prst="roundRect">
            <a:avLst/>
          </a:prstGeom>
          <a:solidFill>
            <a:srgbClr val="CFD0D2"/>
          </a:solidFill>
          <a:ln w="12700" cap="flat" cmpd="sng" algn="ctr">
            <a:no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1A1A1A"/>
                </a:solidFill>
                <a:effectLst/>
                <a:uLnTx/>
                <a:uFillTx/>
                <a:latin typeface="Calibri" panose="020F0502020204030204"/>
                <a:ea typeface="+mn-ea"/>
                <a:cs typeface="+mn-cs"/>
              </a:rPr>
              <a:t>End to End </a:t>
            </a:r>
            <a:b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200" b="0" i="0" u="none" strike="noStrike" kern="0" cap="none" spc="0" normalizeH="0" baseline="0" noProof="0">
                <a:ln>
                  <a:noFill/>
                </a:ln>
                <a:solidFill>
                  <a:srgbClr val="1A1A1A"/>
                </a:solidFill>
                <a:effectLst/>
                <a:uLnTx/>
                <a:uFillTx/>
                <a:latin typeface="Calibri" panose="020F0502020204030204"/>
                <a:ea typeface="+mn-ea"/>
                <a:cs typeface="+mn-cs"/>
              </a:rPr>
              <a:t>ODA Projects</a:t>
            </a:r>
          </a:p>
        </p:txBody>
      </p:sp>
      <p:sp>
        <p:nvSpPr>
          <p:cNvPr id="235" name="Rectangle: Rounded Corners 234">
            <a:extLst>
              <a:ext uri="{FF2B5EF4-FFF2-40B4-BE49-F238E27FC236}">
                <a16:creationId xmlns:a16="http://schemas.microsoft.com/office/drawing/2014/main" id="{14AD5ABA-E90A-4B25-8959-907B916CED79}"/>
              </a:ext>
            </a:extLst>
          </p:cNvPr>
          <p:cNvSpPr/>
          <p:nvPr/>
        </p:nvSpPr>
        <p:spPr>
          <a:xfrm>
            <a:off x="7102403" y="887064"/>
            <a:ext cx="1376218" cy="501367"/>
          </a:xfrm>
          <a:prstGeom prst="roundRect">
            <a:avLst/>
          </a:prstGeom>
          <a:solidFill>
            <a:srgbClr val="DBB31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Information Systems Arch.</a:t>
            </a:r>
          </a:p>
        </p:txBody>
      </p:sp>
      <p:sp>
        <p:nvSpPr>
          <p:cNvPr id="236" name="Rectangle: Rounded Corners 235">
            <a:extLst>
              <a:ext uri="{FF2B5EF4-FFF2-40B4-BE49-F238E27FC236}">
                <a16:creationId xmlns:a16="http://schemas.microsoft.com/office/drawing/2014/main" id="{C0B93AD6-3563-4888-9F84-BD12D6DBBDFD}"/>
              </a:ext>
            </a:extLst>
          </p:cNvPr>
          <p:cNvSpPr/>
          <p:nvPr/>
        </p:nvSpPr>
        <p:spPr>
          <a:xfrm>
            <a:off x="6633960" y="5908633"/>
            <a:ext cx="1376218" cy="501367"/>
          </a:xfrm>
          <a:prstGeom prst="roundRect">
            <a:avLst/>
          </a:prstGeom>
          <a:solidFill>
            <a:srgbClr val="7F7F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Tech Architecture </a:t>
            </a:r>
            <a:b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b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&amp; Components</a:t>
            </a:r>
          </a:p>
        </p:txBody>
      </p:sp>
      <p:sp>
        <p:nvSpPr>
          <p:cNvPr id="237" name="Rectangle: Rounded Corners 236">
            <a:extLst>
              <a:ext uri="{FF2B5EF4-FFF2-40B4-BE49-F238E27FC236}">
                <a16:creationId xmlns:a16="http://schemas.microsoft.com/office/drawing/2014/main" id="{AC593592-4A17-464D-A6CA-AA98A08B229D}"/>
              </a:ext>
            </a:extLst>
          </p:cNvPr>
          <p:cNvSpPr/>
          <p:nvPr/>
        </p:nvSpPr>
        <p:spPr>
          <a:xfrm>
            <a:off x="8270221" y="5908633"/>
            <a:ext cx="1376218" cy="501367"/>
          </a:xfrm>
          <a:prstGeom prst="roundRect">
            <a:avLst/>
          </a:prstGeom>
          <a:solidFill>
            <a:srgbClr val="7F7F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Open APIs</a:t>
            </a:r>
          </a:p>
        </p:txBody>
      </p:sp>
      <p:sp>
        <p:nvSpPr>
          <p:cNvPr id="238" name="Rectangle: Rounded Corners 237">
            <a:extLst>
              <a:ext uri="{FF2B5EF4-FFF2-40B4-BE49-F238E27FC236}">
                <a16:creationId xmlns:a16="http://schemas.microsoft.com/office/drawing/2014/main" id="{06BF444A-5B8A-4078-B3AD-54F228DCB7B7}"/>
              </a:ext>
            </a:extLst>
          </p:cNvPr>
          <p:cNvSpPr/>
          <p:nvPr/>
        </p:nvSpPr>
        <p:spPr>
          <a:xfrm>
            <a:off x="4591632" y="887064"/>
            <a:ext cx="1376218" cy="501367"/>
          </a:xfrm>
          <a:prstGeom prst="roundRect">
            <a:avLst/>
          </a:prstGeom>
          <a:solidFill>
            <a:srgbClr val="AE2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Business Architecture</a:t>
            </a:r>
          </a:p>
        </p:txBody>
      </p:sp>
      <p:sp>
        <p:nvSpPr>
          <p:cNvPr id="239" name="Rectangle: Rounded Corners 238">
            <a:extLst>
              <a:ext uri="{FF2B5EF4-FFF2-40B4-BE49-F238E27FC236}">
                <a16:creationId xmlns:a16="http://schemas.microsoft.com/office/drawing/2014/main" id="{4B8C0EC2-716E-4663-AF34-7FFA8D5C866B}"/>
              </a:ext>
            </a:extLst>
          </p:cNvPr>
          <p:cNvSpPr/>
          <p:nvPr/>
        </p:nvSpPr>
        <p:spPr>
          <a:xfrm>
            <a:off x="4997698" y="5908633"/>
            <a:ext cx="1376218" cy="501367"/>
          </a:xfrm>
          <a:prstGeom prst="roundRect">
            <a:avLst/>
          </a:prstGeom>
          <a:solidFill>
            <a:srgbClr val="231F20"/>
          </a:soli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ODA Component Accelerator*</a:t>
            </a:r>
          </a:p>
        </p:txBody>
      </p:sp>
      <p:sp>
        <p:nvSpPr>
          <p:cNvPr id="240" name="Rectangle: Rounded Corners 239">
            <a:extLst>
              <a:ext uri="{FF2B5EF4-FFF2-40B4-BE49-F238E27FC236}">
                <a16:creationId xmlns:a16="http://schemas.microsoft.com/office/drawing/2014/main" id="{49DF821C-EB39-4EBE-AE40-BBBA112C50EA}"/>
              </a:ext>
            </a:extLst>
          </p:cNvPr>
          <p:cNvSpPr/>
          <p:nvPr/>
        </p:nvSpPr>
        <p:spPr>
          <a:xfrm>
            <a:off x="4684657" y="4139719"/>
            <a:ext cx="1187561" cy="555790"/>
          </a:xfrm>
          <a:custGeom>
            <a:avLst/>
            <a:gdLst>
              <a:gd name="connsiteX0" fmla="*/ 0 w 1187561"/>
              <a:gd name="connsiteY0" fmla="*/ 92634 h 555790"/>
              <a:gd name="connsiteX1" fmla="*/ 92634 w 1187561"/>
              <a:gd name="connsiteY1" fmla="*/ 0 h 555790"/>
              <a:gd name="connsiteX2" fmla="*/ 583758 w 1187561"/>
              <a:gd name="connsiteY2" fmla="*/ 0 h 555790"/>
              <a:gd name="connsiteX3" fmla="*/ 1094927 w 1187561"/>
              <a:gd name="connsiteY3" fmla="*/ 0 h 555790"/>
              <a:gd name="connsiteX4" fmla="*/ 1187561 w 1187561"/>
              <a:gd name="connsiteY4" fmla="*/ 92634 h 555790"/>
              <a:gd name="connsiteX5" fmla="*/ 1187561 w 1187561"/>
              <a:gd name="connsiteY5" fmla="*/ 463156 h 555790"/>
              <a:gd name="connsiteX6" fmla="*/ 1094927 w 1187561"/>
              <a:gd name="connsiteY6" fmla="*/ 555790 h 555790"/>
              <a:gd name="connsiteX7" fmla="*/ 603803 w 1187561"/>
              <a:gd name="connsiteY7" fmla="*/ 555790 h 555790"/>
              <a:gd name="connsiteX8" fmla="*/ 92634 w 1187561"/>
              <a:gd name="connsiteY8" fmla="*/ 555790 h 555790"/>
              <a:gd name="connsiteX9" fmla="*/ 0 w 1187561"/>
              <a:gd name="connsiteY9" fmla="*/ 463156 h 555790"/>
              <a:gd name="connsiteX10" fmla="*/ 0 w 1187561"/>
              <a:gd name="connsiteY10" fmla="*/ 92634 h 55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7561" h="555790" extrusionOk="0">
                <a:moveTo>
                  <a:pt x="0" y="92634"/>
                </a:moveTo>
                <a:cubicBezTo>
                  <a:pt x="6436" y="45189"/>
                  <a:pt x="38381" y="9529"/>
                  <a:pt x="92634" y="0"/>
                </a:cubicBezTo>
                <a:cubicBezTo>
                  <a:pt x="224873" y="-6625"/>
                  <a:pt x="389963" y="-2678"/>
                  <a:pt x="583758" y="0"/>
                </a:cubicBezTo>
                <a:cubicBezTo>
                  <a:pt x="777553" y="2678"/>
                  <a:pt x="931384" y="7595"/>
                  <a:pt x="1094927" y="0"/>
                </a:cubicBezTo>
                <a:cubicBezTo>
                  <a:pt x="1136616" y="6144"/>
                  <a:pt x="1182989" y="31590"/>
                  <a:pt x="1187561" y="92634"/>
                </a:cubicBezTo>
                <a:cubicBezTo>
                  <a:pt x="1173449" y="239891"/>
                  <a:pt x="1202950" y="357176"/>
                  <a:pt x="1187561" y="463156"/>
                </a:cubicBezTo>
                <a:cubicBezTo>
                  <a:pt x="1193983" y="508922"/>
                  <a:pt x="1143066" y="562935"/>
                  <a:pt x="1094927" y="555790"/>
                </a:cubicBezTo>
                <a:cubicBezTo>
                  <a:pt x="937440" y="569115"/>
                  <a:pt x="739713" y="562484"/>
                  <a:pt x="603803" y="555790"/>
                </a:cubicBezTo>
                <a:cubicBezTo>
                  <a:pt x="467893" y="549096"/>
                  <a:pt x="216777" y="550529"/>
                  <a:pt x="92634" y="555790"/>
                </a:cubicBezTo>
                <a:cubicBezTo>
                  <a:pt x="41582" y="564045"/>
                  <a:pt x="7846" y="510925"/>
                  <a:pt x="0" y="463156"/>
                </a:cubicBezTo>
                <a:cubicBezTo>
                  <a:pt x="7091" y="278917"/>
                  <a:pt x="15689" y="185055"/>
                  <a:pt x="0" y="92634"/>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ectangle: Rounded Corners 240">
            <a:extLst>
              <a:ext uri="{FF2B5EF4-FFF2-40B4-BE49-F238E27FC236}">
                <a16:creationId xmlns:a16="http://schemas.microsoft.com/office/drawing/2014/main" id="{0B5D05C9-2211-47DC-A158-39B80978CA1F}"/>
              </a:ext>
            </a:extLst>
          </p:cNvPr>
          <p:cNvSpPr/>
          <p:nvPr/>
        </p:nvSpPr>
        <p:spPr>
          <a:xfrm>
            <a:off x="2032978" y="3889309"/>
            <a:ext cx="1426575" cy="291859"/>
          </a:xfrm>
          <a:custGeom>
            <a:avLst/>
            <a:gdLst>
              <a:gd name="connsiteX0" fmla="*/ 0 w 1426575"/>
              <a:gd name="connsiteY0" fmla="*/ 48644 h 291859"/>
              <a:gd name="connsiteX1" fmla="*/ 48644 w 1426575"/>
              <a:gd name="connsiteY1" fmla="*/ 0 h 291859"/>
              <a:gd name="connsiteX2" fmla="*/ 699995 w 1426575"/>
              <a:gd name="connsiteY2" fmla="*/ 0 h 291859"/>
              <a:gd name="connsiteX3" fmla="*/ 1377931 w 1426575"/>
              <a:gd name="connsiteY3" fmla="*/ 0 h 291859"/>
              <a:gd name="connsiteX4" fmla="*/ 1426575 w 1426575"/>
              <a:gd name="connsiteY4" fmla="*/ 48644 h 291859"/>
              <a:gd name="connsiteX5" fmla="*/ 1426575 w 1426575"/>
              <a:gd name="connsiteY5" fmla="*/ 243215 h 291859"/>
              <a:gd name="connsiteX6" fmla="*/ 1377931 w 1426575"/>
              <a:gd name="connsiteY6" fmla="*/ 291859 h 291859"/>
              <a:gd name="connsiteX7" fmla="*/ 726580 w 1426575"/>
              <a:gd name="connsiteY7" fmla="*/ 291859 h 291859"/>
              <a:gd name="connsiteX8" fmla="*/ 48644 w 1426575"/>
              <a:gd name="connsiteY8" fmla="*/ 291859 h 291859"/>
              <a:gd name="connsiteX9" fmla="*/ 0 w 1426575"/>
              <a:gd name="connsiteY9" fmla="*/ 243215 h 291859"/>
              <a:gd name="connsiteX10" fmla="*/ 0 w 1426575"/>
              <a:gd name="connsiteY10" fmla="*/ 48644 h 29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575" h="291859" extrusionOk="0">
                <a:moveTo>
                  <a:pt x="0" y="48644"/>
                </a:moveTo>
                <a:cubicBezTo>
                  <a:pt x="944" y="22324"/>
                  <a:pt x="20144" y="5038"/>
                  <a:pt x="48644" y="0"/>
                </a:cubicBezTo>
                <a:cubicBezTo>
                  <a:pt x="345396" y="-5636"/>
                  <a:pt x="492572" y="16213"/>
                  <a:pt x="699995" y="0"/>
                </a:cubicBezTo>
                <a:cubicBezTo>
                  <a:pt x="907418" y="-16213"/>
                  <a:pt x="1202843" y="-18504"/>
                  <a:pt x="1377931" y="0"/>
                </a:cubicBezTo>
                <a:cubicBezTo>
                  <a:pt x="1402363" y="1579"/>
                  <a:pt x="1424524" y="17346"/>
                  <a:pt x="1426575" y="48644"/>
                </a:cubicBezTo>
                <a:cubicBezTo>
                  <a:pt x="1428098" y="118406"/>
                  <a:pt x="1425845" y="185841"/>
                  <a:pt x="1426575" y="243215"/>
                </a:cubicBezTo>
                <a:cubicBezTo>
                  <a:pt x="1430868" y="266475"/>
                  <a:pt x="1403930" y="293907"/>
                  <a:pt x="1377931" y="291859"/>
                </a:cubicBezTo>
                <a:cubicBezTo>
                  <a:pt x="1239053" y="262151"/>
                  <a:pt x="913913" y="259479"/>
                  <a:pt x="726580" y="291859"/>
                </a:cubicBezTo>
                <a:cubicBezTo>
                  <a:pt x="539247" y="324239"/>
                  <a:pt x="272050" y="272193"/>
                  <a:pt x="48644" y="291859"/>
                </a:cubicBezTo>
                <a:cubicBezTo>
                  <a:pt x="21835" y="296121"/>
                  <a:pt x="4184" y="268272"/>
                  <a:pt x="0" y="243215"/>
                </a:cubicBezTo>
                <a:cubicBezTo>
                  <a:pt x="-6337" y="175790"/>
                  <a:pt x="2159" y="113840"/>
                  <a:pt x="0" y="48644"/>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prstGeom prst="roundRect">
                    <a:avLst/>
                  </a:pr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Rectangle: Rounded Corners 110">
            <a:extLst>
              <a:ext uri="{FF2B5EF4-FFF2-40B4-BE49-F238E27FC236}">
                <a16:creationId xmlns:a16="http://schemas.microsoft.com/office/drawing/2014/main" id="{A85D8723-F273-4AC2-B275-D2416207DFA4}"/>
              </a:ext>
            </a:extLst>
          </p:cNvPr>
          <p:cNvSpPr/>
          <p:nvPr/>
        </p:nvSpPr>
        <p:spPr>
          <a:xfrm>
            <a:off x="2042737" y="4871972"/>
            <a:ext cx="1429509" cy="306597"/>
          </a:xfrm>
          <a:custGeom>
            <a:avLst/>
            <a:gdLst>
              <a:gd name="connsiteX0" fmla="*/ 2393 w 1429509"/>
              <a:gd name="connsiteY0" fmla="*/ 61677 h 306597"/>
              <a:gd name="connsiteX1" fmla="*/ 51037 w 1429509"/>
              <a:gd name="connsiteY1" fmla="*/ 13033 h 306597"/>
              <a:gd name="connsiteX2" fmla="*/ 702388 w 1429509"/>
              <a:gd name="connsiteY2" fmla="*/ 13033 h 306597"/>
              <a:gd name="connsiteX3" fmla="*/ 1380324 w 1429509"/>
              <a:gd name="connsiteY3" fmla="*/ 13033 h 306597"/>
              <a:gd name="connsiteX4" fmla="*/ 1428968 w 1429509"/>
              <a:gd name="connsiteY4" fmla="*/ 61677 h 306597"/>
              <a:gd name="connsiteX5" fmla="*/ 1428968 w 1429509"/>
              <a:gd name="connsiteY5" fmla="*/ 256248 h 306597"/>
              <a:gd name="connsiteX6" fmla="*/ 1380324 w 1429509"/>
              <a:gd name="connsiteY6" fmla="*/ 304892 h 306597"/>
              <a:gd name="connsiteX7" fmla="*/ 728973 w 1429509"/>
              <a:gd name="connsiteY7" fmla="*/ 304892 h 306597"/>
              <a:gd name="connsiteX8" fmla="*/ 51037 w 1429509"/>
              <a:gd name="connsiteY8" fmla="*/ 304892 h 306597"/>
              <a:gd name="connsiteX9" fmla="*/ 2393 w 1429509"/>
              <a:gd name="connsiteY9" fmla="*/ 256248 h 306597"/>
              <a:gd name="connsiteX10" fmla="*/ 2393 w 1429509"/>
              <a:gd name="connsiteY10" fmla="*/ 61677 h 30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509" h="306597" extrusionOk="0">
                <a:moveTo>
                  <a:pt x="2393" y="61677"/>
                </a:moveTo>
                <a:cubicBezTo>
                  <a:pt x="6270" y="37050"/>
                  <a:pt x="21316" y="21833"/>
                  <a:pt x="51037" y="13033"/>
                </a:cubicBezTo>
                <a:cubicBezTo>
                  <a:pt x="344145" y="8203"/>
                  <a:pt x="501134" y="28323"/>
                  <a:pt x="702388" y="13033"/>
                </a:cubicBezTo>
                <a:cubicBezTo>
                  <a:pt x="925991" y="-8853"/>
                  <a:pt x="1211521" y="15244"/>
                  <a:pt x="1380324" y="13033"/>
                </a:cubicBezTo>
                <a:cubicBezTo>
                  <a:pt x="1399145" y="18252"/>
                  <a:pt x="1426400" y="29262"/>
                  <a:pt x="1428968" y="61677"/>
                </a:cubicBezTo>
                <a:cubicBezTo>
                  <a:pt x="1438812" y="136307"/>
                  <a:pt x="1427835" y="206755"/>
                  <a:pt x="1428968" y="256248"/>
                </a:cubicBezTo>
                <a:cubicBezTo>
                  <a:pt x="1437436" y="281920"/>
                  <a:pt x="1408933" y="304948"/>
                  <a:pt x="1380324" y="304892"/>
                </a:cubicBezTo>
                <a:cubicBezTo>
                  <a:pt x="1230136" y="312921"/>
                  <a:pt x="922056" y="293930"/>
                  <a:pt x="728973" y="304892"/>
                </a:cubicBezTo>
                <a:cubicBezTo>
                  <a:pt x="564691" y="357995"/>
                  <a:pt x="271089" y="300696"/>
                  <a:pt x="51037" y="304892"/>
                </a:cubicBezTo>
                <a:cubicBezTo>
                  <a:pt x="24915" y="308414"/>
                  <a:pt x="3256" y="284513"/>
                  <a:pt x="2393" y="256248"/>
                </a:cubicBezTo>
                <a:cubicBezTo>
                  <a:pt x="-3409" y="185864"/>
                  <a:pt x="-1755" y="122412"/>
                  <a:pt x="2393" y="61677"/>
                </a:cubicBezTo>
                <a:close/>
              </a:path>
            </a:pathLst>
          </a:custGeom>
          <a:noFill/>
          <a:ln w="19050" cap="flat" cmpd="sng" algn="ctr">
            <a:solidFill>
              <a:srgbClr val="1A1A1A"/>
            </a:solidFill>
            <a:prstDash val="sysDash"/>
            <a:miter lim="800000"/>
            <a:extLst>
              <a:ext uri="{C807C97D-BFC1-408E-A445-0C87EB9F89A2}">
                <ask:lineSketchStyleProps xmlns:ask="http://schemas.microsoft.com/office/drawing/2018/sketchyshapes" sd="3190436358">
                  <a:custGeom>
                    <a:avLst/>
                    <a:gdLst>
                      <a:gd name="connsiteX0" fmla="*/ 0 w 1426575"/>
                      <a:gd name="connsiteY0" fmla="*/ 48644 h 291859"/>
                      <a:gd name="connsiteX1" fmla="*/ 48644 w 1426575"/>
                      <a:gd name="connsiteY1" fmla="*/ 0 h 291859"/>
                      <a:gd name="connsiteX2" fmla="*/ 699995 w 1426575"/>
                      <a:gd name="connsiteY2" fmla="*/ 0 h 291859"/>
                      <a:gd name="connsiteX3" fmla="*/ 1377931 w 1426575"/>
                      <a:gd name="connsiteY3" fmla="*/ 0 h 291859"/>
                      <a:gd name="connsiteX4" fmla="*/ 1426575 w 1426575"/>
                      <a:gd name="connsiteY4" fmla="*/ 48644 h 291859"/>
                      <a:gd name="connsiteX5" fmla="*/ 1426575 w 1426575"/>
                      <a:gd name="connsiteY5" fmla="*/ 243215 h 291859"/>
                      <a:gd name="connsiteX6" fmla="*/ 1377931 w 1426575"/>
                      <a:gd name="connsiteY6" fmla="*/ 291859 h 291859"/>
                      <a:gd name="connsiteX7" fmla="*/ 726580 w 1426575"/>
                      <a:gd name="connsiteY7" fmla="*/ 291859 h 291859"/>
                      <a:gd name="connsiteX8" fmla="*/ 48644 w 1426575"/>
                      <a:gd name="connsiteY8" fmla="*/ 291859 h 291859"/>
                      <a:gd name="connsiteX9" fmla="*/ 0 w 1426575"/>
                      <a:gd name="connsiteY9" fmla="*/ 243215 h 291859"/>
                      <a:gd name="connsiteX10" fmla="*/ 0 w 1426575"/>
                      <a:gd name="connsiteY10" fmla="*/ 48644 h 291859"/>
                      <a:gd name="connsiteX0" fmla="*/ 2393 w 1429509"/>
                      <a:gd name="connsiteY0" fmla="*/ 61677 h 306597"/>
                      <a:gd name="connsiteX1" fmla="*/ 51037 w 1429509"/>
                      <a:gd name="connsiteY1" fmla="*/ 13033 h 306597"/>
                      <a:gd name="connsiteX2" fmla="*/ 702388 w 1429509"/>
                      <a:gd name="connsiteY2" fmla="*/ 13033 h 306597"/>
                      <a:gd name="connsiteX3" fmla="*/ 1380324 w 1429509"/>
                      <a:gd name="connsiteY3" fmla="*/ 13033 h 306597"/>
                      <a:gd name="connsiteX4" fmla="*/ 1428968 w 1429509"/>
                      <a:gd name="connsiteY4" fmla="*/ 61677 h 306597"/>
                      <a:gd name="connsiteX5" fmla="*/ 1428968 w 1429509"/>
                      <a:gd name="connsiteY5" fmla="*/ 256248 h 306597"/>
                      <a:gd name="connsiteX6" fmla="*/ 1380324 w 1429509"/>
                      <a:gd name="connsiteY6" fmla="*/ 304892 h 306597"/>
                      <a:gd name="connsiteX7" fmla="*/ 728973 w 1429509"/>
                      <a:gd name="connsiteY7" fmla="*/ 304892 h 306597"/>
                      <a:gd name="connsiteX8" fmla="*/ 51037 w 1429509"/>
                      <a:gd name="connsiteY8" fmla="*/ 304892 h 306597"/>
                      <a:gd name="connsiteX9" fmla="*/ 2393 w 1429509"/>
                      <a:gd name="connsiteY9" fmla="*/ 256248 h 306597"/>
                      <a:gd name="connsiteX10" fmla="*/ 2393 w 1429509"/>
                      <a:gd name="connsiteY10" fmla="*/ 61677 h 30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509" h="306597" extrusionOk="0">
                        <a:moveTo>
                          <a:pt x="2393" y="61677"/>
                        </a:moveTo>
                        <a:cubicBezTo>
                          <a:pt x="3337" y="35357"/>
                          <a:pt x="22537" y="18071"/>
                          <a:pt x="51037" y="13033"/>
                        </a:cubicBezTo>
                        <a:cubicBezTo>
                          <a:pt x="347789" y="7397"/>
                          <a:pt x="494965" y="29246"/>
                          <a:pt x="702388" y="13033"/>
                        </a:cubicBezTo>
                        <a:cubicBezTo>
                          <a:pt x="909811" y="-3180"/>
                          <a:pt x="1205236" y="-5471"/>
                          <a:pt x="1380324" y="13033"/>
                        </a:cubicBezTo>
                        <a:cubicBezTo>
                          <a:pt x="1404756" y="14612"/>
                          <a:pt x="1426917" y="30379"/>
                          <a:pt x="1428968" y="61677"/>
                        </a:cubicBezTo>
                        <a:cubicBezTo>
                          <a:pt x="1430491" y="131439"/>
                          <a:pt x="1428238" y="198874"/>
                          <a:pt x="1428968" y="256248"/>
                        </a:cubicBezTo>
                        <a:cubicBezTo>
                          <a:pt x="1433261" y="279508"/>
                          <a:pt x="1406323" y="306940"/>
                          <a:pt x="1380324" y="304892"/>
                        </a:cubicBezTo>
                        <a:cubicBezTo>
                          <a:pt x="1241446" y="275184"/>
                          <a:pt x="916306" y="296201"/>
                          <a:pt x="728973" y="304892"/>
                        </a:cubicBezTo>
                        <a:cubicBezTo>
                          <a:pt x="541640" y="313583"/>
                          <a:pt x="274443" y="285226"/>
                          <a:pt x="51037" y="304892"/>
                        </a:cubicBezTo>
                        <a:cubicBezTo>
                          <a:pt x="24228" y="309154"/>
                          <a:pt x="6577" y="281305"/>
                          <a:pt x="2393" y="256248"/>
                        </a:cubicBezTo>
                        <a:cubicBezTo>
                          <a:pt x="-3944" y="188823"/>
                          <a:pt x="4552" y="126873"/>
                          <a:pt x="2393" y="61677"/>
                        </a:cubicBezTo>
                        <a:close/>
                      </a:path>
                    </a:pathLst>
                  </a:custGeom>
                  <ask:type>
                    <ask:lineSketchFreehan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3" name="Straight Arrow Connector 116">
            <a:extLst>
              <a:ext uri="{FF2B5EF4-FFF2-40B4-BE49-F238E27FC236}">
                <a16:creationId xmlns:a16="http://schemas.microsoft.com/office/drawing/2014/main" id="{2EA914BA-1676-4E7C-8BFD-A01E40267086}"/>
              </a:ext>
            </a:extLst>
          </p:cNvPr>
          <p:cNvCxnSpPr>
            <a:cxnSpLocks/>
            <a:stCxn id="237" idx="2"/>
            <a:endCxn id="241" idx="1"/>
          </p:cNvCxnSpPr>
          <p:nvPr/>
        </p:nvCxnSpPr>
        <p:spPr>
          <a:xfrm rot="5400000" flipH="1">
            <a:off x="4308273" y="1759944"/>
            <a:ext cx="2374761" cy="6925352"/>
          </a:xfrm>
          <a:prstGeom prst="curvedConnector4">
            <a:avLst>
              <a:gd name="adj1" fmla="val -9626"/>
              <a:gd name="adj2" fmla="val 108882"/>
            </a:avLst>
          </a:prstGeom>
          <a:noFill/>
          <a:ln w="28575" cap="flat" cmpd="sng" algn="ctr">
            <a:solidFill>
              <a:sysClr val="window" lastClr="FFFFFF">
                <a:lumMod val="50000"/>
              </a:sysClr>
            </a:solidFill>
            <a:prstDash val="solid"/>
            <a:miter lim="800000"/>
            <a:tailEnd type="stealth" w="lg" len="lg"/>
          </a:ln>
          <a:effectLst/>
        </p:spPr>
      </p:cxnSp>
      <p:sp>
        <p:nvSpPr>
          <p:cNvPr id="244" name="Rectangle: Rounded Corners 243">
            <a:extLst>
              <a:ext uri="{FF2B5EF4-FFF2-40B4-BE49-F238E27FC236}">
                <a16:creationId xmlns:a16="http://schemas.microsoft.com/office/drawing/2014/main" id="{B9931D6F-45D5-4B6D-AB72-16867288E37A}"/>
              </a:ext>
            </a:extLst>
          </p:cNvPr>
          <p:cNvSpPr/>
          <p:nvPr/>
        </p:nvSpPr>
        <p:spPr>
          <a:xfrm>
            <a:off x="3361436" y="5908633"/>
            <a:ext cx="1376218" cy="501367"/>
          </a:xfrm>
          <a:prstGeom prst="roundRect">
            <a:avLst/>
          </a:prstGeom>
          <a:solidFill>
            <a:srgbClr val="374B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AI &amp; Data</a:t>
            </a:r>
          </a:p>
        </p:txBody>
      </p:sp>
      <p:sp>
        <p:nvSpPr>
          <p:cNvPr id="245" name="TextBox 244">
            <a:extLst>
              <a:ext uri="{FF2B5EF4-FFF2-40B4-BE49-F238E27FC236}">
                <a16:creationId xmlns:a16="http://schemas.microsoft.com/office/drawing/2014/main" id="{7EFC4FCA-187B-41DA-AC37-36857A0AE8F3}"/>
              </a:ext>
            </a:extLst>
          </p:cNvPr>
          <p:cNvSpPr txBox="1"/>
          <p:nvPr/>
        </p:nvSpPr>
        <p:spPr>
          <a:xfrm>
            <a:off x="0" y="6626265"/>
            <a:ext cx="4737654" cy="230832"/>
          </a:xfrm>
          <a:prstGeom prst="rect">
            <a:avLst/>
          </a:prstGeom>
          <a:noFill/>
        </p:spPr>
        <p:txBody>
          <a:bodyPr wrap="square" rtlCol="0" anchor="b" anchorCtr="0">
            <a:spAutoFit/>
          </a:bodyPr>
          <a:lstStyle/>
          <a:p>
            <a:pPr marL="360000" indent="-360000"/>
            <a:r>
              <a:rPr lang="en-GB" sz="900">
                <a:solidFill>
                  <a:srgbClr val="1A1A1A"/>
                </a:solidFill>
                <a:latin typeface="Calibri" panose="020F0502020204030204"/>
              </a:rPr>
              <a:t>Note:	ODA CA is not a collaboration project, it is an accelerator project.</a:t>
            </a:r>
          </a:p>
        </p:txBody>
      </p:sp>
      <p:pic>
        <p:nvPicPr>
          <p:cNvPr id="3" name="Graphic 2">
            <a:extLst>
              <a:ext uri="{FF2B5EF4-FFF2-40B4-BE49-F238E27FC236}">
                <a16:creationId xmlns:a16="http://schemas.microsoft.com/office/drawing/2014/main" id="{DEA7BDFF-082A-415A-A889-EC2441911F83}"/>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6729650" y="3324900"/>
            <a:ext cx="896144" cy="896144"/>
          </a:xfrm>
          <a:prstGeom prst="rect">
            <a:avLst/>
          </a:prstGeom>
        </p:spPr>
      </p:pic>
    </p:spTree>
    <p:extLst>
      <p:ext uri="{BB962C8B-B14F-4D97-AF65-F5344CB8AC3E}">
        <p14:creationId xmlns:p14="http://schemas.microsoft.com/office/powerpoint/2010/main" val="36692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500"/>
                                        <p:tgtEl>
                                          <p:spTgt spid="20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500"/>
                                        <p:tgtEl>
                                          <p:spTgt spid="2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500"/>
                                        <p:tgtEl>
                                          <p:spTgt spid="235"/>
                                        </p:tgtEl>
                                      </p:cBhvr>
                                    </p:animEffect>
                                  </p:childTnLst>
                                </p:cTn>
                              </p:par>
                              <p:par>
                                <p:cTn id="19" presetID="10" presetClass="entr" presetSubtype="0" fill="hold" nodeType="withEffect">
                                  <p:stCondLst>
                                    <p:cond delay="0"/>
                                  </p:stCondLst>
                                  <p:childTnLst>
                                    <p:set>
                                      <p:cBhvr>
                                        <p:cTn id="20" dur="1" fill="hold">
                                          <p:stCondLst>
                                            <p:cond delay="0"/>
                                          </p:stCondLst>
                                        </p:cTn>
                                        <p:tgtEl>
                                          <p:spTgt spid="210"/>
                                        </p:tgtEl>
                                        <p:attrNameLst>
                                          <p:attrName>style.visibility</p:attrName>
                                        </p:attrNameLst>
                                      </p:cBhvr>
                                      <p:to>
                                        <p:strVal val="visible"/>
                                      </p:to>
                                    </p:set>
                                    <p:animEffect transition="in" filter="fade">
                                      <p:cBhvr>
                                        <p:cTn id="21" dur="500"/>
                                        <p:tgtEl>
                                          <p:spTgt spid="2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fade">
                                      <p:cBhvr>
                                        <p:cTn id="29" dur="500"/>
                                        <p:tgtEl>
                                          <p:spTgt spid="237"/>
                                        </p:tgtEl>
                                      </p:cBhvr>
                                    </p:animEffect>
                                  </p:childTnLst>
                                </p:cTn>
                              </p:par>
                              <p:par>
                                <p:cTn id="30" presetID="10" presetClass="entr" presetSubtype="0" fill="hold" nodeType="withEffect">
                                  <p:stCondLst>
                                    <p:cond delay="0"/>
                                  </p:stCondLst>
                                  <p:childTnLst>
                                    <p:set>
                                      <p:cBhvr>
                                        <p:cTn id="31" dur="1" fill="hold">
                                          <p:stCondLst>
                                            <p:cond delay="0"/>
                                          </p:stCondLst>
                                        </p:cTn>
                                        <p:tgtEl>
                                          <p:spTgt spid="212"/>
                                        </p:tgtEl>
                                        <p:attrNameLst>
                                          <p:attrName>style.visibility</p:attrName>
                                        </p:attrNameLst>
                                      </p:cBhvr>
                                      <p:to>
                                        <p:strVal val="visible"/>
                                      </p:to>
                                    </p:set>
                                    <p:animEffect transition="in" filter="fade">
                                      <p:cBhvr>
                                        <p:cTn id="32" dur="500"/>
                                        <p:tgtEl>
                                          <p:spTgt spid="212"/>
                                        </p:tgtEl>
                                      </p:cBhvr>
                                    </p:animEffect>
                                  </p:childTnLst>
                                </p:cTn>
                              </p:par>
                              <p:par>
                                <p:cTn id="33" presetID="10" presetClass="entr" presetSubtype="0" fill="hold" nodeType="withEffect">
                                  <p:stCondLst>
                                    <p:cond delay="0"/>
                                  </p:stCondLst>
                                  <p:childTnLst>
                                    <p:set>
                                      <p:cBhvr>
                                        <p:cTn id="34" dur="1" fill="hold">
                                          <p:stCondLst>
                                            <p:cond delay="0"/>
                                          </p:stCondLst>
                                        </p:cTn>
                                        <p:tgtEl>
                                          <p:spTgt spid="243"/>
                                        </p:tgtEl>
                                        <p:attrNameLst>
                                          <p:attrName>style.visibility</p:attrName>
                                        </p:attrNameLst>
                                      </p:cBhvr>
                                      <p:to>
                                        <p:strVal val="visible"/>
                                      </p:to>
                                    </p:set>
                                    <p:animEffect transition="in" filter="fade">
                                      <p:cBhvr>
                                        <p:cTn id="35" dur="500"/>
                                        <p:tgtEl>
                                          <p:spTgt spid="2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8"/>
                                        </p:tgtEl>
                                        <p:attrNameLst>
                                          <p:attrName>style.visibility</p:attrName>
                                        </p:attrNameLst>
                                      </p:cBhvr>
                                      <p:to>
                                        <p:strVal val="visible"/>
                                      </p:to>
                                    </p:set>
                                    <p:animEffect transition="in" filter="fade">
                                      <p:cBhvr>
                                        <p:cTn id="38" dur="500"/>
                                        <p:tgtEl>
                                          <p:spTgt spid="2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2"/>
                                        </p:tgtEl>
                                        <p:attrNameLst>
                                          <p:attrName>style.visibility</p:attrName>
                                        </p:attrNameLst>
                                      </p:cBhvr>
                                      <p:to>
                                        <p:strVal val="visible"/>
                                      </p:to>
                                    </p:set>
                                    <p:animEffect transition="in" filter="fade">
                                      <p:cBhvr>
                                        <p:cTn id="46" dur="500"/>
                                        <p:tgtEl>
                                          <p:spTgt spid="232"/>
                                        </p:tgtEl>
                                      </p:cBhvr>
                                    </p:animEffect>
                                  </p:childTnLst>
                                </p:cTn>
                              </p:par>
                              <p:par>
                                <p:cTn id="47" presetID="10" presetClass="entr" presetSubtype="0" fill="hold" nodeType="withEffect">
                                  <p:stCondLst>
                                    <p:cond delay="0"/>
                                  </p:stCondLst>
                                  <p:childTnLst>
                                    <p:set>
                                      <p:cBhvr>
                                        <p:cTn id="48" dur="1" fill="hold">
                                          <p:stCondLst>
                                            <p:cond delay="0"/>
                                          </p:stCondLst>
                                        </p:cTn>
                                        <p:tgtEl>
                                          <p:spTgt spid="211"/>
                                        </p:tgtEl>
                                        <p:attrNameLst>
                                          <p:attrName>style.visibility</p:attrName>
                                        </p:attrNameLst>
                                      </p:cBhvr>
                                      <p:to>
                                        <p:strVal val="visible"/>
                                      </p:to>
                                    </p:set>
                                    <p:animEffect transition="in" filter="fade">
                                      <p:cBhvr>
                                        <p:cTn id="49" dur="500"/>
                                        <p:tgtEl>
                                          <p:spTgt spid="2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6"/>
                                        </p:tgtEl>
                                        <p:attrNameLst>
                                          <p:attrName>style.visibility</p:attrName>
                                        </p:attrNameLst>
                                      </p:cBhvr>
                                      <p:to>
                                        <p:strVal val="visible"/>
                                      </p:to>
                                    </p:set>
                                    <p:animEffect transition="in" filter="fade">
                                      <p:cBhvr>
                                        <p:cTn id="52" dur="500"/>
                                        <p:tgtEl>
                                          <p:spTgt spid="2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3"/>
                                        </p:tgtEl>
                                        <p:attrNameLst>
                                          <p:attrName>style.visibility</p:attrName>
                                        </p:attrNameLst>
                                      </p:cBhvr>
                                      <p:to>
                                        <p:strVal val="visible"/>
                                      </p:to>
                                    </p:set>
                                    <p:animEffect transition="in" filter="fade">
                                      <p:cBhvr>
                                        <p:cTn id="57" dur="500"/>
                                        <p:tgtEl>
                                          <p:spTgt spid="233"/>
                                        </p:tgtEl>
                                      </p:cBhvr>
                                    </p:animEffect>
                                  </p:childTnLst>
                                </p:cTn>
                              </p:par>
                              <p:par>
                                <p:cTn id="58" presetID="10" presetClass="entr" presetSubtype="0" fill="hold" nodeType="withEffect">
                                  <p:stCondLst>
                                    <p:cond delay="0"/>
                                  </p:stCondLst>
                                  <p:childTnLst>
                                    <p:set>
                                      <p:cBhvr>
                                        <p:cTn id="59" dur="1" fill="hold">
                                          <p:stCondLst>
                                            <p:cond delay="0"/>
                                          </p:stCondLst>
                                        </p:cTn>
                                        <p:tgtEl>
                                          <p:spTgt spid="215"/>
                                        </p:tgtEl>
                                        <p:attrNameLst>
                                          <p:attrName>style.visibility</p:attrName>
                                        </p:attrNameLst>
                                      </p:cBhvr>
                                      <p:to>
                                        <p:strVal val="visible"/>
                                      </p:to>
                                    </p:set>
                                    <p:animEffect transition="in" filter="fade">
                                      <p:cBhvr>
                                        <p:cTn id="60" dur="500"/>
                                        <p:tgtEl>
                                          <p:spTgt spid="2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500"/>
                                        <p:tgtEl>
                                          <p:spTgt spid="2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5"/>
                                        </p:tgtEl>
                                        <p:attrNameLst>
                                          <p:attrName>style.visibility</p:attrName>
                                        </p:attrNameLst>
                                      </p:cBhvr>
                                      <p:to>
                                        <p:strVal val="visible"/>
                                      </p:to>
                                    </p:set>
                                    <p:animEffect transition="in" filter="fade">
                                      <p:cBhvr>
                                        <p:cTn id="66" dur="500"/>
                                        <p:tgtEl>
                                          <p:spTgt spid="24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500"/>
                                        <p:tgtEl>
                                          <p:spTgt spid="2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9"/>
                                        </p:tgtEl>
                                        <p:attrNameLst>
                                          <p:attrName>style.visibility</p:attrName>
                                        </p:attrNameLst>
                                      </p:cBhvr>
                                      <p:to>
                                        <p:strVal val="visible"/>
                                      </p:to>
                                    </p:set>
                                    <p:animEffect transition="in" filter="fade">
                                      <p:cBhvr>
                                        <p:cTn id="74" dur="500"/>
                                        <p:tgtEl>
                                          <p:spTgt spid="229"/>
                                        </p:tgtEl>
                                      </p:cBhvr>
                                    </p:animEffect>
                                  </p:childTnLst>
                                </p:cTn>
                              </p:par>
                              <p:par>
                                <p:cTn id="75" presetID="10" presetClass="entr" presetSubtype="0" fill="hold" nodeType="withEffect">
                                  <p:stCondLst>
                                    <p:cond delay="0"/>
                                  </p:stCondLst>
                                  <p:childTnLst>
                                    <p:set>
                                      <p:cBhvr>
                                        <p:cTn id="76" dur="1" fill="hold">
                                          <p:stCondLst>
                                            <p:cond delay="0"/>
                                          </p:stCondLst>
                                        </p:cTn>
                                        <p:tgtEl>
                                          <p:spTgt spid="214"/>
                                        </p:tgtEl>
                                        <p:attrNameLst>
                                          <p:attrName>style.visibility</p:attrName>
                                        </p:attrNameLst>
                                      </p:cBhvr>
                                      <p:to>
                                        <p:strVal val="visible"/>
                                      </p:to>
                                    </p:set>
                                    <p:animEffect transition="in" filter="fade">
                                      <p:cBhvr>
                                        <p:cTn id="77" dur="500"/>
                                        <p:tgtEl>
                                          <p:spTgt spid="214"/>
                                        </p:tgtEl>
                                      </p:cBhvr>
                                    </p:animEffect>
                                  </p:childTnLst>
                                </p:cTn>
                              </p:par>
                              <p:par>
                                <p:cTn id="78" presetID="10" presetClass="entr" presetSubtype="0" fill="hold" nodeType="with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fade">
                                      <p:cBhvr>
                                        <p:cTn id="80" dur="500"/>
                                        <p:tgtEl>
                                          <p:spTgt spid="2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7"/>
                                        </p:tgtEl>
                                        <p:attrNameLst>
                                          <p:attrName>style.visibility</p:attrName>
                                        </p:attrNameLst>
                                      </p:cBhvr>
                                      <p:to>
                                        <p:strVal val="visible"/>
                                      </p:to>
                                    </p:set>
                                    <p:animEffect transition="in" filter="fade">
                                      <p:cBhvr>
                                        <p:cTn id="88" dur="500"/>
                                        <p:tgtEl>
                                          <p:spTgt spid="217"/>
                                        </p:tgtEl>
                                      </p:cBhvr>
                                    </p:animEffect>
                                  </p:childTnLst>
                                </p:cTn>
                              </p:par>
                              <p:par>
                                <p:cTn id="89" presetID="10" presetClass="entr" presetSubtype="0" fill="hold" nodeType="withEffect">
                                  <p:stCondLst>
                                    <p:cond delay="0"/>
                                  </p:stCondLst>
                                  <p:childTnLst>
                                    <p:set>
                                      <p:cBhvr>
                                        <p:cTn id="90" dur="1" fill="hold">
                                          <p:stCondLst>
                                            <p:cond delay="0"/>
                                          </p:stCondLst>
                                        </p:cTn>
                                        <p:tgtEl>
                                          <p:spTgt spid="218"/>
                                        </p:tgtEl>
                                        <p:attrNameLst>
                                          <p:attrName>style.visibility</p:attrName>
                                        </p:attrNameLst>
                                      </p:cBhvr>
                                      <p:to>
                                        <p:strVal val="visible"/>
                                      </p:to>
                                    </p:set>
                                    <p:animEffect transition="in" filter="fade">
                                      <p:cBhvr>
                                        <p:cTn id="91" dur="500"/>
                                        <p:tgtEl>
                                          <p:spTgt spid="218"/>
                                        </p:tgtEl>
                                      </p:cBhvr>
                                    </p:animEffect>
                                  </p:childTnLst>
                                </p:cTn>
                              </p:par>
                              <p:par>
                                <p:cTn id="92" presetID="10" presetClass="entr" presetSubtype="0" fill="hold" nodeType="with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fade">
                                      <p:cBhvr>
                                        <p:cTn id="94" dur="500"/>
                                        <p:tgtEl>
                                          <p:spTgt spid="216"/>
                                        </p:tgtEl>
                                      </p:cBhvr>
                                    </p:animEffect>
                                  </p:childTnLst>
                                </p:cTn>
                              </p:par>
                              <p:par>
                                <p:cTn id="95" presetID="10" presetClass="entr" presetSubtype="0" fill="hold" nodeType="withEffect">
                                  <p:stCondLst>
                                    <p:cond delay="0"/>
                                  </p:stCondLst>
                                  <p:childTnLst>
                                    <p:set>
                                      <p:cBhvr>
                                        <p:cTn id="96" dur="1" fill="hold">
                                          <p:stCondLst>
                                            <p:cond delay="0"/>
                                          </p:stCondLst>
                                        </p:cTn>
                                        <p:tgtEl>
                                          <p:spTgt spid="219"/>
                                        </p:tgtEl>
                                        <p:attrNameLst>
                                          <p:attrName>style.visibility</p:attrName>
                                        </p:attrNameLst>
                                      </p:cBhvr>
                                      <p:to>
                                        <p:strVal val="visible"/>
                                      </p:to>
                                    </p:set>
                                    <p:animEffect transition="in" filter="fade">
                                      <p:cBhvr>
                                        <p:cTn id="97" dur="500"/>
                                        <p:tgtEl>
                                          <p:spTgt spid="2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4"/>
                                        </p:tgtEl>
                                        <p:attrNameLst>
                                          <p:attrName>style.visibility</p:attrName>
                                        </p:attrNameLst>
                                      </p:cBhvr>
                                      <p:to>
                                        <p:strVal val="visible"/>
                                      </p:to>
                                    </p:set>
                                    <p:animEffect transition="in" filter="fade">
                                      <p:cBhvr>
                                        <p:cTn id="100" dur="500"/>
                                        <p:tgtEl>
                                          <p:spTgt spid="2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0"/>
                                        </p:tgtEl>
                                        <p:attrNameLst>
                                          <p:attrName>style.visibility</p:attrName>
                                        </p:attrNameLst>
                                      </p:cBhvr>
                                      <p:to>
                                        <p:strVal val="visible"/>
                                      </p:to>
                                    </p:set>
                                    <p:animEffect transition="in" filter="fade">
                                      <p:cBhvr>
                                        <p:cTn id="103" dur="500"/>
                                        <p:tgtEl>
                                          <p:spTgt spid="2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42"/>
                                        </p:tgtEl>
                                        <p:attrNameLst>
                                          <p:attrName>style.visibility</p:attrName>
                                        </p:attrNameLst>
                                      </p:cBhvr>
                                      <p:to>
                                        <p:strVal val="visible"/>
                                      </p:to>
                                    </p:set>
                                    <p:animEffect transition="in" filter="fade">
                                      <p:cBhvr>
                                        <p:cTn id="106"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4" grpId="0" animBg="1"/>
      <p:bldP spid="2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76ADB886-02D3-47E4-BA89-011868ACE514}"/>
              </a:ext>
            </a:extLst>
          </p:cNvPr>
          <p:cNvSpPr/>
          <p:nvPr/>
        </p:nvSpPr>
        <p:spPr>
          <a:xfrm flipV="1">
            <a:off x="524173" y="1118281"/>
            <a:ext cx="11143653" cy="5218494"/>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Text Placeholder 16">
            <a:extLst>
              <a:ext uri="{FF2B5EF4-FFF2-40B4-BE49-F238E27FC236}">
                <a16:creationId xmlns:a16="http://schemas.microsoft.com/office/drawing/2014/main" id="{B255CACD-E68D-4293-9A2B-9344859EC66C}"/>
              </a:ext>
            </a:extLst>
          </p:cNvPr>
          <p:cNvSpPr>
            <a:spLocks noGrp="1"/>
          </p:cNvSpPr>
          <p:nvPr>
            <p:ph type="body" sz="half" idx="2"/>
          </p:nvPr>
        </p:nvSpPr>
        <p:spPr/>
        <p:txBody>
          <a:bodyPr/>
          <a:lstStyle/>
          <a:p>
            <a:r>
              <a:rPr lang="en-GB"/>
              <a:t>With adoption growing year on year, join the movement with confidence</a:t>
            </a:r>
          </a:p>
        </p:txBody>
      </p:sp>
      <p:sp>
        <p:nvSpPr>
          <p:cNvPr id="3" name="Title 2">
            <a:extLst>
              <a:ext uri="{FF2B5EF4-FFF2-40B4-BE49-F238E27FC236}">
                <a16:creationId xmlns:a16="http://schemas.microsoft.com/office/drawing/2014/main" id="{00B54072-B11B-9B49-9D50-D93FC4DAF853}"/>
              </a:ext>
            </a:extLst>
          </p:cNvPr>
          <p:cNvSpPr>
            <a:spLocks noGrp="1"/>
          </p:cNvSpPr>
          <p:nvPr>
            <p:ph type="title"/>
          </p:nvPr>
        </p:nvSpPr>
        <p:spPr/>
        <p:txBody>
          <a:bodyPr/>
          <a:lstStyle/>
          <a:p>
            <a:r>
              <a:rPr lang="en-GB"/>
              <a:t>Increasing Open API adoption</a:t>
            </a:r>
          </a:p>
        </p:txBody>
      </p:sp>
      <p:sp>
        <p:nvSpPr>
          <p:cNvPr id="10" name="TextBox 9">
            <a:extLst>
              <a:ext uri="{FF2B5EF4-FFF2-40B4-BE49-F238E27FC236}">
                <a16:creationId xmlns:a16="http://schemas.microsoft.com/office/drawing/2014/main" id="{A6C9142B-456B-3C44-80F7-D64D6947A60B}"/>
              </a:ext>
            </a:extLst>
          </p:cNvPr>
          <p:cNvSpPr txBox="1"/>
          <p:nvPr/>
        </p:nvSpPr>
        <p:spPr>
          <a:xfrm>
            <a:off x="1175857" y="1776921"/>
            <a:ext cx="6555598" cy="1731884"/>
          </a:xfrm>
          <a:prstGeom prst="rect">
            <a:avLst/>
          </a:prstGeom>
          <a:noFill/>
        </p:spPr>
        <p:txBody>
          <a:bodyPr wrap="square" rtlCol="0">
            <a:spAutoFit/>
          </a:bodyPr>
          <a:lstStyle/>
          <a:p>
            <a:pPr marL="0" marR="0" lvl="0" indent="0" algn="l" defTabSz="914240" rtl="0" eaLnBrk="1" fontAlgn="auto" latinLnBrk="0" hangingPunct="1">
              <a:lnSpc>
                <a:spcPts val="33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E6C34"/>
                </a:solidFill>
                <a:effectLst/>
                <a:uLnTx/>
                <a:uFillTx/>
                <a:latin typeface="Arial" panose="020B0604020202020204" pitchFamily="34" charset="0"/>
                <a:ea typeface="+mn-ea"/>
                <a:cs typeface="Arial" panose="020B0604020202020204" pitchFamily="34" charset="0"/>
              </a:rPr>
              <a:t>Over 590,000+ API downloads</a:t>
            </a:r>
          </a:p>
          <a:p>
            <a:pPr marL="0" marR="0" lvl="0" indent="0" algn="l" defTabSz="609585" rtl="0" eaLnBrk="1" fontAlgn="auto" latinLnBrk="0" hangingPunct="1">
              <a:lnSpc>
                <a:spcPts val="33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by </a:t>
            </a:r>
            <a:r>
              <a:rPr kumimoji="0" lang="en-US" sz="1800" b="1"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36,000+</a:t>
            </a:r>
            <a:r>
              <a:rPr kumimoji="0" lang="en-US" sz="1800" b="0"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 software engineers</a:t>
            </a:r>
          </a:p>
          <a:p>
            <a:pPr marL="0" marR="0" lvl="0" indent="0" algn="l" defTabSz="609585" rtl="0" eaLnBrk="1" fontAlgn="auto" latinLnBrk="0" hangingPunct="1">
              <a:lnSpc>
                <a:spcPts val="33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from more than </a:t>
            </a:r>
            <a:r>
              <a:rPr kumimoji="0" lang="en-US" sz="1800" b="1"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2,500+</a:t>
            </a:r>
            <a:r>
              <a:rPr kumimoji="0" lang="en-US" sz="1800" b="0"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rPr>
              <a:t> unique organizations</a:t>
            </a:r>
          </a:p>
          <a:p>
            <a:pPr marL="0" marR="0" lvl="0" indent="0" algn="l" defTabSz="609585" rtl="0" eaLnBrk="1" fontAlgn="auto" latinLnBrk="0" hangingPunct="1">
              <a:lnSpc>
                <a:spcPts val="33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313B"/>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CD8D6CBE-84D2-4CB5-B42B-9340CE0FBC35}"/>
              </a:ext>
            </a:extLst>
          </p:cNvPr>
          <p:cNvSpPr txBox="1"/>
          <p:nvPr/>
        </p:nvSpPr>
        <p:spPr>
          <a:xfrm>
            <a:off x="6988514" y="1776921"/>
            <a:ext cx="3161401" cy="646331"/>
          </a:xfrm>
          <a:prstGeom prst="rect">
            <a:avLst/>
          </a:prstGeom>
          <a:noFill/>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E6C34"/>
                </a:solidFill>
                <a:effectLst/>
                <a:uLnTx/>
                <a:uFillTx/>
                <a:latin typeface="Arial" panose="020B0604020202020204"/>
                <a:ea typeface="+mn-ea"/>
                <a:cs typeface="+mn-cs"/>
              </a:rPr>
              <a:t>52</a:t>
            </a:r>
            <a:r>
              <a:rPr kumimoji="0" lang="en-US" sz="1800" b="0" i="0" u="none" strike="noStrike" kern="1200" cap="none" spc="0" normalizeH="0" baseline="0" noProof="0" dirty="0">
                <a:ln>
                  <a:noFill/>
                </a:ln>
                <a:solidFill>
                  <a:srgbClr val="DE6C34"/>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1A1A1A"/>
                </a:solidFill>
                <a:effectLst/>
                <a:uLnTx/>
                <a:uFillTx/>
                <a:latin typeface="Arial" panose="020B0604020202020204"/>
                <a:ea typeface="+mn-ea"/>
                <a:cs typeface="+mn-cs"/>
              </a:rPr>
              <a:t>organizations have certified</a:t>
            </a:r>
            <a:r>
              <a:rPr kumimoji="0" lang="en-US" sz="1800" b="0" i="0" u="none" strike="noStrike" kern="1200" cap="none" spc="0" normalizeH="0" baseline="0" noProof="0" dirty="0">
                <a:ln>
                  <a:noFill/>
                </a:ln>
                <a:solidFill>
                  <a:srgbClr val="DE6C34"/>
                </a:solidFill>
                <a:effectLst/>
                <a:uLnTx/>
                <a:uFillTx/>
                <a:latin typeface="Arial" panose="020B0604020202020204"/>
                <a:ea typeface="+mn-ea"/>
                <a:cs typeface="+mn-cs"/>
              </a:rPr>
              <a:t> </a:t>
            </a:r>
            <a:r>
              <a:rPr kumimoji="0" lang="en-US" sz="1800" b="1" i="0" u="none" strike="noStrike" kern="1200" cap="none" spc="0" normalizeH="0" baseline="0" noProof="0" dirty="0">
                <a:ln>
                  <a:noFill/>
                </a:ln>
                <a:solidFill>
                  <a:srgbClr val="DE6C34"/>
                </a:solidFill>
                <a:effectLst/>
                <a:uLnTx/>
                <a:uFillTx/>
                <a:latin typeface="Arial" panose="020B0604020202020204"/>
                <a:ea typeface="+mn-ea"/>
                <a:cs typeface="+mn-cs"/>
              </a:rPr>
              <a:t>501</a:t>
            </a:r>
            <a:r>
              <a:rPr kumimoji="0" lang="en-US" sz="1800" b="0" i="0" u="none" strike="noStrike" kern="1200" cap="none" spc="0" normalizeH="0" baseline="0" noProof="0" dirty="0">
                <a:ln>
                  <a:noFill/>
                </a:ln>
                <a:solidFill>
                  <a:srgbClr val="DE6C34"/>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1A1A1A"/>
                </a:solidFill>
                <a:effectLst/>
                <a:uLnTx/>
                <a:uFillTx/>
                <a:latin typeface="Arial" panose="020B0604020202020204"/>
                <a:ea typeface="+mn-ea"/>
                <a:cs typeface="+mn-cs"/>
              </a:rPr>
              <a:t>Open APIs</a:t>
            </a:r>
            <a:endParaRPr kumimoji="0" lang="en-US" sz="2800" b="1" i="0" u="none" strike="noStrike" kern="1200" cap="none" spc="0" normalizeH="0" baseline="0" noProof="0" dirty="0">
              <a:ln>
                <a:noFill/>
              </a:ln>
              <a:solidFill>
                <a:srgbClr val="D6262E"/>
              </a:solidFill>
              <a:effectLst/>
              <a:uLnTx/>
              <a:uFillTx/>
              <a:latin typeface="Arial" panose="020B0604020202020204"/>
              <a:ea typeface="+mn-ea"/>
              <a:cs typeface="Arial" panose="020B0604020202020204" pitchFamily="34" charset="0"/>
            </a:endParaRPr>
          </a:p>
        </p:txBody>
      </p:sp>
      <p:pic>
        <p:nvPicPr>
          <p:cNvPr id="12" name="Picture 11">
            <a:extLst>
              <a:ext uri="{FF2B5EF4-FFF2-40B4-BE49-F238E27FC236}">
                <a16:creationId xmlns:a16="http://schemas.microsoft.com/office/drawing/2014/main" id="{2D1F04CD-D6C3-EDDA-5043-48501898881E}"/>
              </a:ext>
            </a:extLst>
          </p:cNvPr>
          <p:cNvPicPr>
            <a:picLocks noChangeAspect="1"/>
          </p:cNvPicPr>
          <p:nvPr/>
        </p:nvPicPr>
        <p:blipFill rotWithShape="1">
          <a:blip r:embed="rId2"/>
          <a:srcRect t="8741"/>
          <a:stretch/>
        </p:blipFill>
        <p:spPr>
          <a:xfrm>
            <a:off x="6815221" y="2642863"/>
            <a:ext cx="3972560" cy="3179947"/>
          </a:xfrm>
          <a:prstGeom prst="rect">
            <a:avLst/>
          </a:prstGeom>
        </p:spPr>
      </p:pic>
      <p:pic>
        <p:nvPicPr>
          <p:cNvPr id="15" name="Picture 14">
            <a:extLst>
              <a:ext uri="{FF2B5EF4-FFF2-40B4-BE49-F238E27FC236}">
                <a16:creationId xmlns:a16="http://schemas.microsoft.com/office/drawing/2014/main" id="{35E4AC9A-6AFD-86C1-00F4-28D8807B777F}"/>
              </a:ext>
            </a:extLst>
          </p:cNvPr>
          <p:cNvPicPr>
            <a:picLocks noChangeAspect="1"/>
          </p:cNvPicPr>
          <p:nvPr/>
        </p:nvPicPr>
        <p:blipFill>
          <a:blip r:embed="rId3"/>
          <a:stretch>
            <a:fillRect/>
          </a:stretch>
        </p:blipFill>
        <p:spPr>
          <a:xfrm>
            <a:off x="910270" y="3649516"/>
            <a:ext cx="5338874" cy="2090203"/>
          </a:xfrm>
          <a:prstGeom prst="rect">
            <a:avLst/>
          </a:prstGeom>
        </p:spPr>
      </p:pic>
    </p:spTree>
    <p:extLst>
      <p:ext uri="{BB962C8B-B14F-4D97-AF65-F5344CB8AC3E}">
        <p14:creationId xmlns:p14="http://schemas.microsoft.com/office/powerpoint/2010/main" val="1889036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C886B1-1C32-A748-A642-9895B3D7CE69}"/>
              </a:ext>
            </a:extLst>
          </p:cNvPr>
          <p:cNvSpPr/>
          <p:nvPr/>
        </p:nvSpPr>
        <p:spPr>
          <a:xfrm>
            <a:off x="239105" y="783774"/>
            <a:ext cx="3686342" cy="5065944"/>
          </a:xfrm>
          <a:prstGeom prst="rect">
            <a:avLst/>
          </a:prstGeom>
          <a:solidFill>
            <a:schemeClr val="bg1"/>
          </a:solidFill>
          <a:ln>
            <a:solidFill>
              <a:schemeClr val="tx1">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1C9F5958-015E-B94A-AA4E-7F00FD4F865E}"/>
              </a:ext>
            </a:extLst>
          </p:cNvPr>
          <p:cNvSpPr/>
          <p:nvPr/>
        </p:nvSpPr>
        <p:spPr>
          <a:xfrm>
            <a:off x="8368581" y="5339606"/>
            <a:ext cx="3662508" cy="147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lumMod val="75000"/>
                    <a:lumOff val="25000"/>
                  </a:srgbClr>
                </a:solidFill>
                <a:effectLst/>
                <a:uLnTx/>
                <a:uFillTx/>
                <a:latin typeface="Calibri" panose="020F0502020204030204"/>
                <a:ea typeface="+mn-ea"/>
                <a:cs typeface="+mn-cs"/>
              </a:rPr>
              <a:t>NEW API RESEARCH &amp; CASE STUDIES</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1A2746"/>
                </a:solidFill>
                <a:effectLst/>
                <a:uLnTx/>
                <a:uFillTx/>
                <a:latin typeface="Gotham-Bold"/>
                <a:ea typeface="+mn-ea"/>
                <a:cs typeface="+mn-cs"/>
                <a:hlinkClick r:id="rId3"/>
              </a:rPr>
              <a:t>TM Forum certifies 500</a:t>
            </a:r>
            <a:r>
              <a:rPr kumimoji="0" lang="en-US" sz="900" b="0" i="0" u="none" strike="noStrike" kern="1200" cap="none" spc="0" normalizeH="0" baseline="30000" noProof="0" dirty="0">
                <a:ln>
                  <a:noFill/>
                </a:ln>
                <a:solidFill>
                  <a:srgbClr val="1A2746"/>
                </a:solidFill>
                <a:effectLst/>
                <a:uLnTx/>
                <a:uFillTx/>
                <a:latin typeface="Gotham-Bold"/>
                <a:ea typeface="+mn-ea"/>
                <a:cs typeface="+mn-cs"/>
                <a:hlinkClick r:id="rId3"/>
              </a:rPr>
              <a:t>th</a:t>
            </a:r>
            <a:r>
              <a:rPr kumimoji="0" lang="en-US" sz="900" b="0" i="0" u="none" strike="noStrike" kern="1200" cap="none" spc="0" normalizeH="0" baseline="0" noProof="0" dirty="0">
                <a:ln>
                  <a:noFill/>
                </a:ln>
                <a:solidFill>
                  <a:srgbClr val="1A2746"/>
                </a:solidFill>
                <a:effectLst/>
                <a:uLnTx/>
                <a:uFillTx/>
                <a:latin typeface="Gotham-Bold"/>
                <a:ea typeface="+mn-ea"/>
                <a:cs typeface="+mn-cs"/>
                <a:hlinkClick r:id="rId3"/>
              </a:rPr>
              <a:t> Open API</a:t>
            </a:r>
            <a:endParaRPr kumimoji="0" lang="en-US" sz="900" b="0" i="0" u="none" strike="noStrike" kern="1200" cap="none" spc="0" normalizeH="0" baseline="0" noProof="0" dirty="0">
              <a:ln>
                <a:noFill/>
              </a:ln>
              <a:solidFill>
                <a:srgbClr val="1A2746"/>
              </a:solidFill>
              <a:effectLst/>
              <a:uLnTx/>
              <a:uFillTx/>
              <a:latin typeface="Gotham-Bold"/>
              <a:ea typeface="+mn-ea"/>
              <a:cs typeface="+mn-cs"/>
              <a:hlinkClick r:id="rId4"/>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1A2746"/>
                </a:solidFill>
                <a:effectLst/>
                <a:uLnTx/>
                <a:uFillTx/>
                <a:latin typeface="Gotham-Bold"/>
                <a:ea typeface="+mn-ea"/>
                <a:cs typeface="+mn-cs"/>
                <a:hlinkClick r:id="rId4"/>
              </a:rPr>
              <a:t>Orange's CTO spells out need for network API collaboration</a:t>
            </a:r>
            <a:endParaRPr kumimoji="0" lang="en-US" sz="900" b="0" i="0" u="none" strike="noStrike" kern="1200" cap="none" spc="0" normalizeH="0" baseline="0" noProof="0" dirty="0">
              <a:ln>
                <a:noFill/>
              </a:ln>
              <a:solidFill>
                <a:srgbClr val="29313B"/>
              </a:solidFill>
              <a:effectLst/>
              <a:uLnTx/>
              <a:uFillTx/>
              <a:latin typeface="Minion Pro"/>
              <a:ea typeface="+mn-ea"/>
              <a:cs typeface="+mn-cs"/>
              <a:hlinkClick r:id="rId5"/>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29313B"/>
                </a:solidFill>
                <a:effectLst/>
                <a:uLnTx/>
                <a:uFillTx/>
                <a:latin typeface="Minion Pro"/>
                <a:ea typeface="+mn-ea"/>
                <a:cs typeface="+mn-cs"/>
                <a:hlinkClick r:id="rId5"/>
              </a:rPr>
              <a:t>Industry reaches tipping point on TM Forum Open API Conformance</a:t>
            </a:r>
            <a:endParaRPr kumimoji="0" lang="en-US" sz="900" b="0" i="0" u="none" strike="noStrike" kern="1200" cap="none" spc="0" normalizeH="0" baseline="0" noProof="0" dirty="0">
              <a:ln>
                <a:noFill/>
              </a:ln>
              <a:solidFill>
                <a:srgbClr val="29313B"/>
              </a:solidFill>
              <a:effectLst/>
              <a:uLnTx/>
              <a:uFillTx/>
              <a:latin typeface="Minion Pro"/>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1A2746"/>
                </a:solidFill>
                <a:effectLst/>
                <a:uLnTx/>
                <a:uFillTx/>
                <a:latin typeface="Gotham-Bold"/>
                <a:ea typeface="+mn-ea"/>
                <a:cs typeface="+mn-cs"/>
                <a:hlinkClick r:id="rId6"/>
              </a:rPr>
              <a:t>Taking integration to the next level</a:t>
            </a:r>
            <a:br>
              <a:rPr kumimoji="0" lang="en-US" sz="900" b="0" i="0" u="none" strike="noStrike" kern="1200" cap="none" spc="0" normalizeH="0" baseline="0" noProof="0" dirty="0">
                <a:ln>
                  <a:noFill/>
                </a:ln>
                <a:solidFill>
                  <a:srgbClr val="1A2746"/>
                </a:solidFill>
                <a:effectLst/>
                <a:uLnTx/>
                <a:uFillTx/>
                <a:latin typeface="Gotham-Bold"/>
                <a:ea typeface="+mn-ea"/>
                <a:cs typeface="+mn-cs"/>
              </a:rPr>
            </a:br>
            <a:r>
              <a:rPr kumimoji="0" lang="en-US" sz="900" b="0" i="1" u="none" strike="noStrike" kern="1200" cap="none" spc="0" normalizeH="0" baseline="0" noProof="0" dirty="0">
                <a:ln>
                  <a:noFill/>
                </a:ln>
                <a:solidFill>
                  <a:srgbClr val="1A2746"/>
                </a:solidFill>
                <a:effectLst/>
                <a:uLnTx/>
                <a:uFillTx/>
                <a:latin typeface="Gotham-Book"/>
                <a:ea typeface="+mn-ea"/>
                <a:cs typeface="+mn-cs"/>
              </a:rPr>
              <a:t>Pieter Pabst, CTO Network Software, STL</a:t>
            </a:r>
            <a:endParaRPr kumimoji="0" lang="en-US" sz="900" b="0" i="1" u="none" strike="noStrike" kern="1200" cap="none" spc="0" normalizeH="0" baseline="0" noProof="0" dirty="0">
              <a:ln>
                <a:noFill/>
              </a:ln>
              <a:solidFill>
                <a:srgbClr val="1A2746"/>
              </a:solidFill>
              <a:effectLst/>
              <a:uLnTx/>
              <a:uFillTx/>
              <a:latin typeface="Gotham-Book"/>
              <a:ea typeface="+mn-ea"/>
              <a:cs typeface="+mn-cs"/>
              <a:hlinkClick r:id="rId7">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29313B"/>
                </a:solidFill>
                <a:effectLst/>
                <a:uLnTx/>
                <a:uFillTx/>
                <a:latin typeface="Minion Pro"/>
                <a:ea typeface="+mn-ea"/>
                <a:cs typeface="+mn-cs"/>
                <a:hlinkClick r:id="rId8"/>
              </a:rPr>
              <a:t>Accelerating integrations with a common language</a:t>
            </a:r>
            <a:br>
              <a:rPr kumimoji="0" lang="en-US" sz="900" b="0" i="0" u="none" strike="noStrike" kern="1200" cap="none" spc="0" normalizeH="0" baseline="0" noProof="0" dirty="0">
                <a:ln>
                  <a:noFill/>
                </a:ln>
                <a:solidFill>
                  <a:srgbClr val="29313B"/>
                </a:solidFill>
                <a:effectLst/>
                <a:uLnTx/>
                <a:uFillTx/>
                <a:latin typeface="Minion Pro"/>
                <a:ea typeface="+mn-ea"/>
                <a:cs typeface="+mn-cs"/>
              </a:rPr>
            </a:br>
            <a:r>
              <a:rPr kumimoji="0" lang="en-US" sz="900" b="0" i="1" u="none" strike="noStrike" kern="1200" cap="none" spc="0" normalizeH="0" baseline="0" noProof="0" dirty="0">
                <a:ln>
                  <a:noFill/>
                </a:ln>
                <a:solidFill>
                  <a:srgbClr val="1A2746"/>
                </a:solidFill>
                <a:effectLst/>
                <a:uLnTx/>
                <a:uFillTx/>
                <a:latin typeface="Gotham-Book"/>
                <a:ea typeface="+mn-ea"/>
                <a:cs typeface="+mn-cs"/>
              </a:rPr>
              <a:t>Edgar Bautista, Solution Architect at Thinkskink</a:t>
            </a:r>
            <a:endParaRPr kumimoji="0" lang="en-US" sz="900" b="0" i="0" u="none" strike="noStrike" kern="1200" cap="none" spc="0" normalizeH="0" baseline="0" noProof="0" dirty="0">
              <a:ln>
                <a:noFill/>
              </a:ln>
              <a:solidFill>
                <a:srgbClr val="29313B"/>
              </a:solidFill>
              <a:effectLst/>
              <a:uLnTx/>
              <a:uFillTx/>
              <a:latin typeface="Minion Pro"/>
              <a:ea typeface="+mn-ea"/>
              <a:cs typeface="+mn-cs"/>
            </a:endParaRPr>
          </a:p>
        </p:txBody>
      </p:sp>
      <p:sp>
        <p:nvSpPr>
          <p:cNvPr id="11" name="TextBox 10">
            <a:extLst>
              <a:ext uri="{FF2B5EF4-FFF2-40B4-BE49-F238E27FC236}">
                <a16:creationId xmlns:a16="http://schemas.microsoft.com/office/drawing/2014/main" id="{42E0CD95-3760-0F41-8807-5839A3351EBA}"/>
              </a:ext>
            </a:extLst>
          </p:cNvPr>
          <p:cNvSpPr txBox="1"/>
          <p:nvPr/>
        </p:nvSpPr>
        <p:spPr>
          <a:xfrm>
            <a:off x="134422" y="28350"/>
            <a:ext cx="1202713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400" b="1" i="0" u="none" strike="noStrike" kern="1200" cap="none" spc="0" normalizeH="0" baseline="0" noProof="0" dirty="0">
                <a:ln>
                  <a:noFill/>
                </a:ln>
                <a:solidFill>
                  <a:srgbClr val="E0121D"/>
                </a:solidFill>
                <a:effectLst/>
                <a:uLnTx/>
                <a:uFillTx/>
                <a:latin typeface="Calibri" panose="020F0502020204030204"/>
                <a:ea typeface="+mn-ea"/>
                <a:cs typeface="+mn-cs"/>
              </a:rPr>
              <a:t>Open API dashboard for October 2022</a:t>
            </a:r>
            <a:br>
              <a:rPr kumimoji="0" lang="en-US" sz="2400" b="1" i="0" u="none" strike="noStrike" kern="1200" cap="none" spc="0" normalizeH="0" baseline="0" noProof="0" dirty="0">
                <a:ln>
                  <a:noFill/>
                </a:ln>
                <a:solidFill>
                  <a:srgbClr val="E0121D"/>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rPr>
              <a:t>All time totals: </a:t>
            </a:r>
            <a:r>
              <a:rPr kumimoji="0" lang="en-US" sz="1600" b="1" i="0" u="none" strike="noStrike" kern="1200" cap="none" spc="0" normalizeH="0" baseline="0" noProof="0" dirty="0">
                <a:ln>
                  <a:noFill/>
                </a:ln>
                <a:solidFill>
                  <a:srgbClr val="E0121D"/>
                </a:solidFill>
                <a:effectLst/>
                <a:uLnTx/>
                <a:uFillTx/>
                <a:latin typeface="Calibri" panose="020F0502020204030204"/>
                <a:ea typeface="+mn-ea"/>
                <a:cs typeface="+mn-cs"/>
              </a:rPr>
              <a:t>590,383</a:t>
            </a: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rPr>
              <a:t> Open API downloads by </a:t>
            </a:r>
            <a:r>
              <a:rPr kumimoji="0" lang="en-US" sz="1600" b="1" i="0" u="none" strike="noStrike" kern="1200" cap="none" spc="0" normalizeH="0" baseline="0" noProof="0" dirty="0">
                <a:ln>
                  <a:noFill/>
                </a:ln>
                <a:solidFill>
                  <a:srgbClr val="E0121D"/>
                </a:solidFill>
                <a:effectLst/>
                <a:uLnTx/>
                <a:uFillTx/>
                <a:latin typeface="Calibri" panose="020F0502020204030204"/>
                <a:ea typeface="+mn-ea"/>
                <a:cs typeface="+mn-cs"/>
              </a:rPr>
              <a:t>36,838 </a:t>
            </a: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rPr>
              <a:t>developers from </a:t>
            </a:r>
            <a:r>
              <a:rPr kumimoji="0" lang="en-US" sz="1600" b="1" i="0" u="none" strike="noStrike" kern="1200" cap="none" spc="0" normalizeH="0" baseline="0" noProof="0" dirty="0">
                <a:ln>
                  <a:noFill/>
                </a:ln>
                <a:solidFill>
                  <a:srgbClr val="E0121D"/>
                </a:solidFill>
                <a:effectLst/>
                <a:uLnTx/>
                <a:uFillTx/>
                <a:latin typeface="Calibri" panose="020F0502020204030204"/>
                <a:ea typeface="+mn-ea"/>
                <a:cs typeface="+mn-cs"/>
              </a:rPr>
              <a:t>2,501 </a:t>
            </a: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rPr>
              <a:t>organizations | </a:t>
            </a:r>
            <a:r>
              <a:rPr kumimoji="0" lang="en-US" sz="1600" b="1" i="0" u="none" strike="noStrike" kern="1200" cap="none" spc="0" normalizeH="0" baseline="0" noProof="0" dirty="0">
                <a:ln>
                  <a:noFill/>
                </a:ln>
                <a:solidFill>
                  <a:srgbClr val="E1141E"/>
                </a:solidFill>
                <a:effectLst/>
                <a:uLnTx/>
                <a:uFillTx/>
                <a:latin typeface="Calibri" panose="020F0502020204030204"/>
                <a:ea typeface="+mn-ea"/>
                <a:cs typeface="+mn-cs"/>
                <a:hlinkClick r:id="rId9"/>
              </a:rPr>
              <a:t>52</a:t>
            </a: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hlinkClick r:id="rId9"/>
              </a:rPr>
              <a:t> Organizations have certified </a:t>
            </a:r>
            <a:r>
              <a:rPr kumimoji="0" lang="en-US" sz="1600" b="1" i="0" u="none" strike="noStrike" kern="1200" cap="none" spc="0" normalizeH="0" baseline="0" noProof="0" dirty="0">
                <a:ln>
                  <a:noFill/>
                </a:ln>
                <a:solidFill>
                  <a:srgbClr val="E1141E"/>
                </a:solidFill>
                <a:effectLst/>
                <a:uLnTx/>
                <a:uFillTx/>
                <a:latin typeface="Calibri" panose="020F0502020204030204"/>
                <a:ea typeface="+mn-ea"/>
                <a:cs typeface="+mn-cs"/>
                <a:hlinkClick r:id="rId9"/>
              </a:rPr>
              <a:t>501</a:t>
            </a:r>
            <a:r>
              <a:rPr kumimoji="0" lang="en-US" sz="1600" b="0" i="0" u="none" strike="noStrike" kern="1200" cap="none" spc="0" normalizeH="0" baseline="0" noProof="0" dirty="0">
                <a:ln>
                  <a:noFill/>
                </a:ln>
                <a:solidFill>
                  <a:srgbClr val="1A1A1A"/>
                </a:solidFill>
                <a:effectLst/>
                <a:uLnTx/>
                <a:uFillTx/>
                <a:latin typeface="Calibri" panose="020F0502020204030204"/>
                <a:ea typeface="+mn-ea"/>
                <a:cs typeface="+mn-cs"/>
                <a:hlinkClick r:id="rId9"/>
              </a:rPr>
              <a:t> Open APIs</a:t>
            </a:r>
            <a:endParaRPr kumimoji="0" lang="en-US" sz="2400" b="1" i="0" u="none" strike="noStrike" kern="1200" cap="none" spc="0" normalizeH="0" baseline="0" noProof="0" dirty="0">
              <a:ln>
                <a:noFill/>
              </a:ln>
              <a:solidFill>
                <a:srgbClr val="E0121D"/>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EA565C5-9A8E-E94C-9832-CAECD43B6FF6}"/>
              </a:ext>
            </a:extLst>
          </p:cNvPr>
          <p:cNvSpPr txBox="1"/>
          <p:nvPr/>
        </p:nvSpPr>
        <p:spPr>
          <a:xfrm>
            <a:off x="8461210" y="2818146"/>
            <a:ext cx="3350008" cy="200055"/>
          </a:xfrm>
          <a:prstGeom prst="rect">
            <a:avLst/>
          </a:prstGeom>
          <a:solidFill>
            <a:schemeClr val="bg1">
              <a:lumMod val="75000"/>
            </a:schemeClr>
          </a:solidFill>
        </p:spPr>
        <p:txBody>
          <a:bodyPr wrap="square" rtlCol="0">
            <a:spAutoFit/>
          </a:bodyPr>
          <a:lstStyle/>
          <a:p>
            <a:pPr marL="0" marR="0" lvl="0" indent="0" algn="l" defTabSz="360000" rtl="0" eaLnBrk="1" fontAlgn="auto" latinLnBrk="0" hangingPunct="1">
              <a:lnSpc>
                <a:spcPct val="100000"/>
              </a:lnSpc>
              <a:spcBef>
                <a:spcPts val="0"/>
              </a:spcBef>
              <a:spcAft>
                <a:spcPts val="0"/>
              </a:spcAft>
              <a:buClrTx/>
              <a:buSzTx/>
              <a:buFontTx/>
              <a:buNone/>
              <a:tabLst>
                <a:tab pos="358775" algn="l"/>
                <a:tab pos="719138" algn="l"/>
                <a:tab pos="3135313" algn="r"/>
              </a:tabLst>
              <a:defRPr/>
            </a:pPr>
            <a:r>
              <a:rPr kumimoji="0" lang="en-US" sz="700" b="0" i="0" u="none" strike="noStrike" kern="1200" cap="none" spc="0" normalizeH="0" baseline="0" noProof="0">
                <a:ln>
                  <a:noFill/>
                </a:ln>
                <a:solidFill>
                  <a:srgbClr val="1A1A1A"/>
                </a:solidFill>
                <a:effectLst/>
                <a:uLnTx/>
                <a:uFillTx/>
                <a:latin typeface="Calibri" panose="020F0502020204030204"/>
                <a:ea typeface="+mn-ea"/>
                <a:cs typeface="+mn-cs"/>
              </a:rPr>
              <a:t>Rank    Change   API name	Downloads</a:t>
            </a:r>
          </a:p>
        </p:txBody>
      </p:sp>
      <p:sp>
        <p:nvSpPr>
          <p:cNvPr id="5" name="TextBox 4">
            <a:extLst>
              <a:ext uri="{FF2B5EF4-FFF2-40B4-BE49-F238E27FC236}">
                <a16:creationId xmlns:a16="http://schemas.microsoft.com/office/drawing/2014/main" id="{40FE5424-07F7-F44A-A3E2-96585AB9017C}"/>
              </a:ext>
            </a:extLst>
          </p:cNvPr>
          <p:cNvSpPr txBox="1"/>
          <p:nvPr/>
        </p:nvSpPr>
        <p:spPr>
          <a:xfrm>
            <a:off x="511308" y="1209092"/>
            <a:ext cx="3180962"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tab pos="2959100" algn="r"/>
                <a:tab pos="3592513" algn="r"/>
              </a:tabLst>
              <a:defRPr/>
            </a:pPr>
            <a:r>
              <a:rPr kumimoji="0" lang="en-US" sz="1200" b="1" i="0" u="none" strike="noStrike" kern="1200" cap="none" spc="0" normalizeH="0" baseline="0" noProof="0" dirty="0">
                <a:ln>
                  <a:noFill/>
                </a:ln>
                <a:solidFill>
                  <a:srgbClr val="1A1A1A"/>
                </a:solidFill>
                <a:effectLst/>
                <a:uLnTx/>
                <a:uFillTx/>
                <a:latin typeface="Calibri" panose="020F0502020204030204"/>
                <a:ea typeface="+mn-ea"/>
                <a:cs typeface="+mn-cs"/>
              </a:rPr>
              <a:t>API downloads	</a:t>
            </a:r>
            <a:r>
              <a:rPr kumimoji="0" lang="en-US" sz="1200" b="1" i="0" u="none" strike="noStrike" kern="1200" cap="none" spc="0" normalizeH="0" baseline="0" noProof="0" dirty="0">
                <a:ln>
                  <a:noFill/>
                </a:ln>
                <a:solidFill>
                  <a:srgbClr val="E1141E"/>
                </a:solidFill>
                <a:effectLst/>
                <a:uLnTx/>
                <a:uFillTx/>
                <a:latin typeface="Calibri" panose="020F0502020204030204"/>
                <a:ea typeface="+mn-ea"/>
                <a:cs typeface="+mn-cs"/>
              </a:rPr>
              <a:t>12,530</a:t>
            </a:r>
          </a:p>
          <a:p>
            <a:pPr marL="0" marR="0" lvl="0" indent="0" algn="l" defTabSz="914400" rtl="0" eaLnBrk="1" fontAlgn="auto" latinLnBrk="0" hangingPunct="1">
              <a:lnSpc>
                <a:spcPct val="100000"/>
              </a:lnSpc>
              <a:spcBef>
                <a:spcPts val="600"/>
              </a:spcBef>
              <a:spcAft>
                <a:spcPts val="0"/>
              </a:spcAft>
              <a:buClrTx/>
              <a:buSzTx/>
              <a:buFontTx/>
              <a:buNone/>
              <a:tabLst>
                <a:tab pos="2959100" algn="r"/>
                <a:tab pos="3592513" algn="r"/>
              </a:tabLst>
              <a:defRPr/>
            </a:pPr>
            <a:r>
              <a:rPr kumimoji="0" lang="en-US" sz="1200" b="1" i="0" u="none" strike="noStrike" kern="1200" cap="none" spc="0" normalizeH="0" baseline="0" noProof="0" dirty="0">
                <a:ln>
                  <a:noFill/>
                </a:ln>
                <a:solidFill>
                  <a:srgbClr val="1A1A1A"/>
                </a:solidFill>
                <a:effectLst/>
                <a:uLnTx/>
                <a:uFillTx/>
                <a:latin typeface="Calibri" panose="020F0502020204030204"/>
                <a:ea typeface="+mn-ea"/>
                <a:cs typeface="+mn-cs"/>
              </a:rPr>
              <a:t>Unique organizations	</a:t>
            </a:r>
            <a:r>
              <a:rPr kumimoji="0" lang="en-US" sz="1200" b="1" i="0" u="none" strike="noStrike" kern="1200" cap="none" spc="0" normalizeH="0" baseline="0" noProof="0" dirty="0">
                <a:ln>
                  <a:noFill/>
                </a:ln>
                <a:solidFill>
                  <a:srgbClr val="E1141E"/>
                </a:solidFill>
                <a:effectLst/>
                <a:uLnTx/>
                <a:uFillTx/>
                <a:latin typeface="Calibri" panose="020F0502020204030204"/>
                <a:ea typeface="+mn-ea"/>
                <a:cs typeface="+mn-cs"/>
              </a:rPr>
              <a:t>442</a:t>
            </a:r>
          </a:p>
          <a:p>
            <a:pPr marL="0" marR="0" lvl="0" indent="0" algn="l" defTabSz="914400" rtl="0" eaLnBrk="1" fontAlgn="auto" latinLnBrk="0" hangingPunct="1">
              <a:lnSpc>
                <a:spcPct val="100000"/>
              </a:lnSpc>
              <a:spcBef>
                <a:spcPts val="600"/>
              </a:spcBef>
              <a:spcAft>
                <a:spcPts val="0"/>
              </a:spcAft>
              <a:buClrTx/>
              <a:buSzTx/>
              <a:buFontTx/>
              <a:buNone/>
              <a:tabLst>
                <a:tab pos="2959100" algn="r"/>
                <a:tab pos="3592513" algn="r"/>
              </a:tabLst>
              <a:defRPr/>
            </a:pPr>
            <a:r>
              <a:rPr kumimoji="0" lang="en-US" sz="1200" b="1" i="0" u="none" strike="noStrike" kern="1200" cap="none" spc="0" normalizeH="0" baseline="0" noProof="0" dirty="0">
                <a:ln>
                  <a:noFill/>
                </a:ln>
                <a:solidFill>
                  <a:srgbClr val="1A1A1A"/>
                </a:solidFill>
                <a:effectLst/>
                <a:uLnTx/>
                <a:uFillTx/>
                <a:latin typeface="Calibri" panose="020F0502020204030204"/>
                <a:ea typeface="+mn-ea"/>
                <a:cs typeface="+mn-cs"/>
              </a:rPr>
              <a:t>Unique individuals	</a:t>
            </a:r>
            <a:r>
              <a:rPr kumimoji="0" lang="en-US" sz="1200" b="1" i="0" u="none" strike="noStrike" kern="1200" cap="none" spc="0" normalizeH="0" baseline="0" noProof="0" dirty="0">
                <a:ln>
                  <a:noFill/>
                </a:ln>
                <a:solidFill>
                  <a:srgbClr val="E0121D"/>
                </a:solidFill>
                <a:effectLst/>
                <a:uLnTx/>
                <a:uFillTx/>
                <a:latin typeface="Calibri" panose="020F0502020204030204"/>
                <a:ea typeface="+mn-ea"/>
                <a:cs typeface="+mn-cs"/>
              </a:rPr>
              <a:t>2,375</a:t>
            </a:r>
            <a:endParaRPr kumimoji="0" lang="en-US" sz="1200" b="0" i="0" u="none" strike="noStrike" kern="1200" cap="none" spc="0" normalizeH="0" baseline="0" noProof="0" dirty="0">
              <a:ln>
                <a:noFill/>
              </a:ln>
              <a:solidFill>
                <a:srgbClr val="E0121D"/>
              </a:solidFill>
              <a:effectLst/>
              <a:uLnTx/>
              <a:uFillTx/>
              <a:latin typeface="Calibri" panose="020F0502020204030204"/>
              <a:ea typeface="+mn-ea"/>
              <a:cs typeface="+mn-cs"/>
            </a:endParaRPr>
          </a:p>
        </p:txBody>
      </p:sp>
      <p:pic>
        <p:nvPicPr>
          <p:cNvPr id="17" name="Graphic 16">
            <a:extLst>
              <a:ext uri="{FF2B5EF4-FFF2-40B4-BE49-F238E27FC236}">
                <a16:creationId xmlns:a16="http://schemas.microsoft.com/office/drawing/2014/main" id="{C9B83690-5300-3547-9515-CAA37DC7717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958" t="8505" r="78097" b="70796"/>
          <a:stretch/>
        </p:blipFill>
        <p:spPr>
          <a:xfrm>
            <a:off x="30448" y="765196"/>
            <a:ext cx="493828" cy="512468"/>
          </a:xfrm>
          <a:prstGeom prst="rect">
            <a:avLst/>
          </a:prstGeom>
        </p:spPr>
      </p:pic>
      <p:sp>
        <p:nvSpPr>
          <p:cNvPr id="18" name="TextBox 17">
            <a:extLst>
              <a:ext uri="{FF2B5EF4-FFF2-40B4-BE49-F238E27FC236}">
                <a16:creationId xmlns:a16="http://schemas.microsoft.com/office/drawing/2014/main" id="{85828F02-C969-D94C-9D4C-21663DB6B977}"/>
              </a:ext>
            </a:extLst>
          </p:cNvPr>
          <p:cNvSpPr txBox="1"/>
          <p:nvPr/>
        </p:nvSpPr>
        <p:spPr>
          <a:xfrm>
            <a:off x="485907" y="846095"/>
            <a:ext cx="3033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Calibri" panose="020F0502020204030204"/>
                <a:ea typeface="+mn-ea"/>
                <a:cs typeface="+mn-cs"/>
              </a:rPr>
              <a:t>DOWNLOADS THIS MONTH</a:t>
            </a:r>
          </a:p>
        </p:txBody>
      </p:sp>
      <p:sp>
        <p:nvSpPr>
          <p:cNvPr id="179" name="TextBox 178">
            <a:extLst>
              <a:ext uri="{FF2B5EF4-FFF2-40B4-BE49-F238E27FC236}">
                <a16:creationId xmlns:a16="http://schemas.microsoft.com/office/drawing/2014/main" id="{E69EA162-C7C5-D849-BD9D-CD7728855BFE}"/>
              </a:ext>
            </a:extLst>
          </p:cNvPr>
          <p:cNvSpPr txBox="1"/>
          <p:nvPr/>
        </p:nvSpPr>
        <p:spPr>
          <a:xfrm>
            <a:off x="416374" y="2019120"/>
            <a:ext cx="27305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lumMod val="75000"/>
                    <a:lumOff val="25000"/>
                  </a:srgbClr>
                </a:solidFill>
                <a:effectLst/>
                <a:uLnTx/>
                <a:uFillTx/>
                <a:latin typeface="Calibri" panose="020F0502020204030204"/>
                <a:ea typeface="+mn-ea"/>
                <a:cs typeface="+mn-cs"/>
              </a:rPr>
              <a:t>TOP DOWNLOADERS*</a:t>
            </a:r>
          </a:p>
        </p:txBody>
      </p:sp>
      <p:pic>
        <p:nvPicPr>
          <p:cNvPr id="185" name="Graphic 184">
            <a:extLst>
              <a:ext uri="{FF2B5EF4-FFF2-40B4-BE49-F238E27FC236}">
                <a16:creationId xmlns:a16="http://schemas.microsoft.com/office/drawing/2014/main" id="{DF12DE3B-345F-AB41-977A-B79E1896806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1777" t="47837" r="60145" b="32341"/>
          <a:stretch/>
        </p:blipFill>
        <p:spPr>
          <a:xfrm>
            <a:off x="4055262" y="765196"/>
            <a:ext cx="447634" cy="490774"/>
          </a:xfrm>
          <a:prstGeom prst="rect">
            <a:avLst/>
          </a:prstGeom>
        </p:spPr>
      </p:pic>
      <p:sp>
        <p:nvSpPr>
          <p:cNvPr id="186" name="TextBox 185">
            <a:extLst>
              <a:ext uri="{FF2B5EF4-FFF2-40B4-BE49-F238E27FC236}">
                <a16:creationId xmlns:a16="http://schemas.microsoft.com/office/drawing/2014/main" id="{48A7FF5C-673A-8340-A6BF-CB3A0434FCAD}"/>
              </a:ext>
            </a:extLst>
          </p:cNvPr>
          <p:cNvSpPr txBox="1"/>
          <p:nvPr/>
        </p:nvSpPr>
        <p:spPr>
          <a:xfrm>
            <a:off x="4512132" y="846095"/>
            <a:ext cx="2730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0121D"/>
                </a:solidFill>
                <a:effectLst/>
                <a:uLnTx/>
                <a:uFillTx/>
                <a:latin typeface="Calibri" panose="020F0502020204030204"/>
                <a:ea typeface="+mn-ea"/>
                <a:cs typeface="+mn-cs"/>
              </a:rPr>
              <a:t>CERTIFICATIONS</a:t>
            </a:r>
          </a:p>
        </p:txBody>
      </p:sp>
      <p:sp>
        <p:nvSpPr>
          <p:cNvPr id="191" name="TextBox 190">
            <a:extLst>
              <a:ext uri="{FF2B5EF4-FFF2-40B4-BE49-F238E27FC236}">
                <a16:creationId xmlns:a16="http://schemas.microsoft.com/office/drawing/2014/main" id="{B10AF080-866B-EA41-AD83-14959279351D}"/>
              </a:ext>
            </a:extLst>
          </p:cNvPr>
          <p:cNvSpPr txBox="1"/>
          <p:nvPr/>
        </p:nvSpPr>
        <p:spPr>
          <a:xfrm>
            <a:off x="4366418" y="1197743"/>
            <a:ext cx="33500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lumMod val="75000"/>
                    <a:lumOff val="25000"/>
                  </a:srgbClr>
                </a:solidFill>
                <a:effectLst/>
                <a:uLnTx/>
                <a:uFillTx/>
                <a:latin typeface="Calibri" panose="020F0502020204030204"/>
                <a:ea typeface="+mn-ea"/>
                <a:cs typeface="+mn-cs"/>
              </a:rPr>
              <a:t>OPEN API CERTIFICATION LEADERBOARD</a:t>
            </a:r>
          </a:p>
        </p:txBody>
      </p:sp>
      <p:pic>
        <p:nvPicPr>
          <p:cNvPr id="192" name="Graphic 191">
            <a:extLst>
              <a:ext uri="{FF2B5EF4-FFF2-40B4-BE49-F238E27FC236}">
                <a16:creationId xmlns:a16="http://schemas.microsoft.com/office/drawing/2014/main" id="{C17457DE-1BE9-A842-8E37-802FA12F44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80120" y="2130139"/>
            <a:ext cx="887882" cy="284466"/>
          </a:xfrm>
          <a:prstGeom prst="rect">
            <a:avLst/>
          </a:prstGeom>
        </p:spPr>
      </p:pic>
      <p:grpSp>
        <p:nvGrpSpPr>
          <p:cNvPr id="36" name="Group 35">
            <a:extLst>
              <a:ext uri="{FF2B5EF4-FFF2-40B4-BE49-F238E27FC236}">
                <a16:creationId xmlns:a16="http://schemas.microsoft.com/office/drawing/2014/main" id="{9F65215F-5870-467B-8B4B-F16C76FB1A66}"/>
              </a:ext>
            </a:extLst>
          </p:cNvPr>
          <p:cNvGrpSpPr/>
          <p:nvPr/>
        </p:nvGrpSpPr>
        <p:grpSpPr>
          <a:xfrm>
            <a:off x="5570319" y="2119903"/>
            <a:ext cx="463419" cy="296007"/>
            <a:chOff x="6423269" y="1832311"/>
            <a:chExt cx="463419" cy="296007"/>
          </a:xfrm>
        </p:grpSpPr>
        <p:pic>
          <p:nvPicPr>
            <p:cNvPr id="22" name="Graphic 21">
              <a:extLst>
                <a:ext uri="{FF2B5EF4-FFF2-40B4-BE49-F238E27FC236}">
                  <a16:creationId xmlns:a16="http://schemas.microsoft.com/office/drawing/2014/main" id="{743C5625-D8F7-664C-8AB6-1BD642D1A7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23269" y="1832311"/>
              <a:ext cx="296007" cy="296007"/>
            </a:xfrm>
            <a:prstGeom prst="rect">
              <a:avLst/>
            </a:prstGeom>
          </p:spPr>
        </p:pic>
        <p:sp>
          <p:nvSpPr>
            <p:cNvPr id="196" name="Oval 195">
              <a:extLst>
                <a:ext uri="{FF2B5EF4-FFF2-40B4-BE49-F238E27FC236}">
                  <a16:creationId xmlns:a16="http://schemas.microsoft.com/office/drawing/2014/main" id="{6FDF19D7-E6AE-B24B-BF79-64A804656DFF}"/>
                </a:ext>
              </a:extLst>
            </p:cNvPr>
            <p:cNvSpPr/>
            <p:nvPr/>
          </p:nvSpPr>
          <p:spPr>
            <a:xfrm>
              <a:off x="6756900" y="1915420"/>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17</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B48B8E2A-BC32-4C31-8963-DEAC3A7CC5F1}"/>
              </a:ext>
            </a:extLst>
          </p:cNvPr>
          <p:cNvGrpSpPr/>
          <p:nvPr/>
        </p:nvGrpSpPr>
        <p:grpSpPr>
          <a:xfrm>
            <a:off x="6337854" y="1544395"/>
            <a:ext cx="722885" cy="152185"/>
            <a:chOff x="6996320" y="1899626"/>
            <a:chExt cx="722885" cy="152185"/>
          </a:xfrm>
        </p:grpSpPr>
        <p:pic>
          <p:nvPicPr>
            <p:cNvPr id="24" name="Graphic 23">
              <a:extLst>
                <a:ext uri="{FF2B5EF4-FFF2-40B4-BE49-F238E27FC236}">
                  <a16:creationId xmlns:a16="http://schemas.microsoft.com/office/drawing/2014/main" id="{210C9F56-C2D1-3041-BCFF-9A0938BDB1A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96320" y="1899626"/>
              <a:ext cx="587162" cy="152185"/>
            </a:xfrm>
            <a:prstGeom prst="rect">
              <a:avLst/>
            </a:prstGeom>
          </p:spPr>
        </p:pic>
        <p:sp>
          <p:nvSpPr>
            <p:cNvPr id="200" name="Oval 199">
              <a:extLst>
                <a:ext uri="{FF2B5EF4-FFF2-40B4-BE49-F238E27FC236}">
                  <a16:creationId xmlns:a16="http://schemas.microsoft.com/office/drawing/2014/main" id="{4AE4FC6A-6B81-B340-AE5F-37431348DA2E}"/>
                </a:ext>
              </a:extLst>
            </p:cNvPr>
            <p:cNvSpPr/>
            <p:nvPr/>
          </p:nvSpPr>
          <p:spPr>
            <a:xfrm>
              <a:off x="7589417" y="1910824"/>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Calibri" panose="020F0502020204030204"/>
                  <a:ea typeface="+mn-ea"/>
                  <a:cs typeface="+mn-cs"/>
                </a:rPr>
                <a:t>44</a:t>
              </a: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524A66D1-933A-4815-B63B-83F90629CFE8}"/>
              </a:ext>
            </a:extLst>
          </p:cNvPr>
          <p:cNvGrpSpPr/>
          <p:nvPr/>
        </p:nvGrpSpPr>
        <p:grpSpPr>
          <a:xfrm>
            <a:off x="5494139" y="1835851"/>
            <a:ext cx="769033" cy="218746"/>
            <a:chOff x="5507273" y="1863627"/>
            <a:chExt cx="769033" cy="218746"/>
          </a:xfrm>
        </p:grpSpPr>
        <p:pic>
          <p:nvPicPr>
            <p:cNvPr id="29" name="Graphic 28">
              <a:extLst>
                <a:ext uri="{FF2B5EF4-FFF2-40B4-BE49-F238E27FC236}">
                  <a16:creationId xmlns:a16="http://schemas.microsoft.com/office/drawing/2014/main" id="{F9F8F8B4-0544-0F44-A534-D78E52E0B5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07273" y="1863627"/>
              <a:ext cx="607002" cy="218746"/>
            </a:xfrm>
            <a:prstGeom prst="rect">
              <a:avLst/>
            </a:prstGeom>
          </p:spPr>
        </p:pic>
        <p:sp>
          <p:nvSpPr>
            <p:cNvPr id="207" name="Oval 206">
              <a:extLst>
                <a:ext uri="{FF2B5EF4-FFF2-40B4-BE49-F238E27FC236}">
                  <a16:creationId xmlns:a16="http://schemas.microsoft.com/office/drawing/2014/main" id="{5194FC56-182C-794D-94A3-BEE524168FA8}"/>
                </a:ext>
              </a:extLst>
            </p:cNvPr>
            <p:cNvSpPr/>
            <p:nvPr/>
          </p:nvSpPr>
          <p:spPr>
            <a:xfrm>
              <a:off x="6146518" y="1908106"/>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29</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 name="TextBox 86">
            <a:extLst>
              <a:ext uri="{FF2B5EF4-FFF2-40B4-BE49-F238E27FC236}">
                <a16:creationId xmlns:a16="http://schemas.microsoft.com/office/drawing/2014/main" id="{55531882-3F1B-F648-9A3B-A5B1B77F4B5B}"/>
              </a:ext>
            </a:extLst>
          </p:cNvPr>
          <p:cNvSpPr txBox="1"/>
          <p:nvPr/>
        </p:nvSpPr>
        <p:spPr>
          <a:xfrm>
            <a:off x="4348825" y="3384763"/>
            <a:ext cx="3619450" cy="200055"/>
          </a:xfrm>
          <a:prstGeom prst="rect">
            <a:avLst/>
          </a:prstGeom>
          <a:solidFill>
            <a:schemeClr val="bg1">
              <a:lumMod val="75000"/>
            </a:schemeClr>
          </a:solidFill>
        </p:spPr>
        <p:txBody>
          <a:bodyPr wrap="square" lIns="18000" rtlCol="0">
            <a:spAutoFit/>
          </a:bodyPr>
          <a:lstStyle/>
          <a:p>
            <a:pPr marL="0" marR="0" lvl="0" indent="0" algn="l" defTabSz="360000" rtl="0" eaLnBrk="1" fontAlgn="auto" latinLnBrk="0" hangingPunct="1">
              <a:lnSpc>
                <a:spcPct val="100000"/>
              </a:lnSpc>
              <a:spcBef>
                <a:spcPts val="0"/>
              </a:spcBef>
              <a:spcAft>
                <a:spcPts val="0"/>
              </a:spcAft>
              <a:buClrTx/>
              <a:buSzTx/>
              <a:buFontTx/>
              <a:buNone/>
              <a:tabLst>
                <a:tab pos="176213" algn="l"/>
                <a:tab pos="1974850" algn="l"/>
              </a:tabLst>
              <a:defRPr/>
            </a:pPr>
            <a:r>
              <a:rPr kumimoji="0" lang="en-US" sz="700" b="0" i="0" u="none" strike="noStrike" kern="1200" cap="none" spc="0" normalizeH="0" baseline="0" noProof="0">
                <a:ln>
                  <a:noFill/>
                </a:ln>
                <a:solidFill>
                  <a:srgbClr val="1A1A1A"/>
                </a:solidFill>
                <a:effectLst/>
                <a:uLnTx/>
                <a:uFillTx/>
                <a:latin typeface="Calibri" panose="020F0502020204030204"/>
                <a:ea typeface="+mn-ea"/>
                <a:cs typeface="+mn-cs"/>
              </a:rPr>
              <a:t>	API	# Certifications</a:t>
            </a:r>
          </a:p>
        </p:txBody>
      </p:sp>
      <p:sp>
        <p:nvSpPr>
          <p:cNvPr id="209" name="TextBox 208">
            <a:extLst>
              <a:ext uri="{FF2B5EF4-FFF2-40B4-BE49-F238E27FC236}">
                <a16:creationId xmlns:a16="http://schemas.microsoft.com/office/drawing/2014/main" id="{17C325B2-8DA6-7D42-8C11-D7AC167E7279}"/>
              </a:ext>
            </a:extLst>
          </p:cNvPr>
          <p:cNvSpPr txBox="1"/>
          <p:nvPr/>
        </p:nvSpPr>
        <p:spPr>
          <a:xfrm>
            <a:off x="4376572" y="3089175"/>
            <a:ext cx="33500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lumMod val="75000"/>
                    <a:lumOff val="25000"/>
                  </a:srgbClr>
                </a:solidFill>
                <a:effectLst/>
                <a:uLnTx/>
                <a:uFillTx/>
                <a:latin typeface="Calibri" panose="020F0502020204030204"/>
                <a:ea typeface="+mn-ea"/>
                <a:cs typeface="+mn-cs"/>
              </a:rPr>
              <a:t>TOP APIs CERTIFIED</a:t>
            </a:r>
          </a:p>
        </p:txBody>
      </p:sp>
      <p:sp>
        <p:nvSpPr>
          <p:cNvPr id="212" name="TextBox 211">
            <a:extLst>
              <a:ext uri="{FF2B5EF4-FFF2-40B4-BE49-F238E27FC236}">
                <a16:creationId xmlns:a16="http://schemas.microsoft.com/office/drawing/2014/main" id="{A368D3C4-E2D2-9547-97A2-5B3801390D51}"/>
              </a:ext>
            </a:extLst>
          </p:cNvPr>
          <p:cNvSpPr txBox="1"/>
          <p:nvPr/>
        </p:nvSpPr>
        <p:spPr>
          <a:xfrm>
            <a:off x="4299048" y="5051003"/>
            <a:ext cx="33500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lumMod val="75000"/>
                    <a:lumOff val="25000"/>
                  </a:srgbClr>
                </a:solidFill>
                <a:effectLst/>
                <a:uLnTx/>
                <a:uFillTx/>
                <a:latin typeface="Calibri" panose="020F0502020204030204"/>
                <a:ea typeface="+mn-ea"/>
                <a:cs typeface="+mn-cs"/>
              </a:rPr>
              <a:t>LATEST OPEN API CERTIFICATIONS</a:t>
            </a:r>
          </a:p>
        </p:txBody>
      </p:sp>
      <p:pic>
        <p:nvPicPr>
          <p:cNvPr id="221" name="Graphic 220">
            <a:extLst>
              <a:ext uri="{FF2B5EF4-FFF2-40B4-BE49-F238E27FC236}">
                <a16:creationId xmlns:a16="http://schemas.microsoft.com/office/drawing/2014/main" id="{C9EA9D7F-3CEC-1E43-AD1B-434206C88ED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40352" t="29602" r="42250" b="50062"/>
          <a:stretch/>
        </p:blipFill>
        <p:spPr>
          <a:xfrm>
            <a:off x="8087830" y="765196"/>
            <a:ext cx="430810" cy="503498"/>
          </a:xfrm>
          <a:prstGeom prst="rect">
            <a:avLst/>
          </a:prstGeom>
        </p:spPr>
      </p:pic>
      <p:sp>
        <p:nvSpPr>
          <p:cNvPr id="222" name="TextBox 221">
            <a:extLst>
              <a:ext uri="{FF2B5EF4-FFF2-40B4-BE49-F238E27FC236}">
                <a16:creationId xmlns:a16="http://schemas.microsoft.com/office/drawing/2014/main" id="{F0702E33-B4B0-574D-9E89-D8CF24E605BF}"/>
              </a:ext>
            </a:extLst>
          </p:cNvPr>
          <p:cNvSpPr txBox="1"/>
          <p:nvPr/>
        </p:nvSpPr>
        <p:spPr>
          <a:xfrm>
            <a:off x="8590282" y="846095"/>
            <a:ext cx="2730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999999"/>
                </a:solidFill>
                <a:effectLst/>
                <a:uLnTx/>
                <a:uFillTx/>
                <a:latin typeface="Calibri" panose="020F0502020204030204"/>
                <a:ea typeface="+mn-ea"/>
                <a:cs typeface="+mn-cs"/>
              </a:rPr>
              <a:t>WHAT’S NEW</a:t>
            </a:r>
          </a:p>
        </p:txBody>
      </p:sp>
      <p:sp>
        <p:nvSpPr>
          <p:cNvPr id="225" name="TextBox 224">
            <a:extLst>
              <a:ext uri="{FF2B5EF4-FFF2-40B4-BE49-F238E27FC236}">
                <a16:creationId xmlns:a16="http://schemas.microsoft.com/office/drawing/2014/main" id="{C0703839-E347-A642-A5A2-A1543321200A}"/>
              </a:ext>
            </a:extLst>
          </p:cNvPr>
          <p:cNvSpPr txBox="1"/>
          <p:nvPr/>
        </p:nvSpPr>
        <p:spPr>
          <a:xfrm>
            <a:off x="8356084" y="1197743"/>
            <a:ext cx="33500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lumMod val="75000"/>
                    <a:lumOff val="25000"/>
                  </a:srgbClr>
                </a:solidFill>
                <a:effectLst/>
                <a:uLnTx/>
                <a:uFillTx/>
                <a:latin typeface="Calibri" panose="020F0502020204030204"/>
                <a:ea typeface="+mn-ea"/>
                <a:cs typeface="+mn-cs"/>
              </a:rPr>
              <a:t>LATEST API UPDATES APPROVED</a:t>
            </a:r>
          </a:p>
        </p:txBody>
      </p:sp>
      <p:sp>
        <p:nvSpPr>
          <p:cNvPr id="226" name="TextBox 225">
            <a:extLst>
              <a:ext uri="{FF2B5EF4-FFF2-40B4-BE49-F238E27FC236}">
                <a16:creationId xmlns:a16="http://schemas.microsoft.com/office/drawing/2014/main" id="{70884EB9-30B6-4B4B-8069-ADBDDE39F44A}"/>
              </a:ext>
            </a:extLst>
          </p:cNvPr>
          <p:cNvSpPr txBox="1"/>
          <p:nvPr/>
        </p:nvSpPr>
        <p:spPr>
          <a:xfrm>
            <a:off x="8456741" y="1441787"/>
            <a:ext cx="3517606" cy="1051570"/>
          </a:xfrm>
          <a:prstGeom prst="rect">
            <a:avLst/>
          </a:prstGeom>
          <a:noFill/>
        </p:spPr>
        <p:txBody>
          <a:bodyPr wrap="square" lIns="0" rtlCol="0">
            <a:spAutoFit/>
          </a:bodyPr>
          <a:lstStyle/>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V5	</a:t>
            </a: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TMF620 Product Catalog Mgt</a:t>
            </a:r>
          </a:p>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TMF621 Trouble Ticket Mgt</a:t>
            </a:r>
          </a:p>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TMF622 Product Ordering Mgt</a:t>
            </a:r>
          </a:p>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TMF674 Geographic Site Mgt </a:t>
            </a:r>
          </a:p>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V4: 	</a:t>
            </a: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TMF653 Service Test </a:t>
            </a:r>
          </a:p>
          <a:p>
            <a:pPr marL="266700" marR="0" lvl="0" indent="-266700" algn="l"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TMF921 Intent</a:t>
            </a:r>
          </a:p>
        </p:txBody>
      </p:sp>
      <p:sp>
        <p:nvSpPr>
          <p:cNvPr id="227" name="TextBox 226">
            <a:extLst>
              <a:ext uri="{FF2B5EF4-FFF2-40B4-BE49-F238E27FC236}">
                <a16:creationId xmlns:a16="http://schemas.microsoft.com/office/drawing/2014/main" id="{816A78EB-750E-E044-AC51-3D2D817A2D57}"/>
              </a:ext>
            </a:extLst>
          </p:cNvPr>
          <p:cNvSpPr txBox="1"/>
          <p:nvPr/>
        </p:nvSpPr>
        <p:spPr>
          <a:xfrm>
            <a:off x="8356084" y="2545672"/>
            <a:ext cx="33500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lumMod val="75000"/>
                    <a:lumOff val="25000"/>
                  </a:srgbClr>
                </a:solidFill>
                <a:effectLst/>
                <a:uLnTx/>
                <a:uFillTx/>
                <a:latin typeface="Calibri" panose="020F0502020204030204"/>
                <a:ea typeface="+mn-ea"/>
                <a:cs typeface="+mn-cs"/>
              </a:rPr>
              <a:t>THIS MONTH’S MOST POPULAR APIs</a:t>
            </a:r>
          </a:p>
        </p:txBody>
      </p:sp>
      <p:sp>
        <p:nvSpPr>
          <p:cNvPr id="136" name="Rectangle 135">
            <a:extLst>
              <a:ext uri="{FF2B5EF4-FFF2-40B4-BE49-F238E27FC236}">
                <a16:creationId xmlns:a16="http://schemas.microsoft.com/office/drawing/2014/main" id="{A82FB393-1EC4-6443-8F0F-112AB5AA06A7}"/>
              </a:ext>
            </a:extLst>
          </p:cNvPr>
          <p:cNvSpPr/>
          <p:nvPr/>
        </p:nvSpPr>
        <p:spPr>
          <a:xfrm>
            <a:off x="256115" y="5906056"/>
            <a:ext cx="7687412" cy="555011"/>
          </a:xfrm>
          <a:prstGeom prst="rect">
            <a:avLst/>
          </a:prstGeom>
          <a:solidFill>
            <a:schemeClr val="bg1">
              <a:lumMod val="95000"/>
            </a:schemeClr>
          </a:solidFill>
          <a:ln>
            <a:solidFill>
              <a:schemeClr val="tx1">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ED0313DB-1BBC-A449-992A-AF1EE0D54E6D}"/>
              </a:ext>
            </a:extLst>
          </p:cNvPr>
          <p:cNvSpPr txBox="1"/>
          <p:nvPr/>
        </p:nvSpPr>
        <p:spPr>
          <a:xfrm>
            <a:off x="605686" y="6059403"/>
            <a:ext cx="11269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lumMod val="75000"/>
                    <a:lumOff val="25000"/>
                  </a:srgbClr>
                </a:solidFill>
                <a:effectLst/>
                <a:uLnTx/>
                <a:uFillTx/>
                <a:latin typeface="Calibri" panose="020F0502020204030204"/>
                <a:ea typeface="+mn-ea"/>
                <a:cs typeface="+mn-cs"/>
              </a:rPr>
              <a:t>Useful links</a:t>
            </a:r>
          </a:p>
        </p:txBody>
      </p:sp>
      <p:sp>
        <p:nvSpPr>
          <p:cNvPr id="2" name="Oval 1">
            <a:extLst>
              <a:ext uri="{FF2B5EF4-FFF2-40B4-BE49-F238E27FC236}">
                <a16:creationId xmlns:a16="http://schemas.microsoft.com/office/drawing/2014/main" id="{3B0FAAA3-6260-1948-BF3F-15B8338D533D}"/>
              </a:ext>
            </a:extLst>
          </p:cNvPr>
          <p:cNvSpPr/>
          <p:nvPr/>
        </p:nvSpPr>
        <p:spPr>
          <a:xfrm>
            <a:off x="134423" y="5971643"/>
            <a:ext cx="443921" cy="44392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Freeform: Shape 420">
            <a:extLst>
              <a:ext uri="{FF2B5EF4-FFF2-40B4-BE49-F238E27FC236}">
                <a16:creationId xmlns:a16="http://schemas.microsoft.com/office/drawing/2014/main" id="{8284EB42-D354-4342-ACFF-EF90C8899087}"/>
              </a:ext>
            </a:extLst>
          </p:cNvPr>
          <p:cNvSpPr/>
          <p:nvPr/>
        </p:nvSpPr>
        <p:spPr>
          <a:xfrm>
            <a:off x="237715" y="6075756"/>
            <a:ext cx="227231" cy="238660"/>
          </a:xfrm>
          <a:custGeom>
            <a:avLst/>
            <a:gdLst>
              <a:gd name="connsiteX0" fmla="*/ 42488 w 268562"/>
              <a:gd name="connsiteY0" fmla="*/ 265762 h 268565"/>
              <a:gd name="connsiteX1" fmla="*/ 6 w 268562"/>
              <a:gd name="connsiteY1" fmla="*/ 207183 h 268565"/>
              <a:gd name="connsiteX2" fmla="*/ 8102 w 268562"/>
              <a:gd name="connsiteY2" fmla="*/ 174417 h 268565"/>
              <a:gd name="connsiteX3" fmla="*/ 46679 w 268562"/>
              <a:gd name="connsiteY3" fmla="*/ 131745 h 268565"/>
              <a:gd name="connsiteX4" fmla="*/ 104781 w 268562"/>
              <a:gd name="connsiteY4" fmla="*/ 86977 h 268565"/>
              <a:gd name="connsiteX5" fmla="*/ 140024 w 268562"/>
              <a:gd name="connsiteY5" fmla="*/ 86977 h 268565"/>
              <a:gd name="connsiteX6" fmla="*/ 170408 w 268562"/>
              <a:gd name="connsiteY6" fmla="*/ 108885 h 268565"/>
              <a:gd name="connsiteX7" fmla="*/ 160919 w 268562"/>
              <a:gd name="connsiteY7" fmla="*/ 130464 h 268565"/>
              <a:gd name="connsiteX8" fmla="*/ 142881 w 268562"/>
              <a:gd name="connsiteY8" fmla="*/ 126506 h 268565"/>
              <a:gd name="connsiteX9" fmla="*/ 121926 w 268562"/>
              <a:gd name="connsiteY9" fmla="*/ 118505 h 268565"/>
              <a:gd name="connsiteX10" fmla="*/ 70682 w 268562"/>
              <a:gd name="connsiteY10" fmla="*/ 154795 h 268565"/>
              <a:gd name="connsiteX11" fmla="*/ 36963 w 268562"/>
              <a:gd name="connsiteY11" fmla="*/ 191943 h 268565"/>
              <a:gd name="connsiteX12" fmla="*/ 47270 w 268562"/>
              <a:gd name="connsiteY12" fmla="*/ 231018 h 268565"/>
              <a:gd name="connsiteX13" fmla="*/ 61919 w 268562"/>
              <a:gd name="connsiteY13" fmla="*/ 234901 h 268565"/>
              <a:gd name="connsiteX14" fmla="*/ 100019 w 268562"/>
              <a:gd name="connsiteY14" fmla="*/ 211469 h 268565"/>
              <a:gd name="connsiteX15" fmla="*/ 117164 w 268562"/>
              <a:gd name="connsiteY15" fmla="*/ 194705 h 268565"/>
              <a:gd name="connsiteX16" fmla="*/ 123260 w 268562"/>
              <a:gd name="connsiteY16" fmla="*/ 197563 h 268565"/>
              <a:gd name="connsiteX17" fmla="*/ 152597 w 268562"/>
              <a:gd name="connsiteY17" fmla="*/ 201754 h 268565"/>
              <a:gd name="connsiteX18" fmla="*/ 158407 w 268562"/>
              <a:gd name="connsiteY18" fmla="*/ 200706 h 268565"/>
              <a:gd name="connsiteX19" fmla="*/ 130594 w 268562"/>
              <a:gd name="connsiteY19" fmla="*/ 228614 h 268565"/>
              <a:gd name="connsiteX20" fmla="*/ 78302 w 268562"/>
              <a:gd name="connsiteY20" fmla="*/ 266714 h 268565"/>
              <a:gd name="connsiteX21" fmla="*/ 42488 w 268562"/>
              <a:gd name="connsiteY21" fmla="*/ 265857 h 268565"/>
              <a:gd name="connsiteX22" fmla="*/ 139166 w 268562"/>
              <a:gd name="connsiteY22" fmla="*/ 183370 h 268565"/>
              <a:gd name="connsiteX23" fmla="*/ 98399 w 268562"/>
              <a:gd name="connsiteY23" fmla="*/ 159653 h 268565"/>
              <a:gd name="connsiteX24" fmla="*/ 109330 w 268562"/>
              <a:gd name="connsiteY24" fmla="*/ 138312 h 268565"/>
              <a:gd name="connsiteX25" fmla="*/ 117449 w 268562"/>
              <a:gd name="connsiteY25" fmla="*/ 137746 h 268565"/>
              <a:gd name="connsiteX26" fmla="*/ 127736 w 268562"/>
              <a:gd name="connsiteY26" fmla="*/ 143366 h 268565"/>
              <a:gd name="connsiteX27" fmla="*/ 161550 w 268562"/>
              <a:gd name="connsiteY27" fmla="*/ 146890 h 268565"/>
              <a:gd name="connsiteX28" fmla="*/ 231178 w 268562"/>
              <a:gd name="connsiteY28" fmla="*/ 77167 h 268565"/>
              <a:gd name="connsiteX29" fmla="*/ 228606 w 268562"/>
              <a:gd name="connsiteY29" fmla="*/ 43829 h 268565"/>
              <a:gd name="connsiteX30" fmla="*/ 206318 w 268562"/>
              <a:gd name="connsiteY30" fmla="*/ 33542 h 268565"/>
              <a:gd name="connsiteX31" fmla="*/ 168218 w 268562"/>
              <a:gd name="connsiteY31" fmla="*/ 57069 h 268565"/>
              <a:gd name="connsiteX32" fmla="*/ 151073 w 268562"/>
              <a:gd name="connsiteY32" fmla="*/ 73738 h 268565"/>
              <a:gd name="connsiteX33" fmla="*/ 144977 w 268562"/>
              <a:gd name="connsiteY33" fmla="*/ 70975 h 268565"/>
              <a:gd name="connsiteX34" fmla="*/ 115830 w 268562"/>
              <a:gd name="connsiteY34" fmla="*/ 66689 h 268565"/>
              <a:gd name="connsiteX35" fmla="*/ 110020 w 268562"/>
              <a:gd name="connsiteY35" fmla="*/ 67737 h 268565"/>
              <a:gd name="connsiteX36" fmla="*/ 137928 w 268562"/>
              <a:gd name="connsiteY36" fmla="*/ 40114 h 268565"/>
              <a:gd name="connsiteX37" fmla="*/ 174504 w 268562"/>
              <a:gd name="connsiteY37" fmla="*/ 8110 h 268565"/>
              <a:gd name="connsiteX38" fmla="*/ 207270 w 268562"/>
              <a:gd name="connsiteY38" fmla="*/ 14 h 268565"/>
              <a:gd name="connsiteX39" fmla="*/ 266706 w 268562"/>
              <a:gd name="connsiteY39" fmla="*/ 44877 h 268565"/>
              <a:gd name="connsiteX40" fmla="*/ 266706 w 268562"/>
              <a:gd name="connsiteY40" fmla="*/ 78310 h 268565"/>
              <a:gd name="connsiteX41" fmla="*/ 260420 w 268562"/>
              <a:gd name="connsiteY41" fmla="*/ 94026 h 268565"/>
              <a:gd name="connsiteX42" fmla="*/ 222320 w 268562"/>
              <a:gd name="connsiteY42" fmla="*/ 136793 h 268565"/>
              <a:gd name="connsiteX43" fmla="*/ 167932 w 268562"/>
              <a:gd name="connsiteY43" fmla="*/ 180513 h 268565"/>
              <a:gd name="connsiteX44" fmla="*/ 139357 w 268562"/>
              <a:gd name="connsiteY44" fmla="*/ 183370 h 26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68562" h="268565">
                <a:moveTo>
                  <a:pt x="42488" y="265762"/>
                </a:moveTo>
                <a:cubicBezTo>
                  <a:pt x="17092" y="257556"/>
                  <a:pt x="-85" y="233872"/>
                  <a:pt x="6" y="207183"/>
                </a:cubicBezTo>
                <a:cubicBezTo>
                  <a:pt x="-150" y="195747"/>
                  <a:pt x="2638" y="184464"/>
                  <a:pt x="8102" y="174417"/>
                </a:cubicBezTo>
                <a:cubicBezTo>
                  <a:pt x="12008" y="166892"/>
                  <a:pt x="16961" y="161463"/>
                  <a:pt x="46679" y="131745"/>
                </a:cubicBezTo>
                <a:cubicBezTo>
                  <a:pt x="83159" y="95264"/>
                  <a:pt x="87350" y="92026"/>
                  <a:pt x="104781" y="86977"/>
                </a:cubicBezTo>
                <a:cubicBezTo>
                  <a:pt x="116377" y="84309"/>
                  <a:pt x="128428" y="84309"/>
                  <a:pt x="140024" y="86977"/>
                </a:cubicBezTo>
                <a:cubicBezTo>
                  <a:pt x="154406" y="91264"/>
                  <a:pt x="167741" y="100884"/>
                  <a:pt x="170408" y="108885"/>
                </a:cubicBezTo>
                <a:cubicBezTo>
                  <a:pt x="173747" y="117464"/>
                  <a:pt x="169499" y="127125"/>
                  <a:pt x="160919" y="130464"/>
                </a:cubicBezTo>
                <a:cubicBezTo>
                  <a:pt x="154659" y="132900"/>
                  <a:pt x="147547" y="131340"/>
                  <a:pt x="142881" y="126506"/>
                </a:cubicBezTo>
                <a:cubicBezTo>
                  <a:pt x="137383" y="120933"/>
                  <a:pt x="129740" y="118014"/>
                  <a:pt x="121926" y="118505"/>
                </a:cubicBezTo>
                <a:cubicBezTo>
                  <a:pt x="107734" y="118505"/>
                  <a:pt x="105353" y="120315"/>
                  <a:pt x="70682" y="154795"/>
                </a:cubicBezTo>
                <a:cubicBezTo>
                  <a:pt x="47631" y="178132"/>
                  <a:pt x="39535" y="186800"/>
                  <a:pt x="36963" y="191943"/>
                </a:cubicBezTo>
                <a:cubicBezTo>
                  <a:pt x="29019" y="205579"/>
                  <a:pt x="33634" y="223074"/>
                  <a:pt x="47270" y="231018"/>
                </a:cubicBezTo>
                <a:cubicBezTo>
                  <a:pt x="51714" y="233607"/>
                  <a:pt x="56775" y="234948"/>
                  <a:pt x="61919" y="234901"/>
                </a:cubicBezTo>
                <a:cubicBezTo>
                  <a:pt x="73920" y="234901"/>
                  <a:pt x="79826" y="231186"/>
                  <a:pt x="100019" y="211469"/>
                </a:cubicBezTo>
                <a:lnTo>
                  <a:pt x="117164" y="194705"/>
                </a:lnTo>
                <a:lnTo>
                  <a:pt x="123260" y="197563"/>
                </a:lnTo>
                <a:cubicBezTo>
                  <a:pt x="132533" y="201394"/>
                  <a:pt x="142621" y="202835"/>
                  <a:pt x="152597" y="201754"/>
                </a:cubicBezTo>
                <a:lnTo>
                  <a:pt x="158407" y="200706"/>
                </a:lnTo>
                <a:lnTo>
                  <a:pt x="130594" y="228614"/>
                </a:lnTo>
                <a:cubicBezTo>
                  <a:pt x="100590" y="258237"/>
                  <a:pt x="94304" y="262809"/>
                  <a:pt x="78302" y="266714"/>
                </a:cubicBezTo>
                <a:cubicBezTo>
                  <a:pt x="66482" y="269446"/>
                  <a:pt x="54164" y="269151"/>
                  <a:pt x="42488" y="265857"/>
                </a:cubicBezTo>
                <a:close/>
                <a:moveTo>
                  <a:pt x="139166" y="183370"/>
                </a:moveTo>
                <a:cubicBezTo>
                  <a:pt x="121450" y="181656"/>
                  <a:pt x="101828" y="170226"/>
                  <a:pt x="98399" y="159653"/>
                </a:cubicBezTo>
                <a:cubicBezTo>
                  <a:pt x="95525" y="150742"/>
                  <a:pt x="100418" y="141187"/>
                  <a:pt x="109330" y="138312"/>
                </a:cubicBezTo>
                <a:cubicBezTo>
                  <a:pt x="111950" y="137467"/>
                  <a:pt x="114737" y="137272"/>
                  <a:pt x="117449" y="137746"/>
                </a:cubicBezTo>
                <a:cubicBezTo>
                  <a:pt x="121159" y="139052"/>
                  <a:pt x="124633" y="140950"/>
                  <a:pt x="127736" y="143366"/>
                </a:cubicBezTo>
                <a:cubicBezTo>
                  <a:pt x="137224" y="151351"/>
                  <a:pt x="150620" y="152748"/>
                  <a:pt x="161550" y="146890"/>
                </a:cubicBezTo>
                <a:cubicBezTo>
                  <a:pt x="186889" y="125878"/>
                  <a:pt x="210201" y="102535"/>
                  <a:pt x="231178" y="77167"/>
                </a:cubicBezTo>
                <a:cubicBezTo>
                  <a:pt x="237590" y="66660"/>
                  <a:pt x="236554" y="53228"/>
                  <a:pt x="228606" y="43829"/>
                </a:cubicBezTo>
                <a:cubicBezTo>
                  <a:pt x="223343" y="36916"/>
                  <a:pt x="214994" y="33062"/>
                  <a:pt x="206318" y="33542"/>
                </a:cubicBezTo>
                <a:cubicBezTo>
                  <a:pt x="194411" y="33542"/>
                  <a:pt x="188506" y="37257"/>
                  <a:pt x="168218" y="57069"/>
                </a:cubicBezTo>
                <a:lnTo>
                  <a:pt x="151073" y="73738"/>
                </a:lnTo>
                <a:lnTo>
                  <a:pt x="144977" y="70975"/>
                </a:lnTo>
                <a:cubicBezTo>
                  <a:pt x="135794" y="67054"/>
                  <a:pt x="125753" y="65577"/>
                  <a:pt x="115830" y="66689"/>
                </a:cubicBezTo>
                <a:lnTo>
                  <a:pt x="110020" y="67737"/>
                </a:lnTo>
                <a:lnTo>
                  <a:pt x="137928" y="40114"/>
                </a:lnTo>
                <a:cubicBezTo>
                  <a:pt x="161455" y="16873"/>
                  <a:pt x="167170" y="11539"/>
                  <a:pt x="174504" y="8110"/>
                </a:cubicBezTo>
                <a:cubicBezTo>
                  <a:pt x="184520" y="2568"/>
                  <a:pt x="195825" y="-226"/>
                  <a:pt x="207270" y="14"/>
                </a:cubicBezTo>
                <a:cubicBezTo>
                  <a:pt x="234953" y="-209"/>
                  <a:pt x="259333" y="18193"/>
                  <a:pt x="266706" y="44877"/>
                </a:cubicBezTo>
                <a:cubicBezTo>
                  <a:pt x="269181" y="55884"/>
                  <a:pt x="269181" y="67303"/>
                  <a:pt x="266706" y="78310"/>
                </a:cubicBezTo>
                <a:cubicBezTo>
                  <a:pt x="265143" y="83746"/>
                  <a:pt x="263037" y="89011"/>
                  <a:pt x="260420" y="94026"/>
                </a:cubicBezTo>
                <a:cubicBezTo>
                  <a:pt x="256610" y="101551"/>
                  <a:pt x="251657" y="107075"/>
                  <a:pt x="222320" y="136793"/>
                </a:cubicBezTo>
                <a:cubicBezTo>
                  <a:pt x="187077" y="171940"/>
                  <a:pt x="183267" y="174893"/>
                  <a:pt x="167932" y="180513"/>
                </a:cubicBezTo>
                <a:cubicBezTo>
                  <a:pt x="158670" y="183245"/>
                  <a:pt x="148977" y="184215"/>
                  <a:pt x="139357" y="18337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C1305270-8D68-4E54-9A97-F23EE745420D}"/>
              </a:ext>
            </a:extLst>
          </p:cNvPr>
          <p:cNvGrpSpPr/>
          <p:nvPr/>
        </p:nvGrpSpPr>
        <p:grpSpPr>
          <a:xfrm>
            <a:off x="4408578" y="1808682"/>
            <a:ext cx="986067" cy="273085"/>
            <a:chOff x="5513888" y="1530005"/>
            <a:chExt cx="986067" cy="273085"/>
          </a:xfrm>
        </p:grpSpPr>
        <p:pic>
          <p:nvPicPr>
            <p:cNvPr id="20" name="Graphic 19">
              <a:extLst>
                <a:ext uri="{FF2B5EF4-FFF2-40B4-BE49-F238E27FC236}">
                  <a16:creationId xmlns:a16="http://schemas.microsoft.com/office/drawing/2014/main" id="{5B62AC4A-1E4B-5E4F-9157-5A41AA9A171D}"/>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t="13278" b="12934"/>
            <a:stretch/>
          </p:blipFill>
          <p:spPr>
            <a:xfrm>
              <a:off x="5513888" y="1530005"/>
              <a:ext cx="837584" cy="273085"/>
            </a:xfrm>
            <a:prstGeom prst="rect">
              <a:avLst/>
            </a:prstGeom>
          </p:spPr>
        </p:pic>
        <p:sp>
          <p:nvSpPr>
            <p:cNvPr id="30" name="Oval 29">
              <a:extLst>
                <a:ext uri="{FF2B5EF4-FFF2-40B4-BE49-F238E27FC236}">
                  <a16:creationId xmlns:a16="http://schemas.microsoft.com/office/drawing/2014/main" id="{5CAD95C9-8E66-A545-991B-CD1603E06F71}"/>
                </a:ext>
              </a:extLst>
            </p:cNvPr>
            <p:cNvSpPr/>
            <p:nvPr/>
          </p:nvSpPr>
          <p:spPr>
            <a:xfrm>
              <a:off x="6370167" y="1601653"/>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35</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40" name="Picture 139" descr="Graphical user interface, text&#10;&#10;Description automatically generated">
            <a:extLst>
              <a:ext uri="{FF2B5EF4-FFF2-40B4-BE49-F238E27FC236}">
                <a16:creationId xmlns:a16="http://schemas.microsoft.com/office/drawing/2014/main" id="{DFB7CF49-AB90-3E41-990F-66E72A4D4A5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11710" y="1511755"/>
            <a:ext cx="881374" cy="279336"/>
          </a:xfrm>
          <a:prstGeom prst="rect">
            <a:avLst/>
          </a:prstGeom>
        </p:spPr>
      </p:pic>
      <p:sp>
        <p:nvSpPr>
          <p:cNvPr id="141" name="TextBox 140">
            <a:extLst>
              <a:ext uri="{FF2B5EF4-FFF2-40B4-BE49-F238E27FC236}">
                <a16:creationId xmlns:a16="http://schemas.microsoft.com/office/drawing/2014/main" id="{7F9B63F3-8A7D-4D4F-88D3-3241BE5E0401}"/>
              </a:ext>
            </a:extLst>
          </p:cNvPr>
          <p:cNvSpPr txBox="1"/>
          <p:nvPr/>
        </p:nvSpPr>
        <p:spPr>
          <a:xfrm>
            <a:off x="1632651" y="6092921"/>
            <a:ext cx="633562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solidFill>
                  <a:srgbClr val="1A1A1A"/>
                </a:solidFill>
                <a:effectLst/>
                <a:uLnTx/>
                <a:uFillTx/>
                <a:latin typeface="Calibri" panose="020F0502020204030204"/>
                <a:ea typeface="+mn-ea"/>
                <a:cs typeface="+mn-cs"/>
                <a:hlinkClick r:id="rId23"/>
              </a:rPr>
              <a:t>Open API table</a:t>
            </a:r>
            <a:r>
              <a:rPr kumimoji="0" lang="en-US" sz="1000" b="0" i="0" u="none" strike="noStrike" kern="1200" cap="none" spc="0" normalizeH="0" baseline="0" noProof="0" dirty="0">
                <a:ln>
                  <a:noFill/>
                </a:ln>
                <a:solidFill>
                  <a:srgbClr val="1A1A1A"/>
                </a:solidFill>
                <a:effectLst/>
                <a:uLnTx/>
                <a:uFillTx/>
                <a:latin typeface="Calibri" panose="020F0502020204030204"/>
                <a:ea typeface="+mn-ea"/>
                <a:cs typeface="+mn-cs"/>
              </a:rPr>
              <a:t> | </a:t>
            </a:r>
            <a:r>
              <a:rPr kumimoji="0" lang="en-US" sz="1000" b="0" i="0" u="none" strike="noStrike" kern="1200" cap="none" spc="0" normalizeH="0" baseline="0" noProof="0" dirty="0">
                <a:ln>
                  <a:noFill/>
                </a:ln>
                <a:solidFill>
                  <a:srgbClr val="1A1A1A"/>
                </a:solidFill>
                <a:effectLst/>
                <a:uLnTx/>
                <a:uFillTx/>
                <a:latin typeface="Calibri" panose="020F0502020204030204"/>
                <a:ea typeface="+mn-ea"/>
                <a:cs typeface="+mn-cs"/>
                <a:hlinkClick r:id="rId24"/>
              </a:rPr>
              <a:t>Pre-production API table</a:t>
            </a:r>
            <a:r>
              <a:rPr kumimoji="0" lang="en-US" sz="1000" b="0" i="0" u="none" strike="noStrike" kern="1200" cap="none" spc="0" normalizeH="0" baseline="0" noProof="0" dirty="0">
                <a:ln>
                  <a:noFill/>
                </a:ln>
                <a:solidFill>
                  <a:srgbClr val="1A1A1A"/>
                </a:solidFill>
                <a:effectLst/>
                <a:uLnTx/>
                <a:uFillTx/>
                <a:latin typeface="Calibri" panose="020F0502020204030204"/>
                <a:ea typeface="+mn-ea"/>
                <a:cs typeface="+mn-cs"/>
              </a:rPr>
              <a:t> | </a:t>
            </a:r>
            <a:r>
              <a:rPr kumimoji="0" lang="en-US" sz="1000" b="1" i="0" u="none" strike="noStrike" kern="1200" cap="none" spc="0" normalizeH="0" baseline="0" noProof="0" dirty="0">
                <a:ln>
                  <a:noFill/>
                </a:ln>
                <a:solidFill>
                  <a:srgbClr val="FF0000"/>
                </a:solidFill>
                <a:effectLst/>
                <a:uLnTx/>
                <a:uFillTx/>
                <a:latin typeface="Calibri" panose="020F0502020204030204"/>
                <a:ea typeface="+mn-ea"/>
                <a:cs typeface="+mn-cs"/>
                <a:hlinkClick r:id="rId25">
                  <a:extLst>
                    <a:ext uri="{A12FA001-AC4F-418D-AE19-62706E023703}">
                      <ahyp:hlinkClr xmlns:ahyp="http://schemas.microsoft.com/office/drawing/2018/hyperlinkcolor" val="tx"/>
                    </a:ext>
                  </a:extLst>
                </a:hlinkClick>
              </a:rPr>
              <a:t>141</a:t>
            </a:r>
            <a:r>
              <a:rPr kumimoji="0" lang="en-US" sz="1000" b="0" i="0" u="none" strike="noStrike" kern="1200" cap="none" spc="0" normalizeH="0" baseline="0" noProof="0" dirty="0">
                <a:ln>
                  <a:noFill/>
                </a:ln>
                <a:solidFill>
                  <a:srgbClr val="0563C1"/>
                </a:solidFill>
                <a:effectLst/>
                <a:uLnTx/>
                <a:uFillTx/>
                <a:latin typeface="Calibri" panose="020F0502020204030204"/>
                <a:ea typeface="+mn-ea"/>
                <a:cs typeface="+mn-cs"/>
                <a:hlinkClick r:id="rId25">
                  <a:extLst>
                    <a:ext uri="{A12FA001-AC4F-418D-AE19-62706E023703}">
                      <ahyp:hlinkClr xmlns:ahyp="http://schemas.microsoft.com/office/drawing/2018/hyperlinkcolor" val="tx"/>
                    </a:ext>
                  </a:extLst>
                </a:hlinkClick>
              </a:rPr>
              <a:t> Open API manifesto signatories (current TM Forum members)</a:t>
            </a:r>
            <a:endParaRPr kumimoji="0" lang="en-US" sz="1000" b="0" i="0" u="none" strike="noStrike" kern="1200" cap="none" spc="0" normalizeH="0" baseline="0" noProof="0" dirty="0">
              <a:ln>
                <a:noFill/>
              </a:ln>
              <a:solidFill>
                <a:srgbClr val="1A1A1A"/>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C16A1AB5-3AD4-DC48-BBF2-BE122EB10B53}"/>
              </a:ext>
            </a:extLst>
          </p:cNvPr>
          <p:cNvSpPr txBox="1"/>
          <p:nvPr/>
        </p:nvSpPr>
        <p:spPr>
          <a:xfrm>
            <a:off x="160911" y="6548880"/>
            <a:ext cx="23384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Calibri" panose="020F0502020204030204"/>
                <a:ea typeface="+mn-ea"/>
                <a:cs typeface="+mn-cs"/>
              </a:rPr>
              <a:t>Contact: </a:t>
            </a:r>
            <a:r>
              <a:rPr kumimoji="0" lang="en-US" sz="1200" b="0" i="0" u="none" strike="noStrike" kern="1200" cap="none" spc="0" normalizeH="0" baseline="0" noProof="0">
                <a:ln>
                  <a:noFill/>
                </a:ln>
                <a:solidFill>
                  <a:srgbClr val="C00000"/>
                </a:solidFill>
                <a:effectLst/>
                <a:uLnTx/>
                <a:uFillTx/>
                <a:latin typeface="Calibri" panose="020F0502020204030204"/>
                <a:ea typeface="+mn-ea"/>
                <a:cs typeface="+mn-cs"/>
                <a:hlinkClick r:id="rId26">
                  <a:extLst>
                    <a:ext uri="{A12FA001-AC4F-418D-AE19-62706E023703}">
                      <ahyp:hlinkClr xmlns:ahyp="http://schemas.microsoft.com/office/drawing/2018/hyperlinkcolor" val="tx"/>
                    </a:ext>
                  </a:extLst>
                </a:hlinkClick>
              </a:rPr>
              <a:t>OpenAPI@tmforum.org</a:t>
            </a:r>
            <a:endParaRPr kumimoji="0" lang="en-US" sz="12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C2C96844-8970-4C47-8B7D-5E6257044EB8}"/>
              </a:ext>
            </a:extLst>
          </p:cNvPr>
          <p:cNvSpPr txBox="1"/>
          <p:nvPr/>
        </p:nvSpPr>
        <p:spPr>
          <a:xfrm>
            <a:off x="5347410" y="6564303"/>
            <a:ext cx="259611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0000"/>
                </a:solidFill>
                <a:effectLst/>
                <a:uLnTx/>
                <a:uFillTx/>
                <a:latin typeface="Calibri" panose="020F0502020204030204"/>
                <a:ea typeface="+mn-ea"/>
                <a:cs typeface="+mn-cs"/>
                <a:hlinkClick r:id="rId27">
                  <a:extLst>
                    <a:ext uri="{A12FA001-AC4F-418D-AE19-62706E023703}">
                      <ahyp:hlinkClr xmlns:ahyp="http://schemas.microsoft.com/office/drawing/2018/hyperlinkcolor" val="tx"/>
                    </a:ext>
                  </a:extLst>
                </a:hlinkClick>
              </a:rPr>
              <a:t>https://www.tmforum.org/open-apis/</a:t>
            </a:r>
            <a:endParaRPr kumimoji="0" lang="en-US" sz="1200" b="0" i="0" u="none" strike="noStrike" kern="1200" cap="none" spc="0" normalizeH="0" baseline="0" noProof="0">
              <a:ln>
                <a:noFill/>
              </a:ln>
              <a:solidFill>
                <a:srgbClr val="C00000"/>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916C1A7D-9B98-4315-B998-B7F138D3AA37}"/>
              </a:ext>
            </a:extLst>
          </p:cNvPr>
          <p:cNvGrpSpPr/>
          <p:nvPr/>
        </p:nvGrpSpPr>
        <p:grpSpPr>
          <a:xfrm>
            <a:off x="7242632" y="2203012"/>
            <a:ext cx="741574" cy="129788"/>
            <a:chOff x="5564320" y="2459638"/>
            <a:chExt cx="741574" cy="129788"/>
          </a:xfrm>
        </p:grpSpPr>
        <p:pic>
          <p:nvPicPr>
            <p:cNvPr id="27" name="Graphic 26">
              <a:extLst>
                <a:ext uri="{FF2B5EF4-FFF2-40B4-BE49-F238E27FC236}">
                  <a16:creationId xmlns:a16="http://schemas.microsoft.com/office/drawing/2014/main" id="{7E96F8D9-F8B2-9D4F-809B-B8099DB5F9A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64320" y="2462905"/>
              <a:ext cx="587163" cy="123253"/>
            </a:xfrm>
            <a:prstGeom prst="rect">
              <a:avLst/>
            </a:prstGeom>
          </p:spPr>
        </p:pic>
        <p:sp>
          <p:nvSpPr>
            <p:cNvPr id="204" name="Oval 203">
              <a:extLst>
                <a:ext uri="{FF2B5EF4-FFF2-40B4-BE49-F238E27FC236}">
                  <a16:creationId xmlns:a16="http://schemas.microsoft.com/office/drawing/2014/main" id="{5426F7B4-F7B6-A549-8D63-38DDF7AA0814}"/>
                </a:ext>
              </a:extLst>
            </p:cNvPr>
            <p:cNvSpPr/>
            <p:nvPr/>
          </p:nvSpPr>
          <p:spPr>
            <a:xfrm>
              <a:off x="6176106" y="2459638"/>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15</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TextBox 88">
            <a:extLst>
              <a:ext uri="{FF2B5EF4-FFF2-40B4-BE49-F238E27FC236}">
                <a16:creationId xmlns:a16="http://schemas.microsoft.com/office/drawing/2014/main" id="{A71263E9-F12F-C448-8C01-3CAE67397DA2}"/>
              </a:ext>
            </a:extLst>
          </p:cNvPr>
          <p:cNvSpPr txBox="1"/>
          <p:nvPr/>
        </p:nvSpPr>
        <p:spPr>
          <a:xfrm>
            <a:off x="492514" y="2270840"/>
            <a:ext cx="3199756" cy="200055"/>
          </a:xfrm>
          <a:prstGeom prst="rect">
            <a:avLst/>
          </a:prstGeom>
          <a:solidFill>
            <a:schemeClr val="bg1">
              <a:lumMod val="75000"/>
            </a:schemeClr>
          </a:solidFill>
        </p:spPr>
        <p:txBody>
          <a:bodyPr wrap="square" rtlCol="0">
            <a:spAutoFit/>
          </a:bodyPr>
          <a:lstStyle/>
          <a:p>
            <a:pPr marL="0" marR="0" lvl="0" indent="0" algn="l" defTabSz="360000" rtl="0" eaLnBrk="1" fontAlgn="auto" latinLnBrk="0" hangingPunct="1">
              <a:lnSpc>
                <a:spcPct val="100000"/>
              </a:lnSpc>
              <a:spcBef>
                <a:spcPts val="0"/>
              </a:spcBef>
              <a:spcAft>
                <a:spcPts val="0"/>
              </a:spcAft>
              <a:buClrTx/>
              <a:buSzTx/>
              <a:buFontTx/>
              <a:buNone/>
              <a:tabLst>
                <a:tab pos="269875" algn="l"/>
                <a:tab pos="719138" algn="l"/>
                <a:tab pos="2962275" algn="r"/>
              </a:tabLst>
              <a:defRPr/>
            </a:pPr>
            <a:r>
              <a:rPr kumimoji="0" lang="en-US" sz="700" b="0" i="0" u="none" strike="noStrike" kern="1200" cap="none" spc="0" normalizeH="0" baseline="0" noProof="0">
                <a:ln>
                  <a:noFill/>
                </a:ln>
                <a:solidFill>
                  <a:srgbClr val="1A1A1A"/>
                </a:solidFill>
                <a:effectLst/>
                <a:uLnTx/>
                <a:uFillTx/>
                <a:latin typeface="Calibri" panose="020F0502020204030204"/>
                <a:ea typeface="+mn-ea"/>
                <a:cs typeface="+mn-cs"/>
              </a:rPr>
              <a:t>Rank	Organization	Downloads</a:t>
            </a:r>
          </a:p>
        </p:txBody>
      </p:sp>
      <p:grpSp>
        <p:nvGrpSpPr>
          <p:cNvPr id="34" name="Group 33">
            <a:extLst>
              <a:ext uri="{FF2B5EF4-FFF2-40B4-BE49-F238E27FC236}">
                <a16:creationId xmlns:a16="http://schemas.microsoft.com/office/drawing/2014/main" id="{EBC2B266-61E8-46F2-9DAB-5421DACDE5B8}"/>
              </a:ext>
            </a:extLst>
          </p:cNvPr>
          <p:cNvGrpSpPr/>
          <p:nvPr/>
        </p:nvGrpSpPr>
        <p:grpSpPr>
          <a:xfrm>
            <a:off x="7408280" y="1534226"/>
            <a:ext cx="549090" cy="172522"/>
            <a:chOff x="7093435" y="1600976"/>
            <a:chExt cx="549090" cy="172522"/>
          </a:xfrm>
        </p:grpSpPr>
        <p:pic>
          <p:nvPicPr>
            <p:cNvPr id="33" name="Picture 2" descr="Totogi logo">
              <a:extLst>
                <a:ext uri="{FF2B5EF4-FFF2-40B4-BE49-F238E27FC236}">
                  <a16:creationId xmlns:a16="http://schemas.microsoft.com/office/drawing/2014/main" id="{855E88B4-439F-44F0-AF9A-FF3AE37CD03A}"/>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93435" y="1600976"/>
              <a:ext cx="383383" cy="172522"/>
            </a:xfrm>
            <a:prstGeom prst="rect">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197FDDEF-380F-4CEB-9A96-F9BCD63C93E9}"/>
                </a:ext>
              </a:extLst>
            </p:cNvPr>
            <p:cNvSpPr/>
            <p:nvPr/>
          </p:nvSpPr>
          <p:spPr>
            <a:xfrm>
              <a:off x="7512737" y="1622343"/>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44</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7759C289-6B29-4156-8F81-AA015A91ABE8}"/>
              </a:ext>
            </a:extLst>
          </p:cNvPr>
          <p:cNvGrpSpPr/>
          <p:nvPr/>
        </p:nvGrpSpPr>
        <p:grpSpPr>
          <a:xfrm>
            <a:off x="4558287" y="2732586"/>
            <a:ext cx="685500" cy="194999"/>
            <a:chOff x="4560997" y="2169239"/>
            <a:chExt cx="685500" cy="194999"/>
          </a:xfrm>
        </p:grpSpPr>
        <p:pic>
          <p:nvPicPr>
            <p:cNvPr id="90" name="Picture 6" descr="BearingPoint Beyond logo">
              <a:extLst>
                <a:ext uri="{FF2B5EF4-FFF2-40B4-BE49-F238E27FC236}">
                  <a16:creationId xmlns:a16="http://schemas.microsoft.com/office/drawing/2014/main" id="{952EEDD9-37DB-4591-8E1D-A4BBA1B60F3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560997" y="2169239"/>
              <a:ext cx="506799" cy="194999"/>
            </a:xfrm>
            <a:prstGeom prst="rect">
              <a:avLst/>
            </a:prstGeom>
            <a:noFill/>
            <a:extLst>
              <a:ext uri="{909E8E84-426E-40DD-AFC4-6F175D3DCCD1}">
                <a14:hiddenFill xmlns:a14="http://schemas.microsoft.com/office/drawing/2010/main">
                  <a:solidFill>
                    <a:srgbClr val="FFFFFF"/>
                  </a:solidFill>
                </a14:hiddenFill>
              </a:ext>
            </a:extLst>
          </p:spPr>
        </p:pic>
        <p:sp>
          <p:nvSpPr>
            <p:cNvPr id="91" name="Oval 90">
              <a:extLst>
                <a:ext uri="{FF2B5EF4-FFF2-40B4-BE49-F238E27FC236}">
                  <a16:creationId xmlns:a16="http://schemas.microsoft.com/office/drawing/2014/main" id="{680DEC14-D2D5-461F-973E-AEA15E3F5EEC}"/>
                </a:ext>
              </a:extLst>
            </p:cNvPr>
            <p:cNvSpPr/>
            <p:nvPr/>
          </p:nvSpPr>
          <p:spPr>
            <a:xfrm>
              <a:off x="5116709" y="2186604"/>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11</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 name="Group 25">
            <a:extLst>
              <a:ext uri="{FF2B5EF4-FFF2-40B4-BE49-F238E27FC236}">
                <a16:creationId xmlns:a16="http://schemas.microsoft.com/office/drawing/2014/main" id="{F241F726-8122-4BC5-83AF-BC0A75D7E408}"/>
              </a:ext>
            </a:extLst>
          </p:cNvPr>
          <p:cNvGrpSpPr/>
          <p:nvPr/>
        </p:nvGrpSpPr>
        <p:grpSpPr>
          <a:xfrm>
            <a:off x="7309730" y="1832627"/>
            <a:ext cx="674476" cy="225194"/>
            <a:chOff x="6440951" y="2428762"/>
            <a:chExt cx="674476" cy="225194"/>
          </a:xfrm>
        </p:grpSpPr>
        <p:pic>
          <p:nvPicPr>
            <p:cNvPr id="83" name="Picture 6" descr="Globetom - Technology for Business Agility®">
              <a:extLst>
                <a:ext uri="{FF2B5EF4-FFF2-40B4-BE49-F238E27FC236}">
                  <a16:creationId xmlns:a16="http://schemas.microsoft.com/office/drawing/2014/main" id="{A7A9249D-974E-4039-B02A-6F10302E6B5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440951" y="2428762"/>
              <a:ext cx="518860" cy="225194"/>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B59C5F33-D0E7-4B3C-AA04-C0E841546D17}"/>
                </a:ext>
              </a:extLst>
            </p:cNvPr>
            <p:cNvSpPr/>
            <p:nvPr/>
          </p:nvSpPr>
          <p:spPr>
            <a:xfrm>
              <a:off x="6985639" y="2476465"/>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20</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6" name="Graphic 75">
            <a:extLst>
              <a:ext uri="{FF2B5EF4-FFF2-40B4-BE49-F238E27FC236}">
                <a16:creationId xmlns:a16="http://schemas.microsoft.com/office/drawing/2014/main" id="{8B4039B4-EEC5-4941-87ED-3F62A21F9AF8}"/>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0591082" y="81156"/>
            <a:ext cx="1324345" cy="276050"/>
          </a:xfrm>
          <a:prstGeom prst="rect">
            <a:avLst/>
          </a:prstGeom>
        </p:spPr>
      </p:pic>
      <p:grpSp>
        <p:nvGrpSpPr>
          <p:cNvPr id="19" name="Group 18">
            <a:extLst>
              <a:ext uri="{FF2B5EF4-FFF2-40B4-BE49-F238E27FC236}">
                <a16:creationId xmlns:a16="http://schemas.microsoft.com/office/drawing/2014/main" id="{F111A33B-BEF0-45A8-A128-5F05D3712255}"/>
              </a:ext>
            </a:extLst>
          </p:cNvPr>
          <p:cNvGrpSpPr/>
          <p:nvPr/>
        </p:nvGrpSpPr>
        <p:grpSpPr>
          <a:xfrm>
            <a:off x="6362666" y="1847417"/>
            <a:ext cx="847571" cy="195615"/>
            <a:chOff x="7257288" y="2403177"/>
            <a:chExt cx="847571" cy="195615"/>
          </a:xfrm>
        </p:grpSpPr>
        <p:pic>
          <p:nvPicPr>
            <p:cNvPr id="93" name="Picture 6" descr="Inspur - RISC-V International">
              <a:extLst>
                <a:ext uri="{FF2B5EF4-FFF2-40B4-BE49-F238E27FC236}">
                  <a16:creationId xmlns:a16="http://schemas.microsoft.com/office/drawing/2014/main" id="{7AB8EABD-52BF-4A5C-BC05-1B5385AA1E6C}"/>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257288" y="2403177"/>
              <a:ext cx="710988" cy="195615"/>
            </a:xfrm>
            <a:prstGeom prst="rect">
              <a:avLst/>
            </a:prstGeom>
            <a:noFill/>
            <a:extLst>
              <a:ext uri="{909E8E84-426E-40DD-AFC4-6F175D3DCCD1}">
                <a14:hiddenFill xmlns:a14="http://schemas.microsoft.com/office/drawing/2010/main">
                  <a:solidFill>
                    <a:srgbClr val="FFFFFF"/>
                  </a:solidFill>
                </a14:hiddenFill>
              </a:ext>
            </a:extLst>
          </p:spPr>
        </p:pic>
        <p:sp>
          <p:nvSpPr>
            <p:cNvPr id="94" name="Oval 93">
              <a:extLst>
                <a:ext uri="{FF2B5EF4-FFF2-40B4-BE49-F238E27FC236}">
                  <a16:creationId xmlns:a16="http://schemas.microsoft.com/office/drawing/2014/main" id="{DC74F355-8A86-4865-B36F-DDCA83A8B3C1}"/>
                </a:ext>
              </a:extLst>
            </p:cNvPr>
            <p:cNvSpPr/>
            <p:nvPr/>
          </p:nvSpPr>
          <p:spPr>
            <a:xfrm>
              <a:off x="7975071" y="2430613"/>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21</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36188595-7827-47CB-8DE5-B871235D2BDD}"/>
              </a:ext>
            </a:extLst>
          </p:cNvPr>
          <p:cNvGrpSpPr/>
          <p:nvPr/>
        </p:nvGrpSpPr>
        <p:grpSpPr>
          <a:xfrm>
            <a:off x="5556398" y="1507111"/>
            <a:ext cx="433915" cy="226752"/>
            <a:chOff x="7318892" y="1473228"/>
            <a:chExt cx="433915" cy="226752"/>
          </a:xfrm>
        </p:grpSpPr>
        <p:pic>
          <p:nvPicPr>
            <p:cNvPr id="103" name="Picture 4" descr="Jio Platforms logo">
              <a:extLst>
                <a:ext uri="{FF2B5EF4-FFF2-40B4-BE49-F238E27FC236}">
                  <a16:creationId xmlns:a16="http://schemas.microsoft.com/office/drawing/2014/main" id="{B0EAFA12-929D-4E8D-9AF6-C0CAD2072B7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318892" y="1473228"/>
              <a:ext cx="226752" cy="226752"/>
            </a:xfrm>
            <a:prstGeom prst="rect">
              <a:avLst/>
            </a:prstGeom>
            <a:noFill/>
            <a:extLst>
              <a:ext uri="{909E8E84-426E-40DD-AFC4-6F175D3DCCD1}">
                <a14:hiddenFill xmlns:a14="http://schemas.microsoft.com/office/drawing/2010/main">
                  <a:solidFill>
                    <a:srgbClr val="FFFFFF"/>
                  </a:solidFill>
                </a14:hiddenFill>
              </a:ext>
            </a:extLst>
          </p:spPr>
        </p:pic>
        <p:sp>
          <p:nvSpPr>
            <p:cNvPr id="104" name="Oval 103">
              <a:extLst>
                <a:ext uri="{FF2B5EF4-FFF2-40B4-BE49-F238E27FC236}">
                  <a16:creationId xmlns:a16="http://schemas.microsoft.com/office/drawing/2014/main" id="{C156DB83-4835-4766-AB87-AE1A76E71D87}"/>
                </a:ext>
              </a:extLst>
            </p:cNvPr>
            <p:cNvSpPr/>
            <p:nvPr/>
          </p:nvSpPr>
          <p:spPr>
            <a:xfrm>
              <a:off x="7623019" y="1521710"/>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52</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3C55EB9A-7F0C-4312-B01D-B2B5B64462ED}"/>
              </a:ext>
            </a:extLst>
          </p:cNvPr>
          <p:cNvGrpSpPr/>
          <p:nvPr/>
        </p:nvGrpSpPr>
        <p:grpSpPr>
          <a:xfrm>
            <a:off x="4522302" y="2467750"/>
            <a:ext cx="795319" cy="191609"/>
            <a:chOff x="5579769" y="2154306"/>
            <a:chExt cx="795319" cy="191609"/>
          </a:xfrm>
        </p:grpSpPr>
        <p:pic>
          <p:nvPicPr>
            <p:cNvPr id="106" name="Picture 2" descr="alvatross by SATEC logo">
              <a:extLst>
                <a:ext uri="{FF2B5EF4-FFF2-40B4-BE49-F238E27FC236}">
                  <a16:creationId xmlns:a16="http://schemas.microsoft.com/office/drawing/2014/main" id="{411D8E04-8772-4AB9-9A78-22C80C82F5A6}"/>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579769" y="2164622"/>
              <a:ext cx="604308" cy="181293"/>
            </a:xfrm>
            <a:prstGeom prst="rect">
              <a:avLst/>
            </a:prstGeom>
            <a:noFill/>
            <a:extLst>
              <a:ext uri="{909E8E84-426E-40DD-AFC4-6F175D3DCCD1}">
                <a14:hiddenFill xmlns:a14="http://schemas.microsoft.com/office/drawing/2010/main">
                  <a:solidFill>
                    <a:srgbClr val="FFFFFF"/>
                  </a:solidFill>
                </a14:hiddenFill>
              </a:ext>
            </a:extLst>
          </p:spPr>
        </p:pic>
        <p:sp>
          <p:nvSpPr>
            <p:cNvPr id="107" name="Oval 106">
              <a:extLst>
                <a:ext uri="{FF2B5EF4-FFF2-40B4-BE49-F238E27FC236}">
                  <a16:creationId xmlns:a16="http://schemas.microsoft.com/office/drawing/2014/main" id="{9D6C1969-64B4-4EB3-BD8F-2625D9420F5C}"/>
                </a:ext>
              </a:extLst>
            </p:cNvPr>
            <p:cNvSpPr/>
            <p:nvPr/>
          </p:nvSpPr>
          <p:spPr>
            <a:xfrm>
              <a:off x="6245300" y="2154306"/>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14</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7FE4D2BB-FFD4-4992-851C-2053A98456E2}"/>
              </a:ext>
            </a:extLst>
          </p:cNvPr>
          <p:cNvGrpSpPr/>
          <p:nvPr/>
        </p:nvGrpSpPr>
        <p:grpSpPr>
          <a:xfrm>
            <a:off x="7401821" y="2425474"/>
            <a:ext cx="587011" cy="207580"/>
            <a:chOff x="7276759" y="2190076"/>
            <a:chExt cx="587011" cy="207580"/>
          </a:xfrm>
        </p:grpSpPr>
        <p:pic>
          <p:nvPicPr>
            <p:cNvPr id="109" name="Picture 2" descr="Aria Systems logo">
              <a:extLst>
                <a:ext uri="{FF2B5EF4-FFF2-40B4-BE49-F238E27FC236}">
                  <a16:creationId xmlns:a16="http://schemas.microsoft.com/office/drawing/2014/main" id="{9EB6E2C7-E5D9-4ED7-B589-33D7CE98FD61}"/>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276759" y="2190076"/>
              <a:ext cx="411517" cy="207580"/>
            </a:xfrm>
            <a:prstGeom prst="rect">
              <a:avLst/>
            </a:prstGeom>
            <a:noFill/>
            <a:extLst>
              <a:ext uri="{909E8E84-426E-40DD-AFC4-6F175D3DCCD1}">
                <a14:hiddenFill xmlns:a14="http://schemas.microsoft.com/office/drawing/2010/main">
                  <a:solidFill>
                    <a:srgbClr val="FFFFFF"/>
                  </a:solidFill>
                </a14:hiddenFill>
              </a:ext>
            </a:extLst>
          </p:spPr>
        </p:pic>
        <p:sp>
          <p:nvSpPr>
            <p:cNvPr id="111" name="Oval 110">
              <a:extLst>
                <a:ext uri="{FF2B5EF4-FFF2-40B4-BE49-F238E27FC236}">
                  <a16:creationId xmlns:a16="http://schemas.microsoft.com/office/drawing/2014/main" id="{EE1D5020-7786-4505-BADE-7872CDB3C50A}"/>
                </a:ext>
              </a:extLst>
            </p:cNvPr>
            <p:cNvSpPr/>
            <p:nvPr/>
          </p:nvSpPr>
          <p:spPr>
            <a:xfrm>
              <a:off x="7733982" y="2228972"/>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11</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0" name="Group 39">
            <a:extLst>
              <a:ext uri="{FF2B5EF4-FFF2-40B4-BE49-F238E27FC236}">
                <a16:creationId xmlns:a16="http://schemas.microsoft.com/office/drawing/2014/main" id="{37FC129D-DD17-F0BB-830E-35EC30AEE277}"/>
              </a:ext>
            </a:extLst>
          </p:cNvPr>
          <p:cNvGrpSpPr/>
          <p:nvPr/>
        </p:nvGrpSpPr>
        <p:grpSpPr>
          <a:xfrm>
            <a:off x="6290415" y="2203012"/>
            <a:ext cx="695541" cy="129788"/>
            <a:chOff x="4945335" y="2480848"/>
            <a:chExt cx="695541" cy="129788"/>
          </a:xfrm>
        </p:grpSpPr>
        <p:pic>
          <p:nvPicPr>
            <p:cNvPr id="110" name="Picture 8" descr="AMDOCS logo">
              <a:extLst>
                <a:ext uri="{FF2B5EF4-FFF2-40B4-BE49-F238E27FC236}">
                  <a16:creationId xmlns:a16="http://schemas.microsoft.com/office/drawing/2014/main" id="{F9C40EE5-80DC-51B8-FCD2-C696A01FABB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945335" y="2485292"/>
              <a:ext cx="530909" cy="120900"/>
            </a:xfrm>
            <a:prstGeom prst="rect">
              <a:avLst/>
            </a:prstGeom>
            <a:noFill/>
            <a:extLst>
              <a:ext uri="{909E8E84-426E-40DD-AFC4-6F175D3DCCD1}">
                <a14:hiddenFill xmlns:a14="http://schemas.microsoft.com/office/drawing/2010/main">
                  <a:solidFill>
                    <a:srgbClr val="FFFFFF"/>
                  </a:solidFill>
                </a14:hiddenFill>
              </a:ext>
            </a:extLst>
          </p:spPr>
        </p:pic>
        <p:sp>
          <p:nvSpPr>
            <p:cNvPr id="119" name="Oval 118">
              <a:extLst>
                <a:ext uri="{FF2B5EF4-FFF2-40B4-BE49-F238E27FC236}">
                  <a16:creationId xmlns:a16="http://schemas.microsoft.com/office/drawing/2014/main" id="{607049FE-6AAF-2268-14CF-30EDACB96E29}"/>
                </a:ext>
              </a:extLst>
            </p:cNvPr>
            <p:cNvSpPr/>
            <p:nvPr/>
          </p:nvSpPr>
          <p:spPr>
            <a:xfrm>
              <a:off x="5511088" y="2480848"/>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16</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33432194-3923-8D55-66BB-6B85384BBF77}"/>
              </a:ext>
            </a:extLst>
          </p:cNvPr>
          <p:cNvGrpSpPr/>
          <p:nvPr/>
        </p:nvGrpSpPr>
        <p:grpSpPr>
          <a:xfrm>
            <a:off x="5525086" y="2464370"/>
            <a:ext cx="710682" cy="129788"/>
            <a:chOff x="5670969" y="2511927"/>
            <a:chExt cx="710682" cy="129788"/>
          </a:xfrm>
        </p:grpSpPr>
        <p:pic>
          <p:nvPicPr>
            <p:cNvPr id="100" name="Picture 14" descr="Netcracker - Home">
              <a:extLst>
                <a:ext uri="{FF2B5EF4-FFF2-40B4-BE49-F238E27FC236}">
                  <a16:creationId xmlns:a16="http://schemas.microsoft.com/office/drawing/2014/main" id="{933C089C-7DFF-CB4C-AEE6-302501EE4B53}"/>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670969" y="2518041"/>
              <a:ext cx="531146" cy="117560"/>
            </a:xfrm>
            <a:prstGeom prst="rect">
              <a:avLst/>
            </a:prstGeom>
            <a:noFill/>
            <a:extLst>
              <a:ext uri="{909E8E84-426E-40DD-AFC4-6F175D3DCCD1}">
                <a14:hiddenFill xmlns:a14="http://schemas.microsoft.com/office/drawing/2010/main">
                  <a:solidFill>
                    <a:srgbClr val="FFFFFF"/>
                  </a:solidFill>
                </a14:hiddenFill>
              </a:ext>
            </a:extLst>
          </p:spPr>
        </p:pic>
        <p:sp>
          <p:nvSpPr>
            <p:cNvPr id="102" name="Oval 101">
              <a:extLst>
                <a:ext uri="{FF2B5EF4-FFF2-40B4-BE49-F238E27FC236}">
                  <a16:creationId xmlns:a16="http://schemas.microsoft.com/office/drawing/2014/main" id="{83FB762A-1A1C-336D-FA94-CC563BD69E54}"/>
                </a:ext>
              </a:extLst>
            </p:cNvPr>
            <p:cNvSpPr/>
            <p:nvPr/>
          </p:nvSpPr>
          <p:spPr>
            <a:xfrm>
              <a:off x="6251863" y="2511927"/>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prstClr val="white"/>
                  </a:solidFill>
                  <a:effectLst/>
                  <a:uLnTx/>
                  <a:uFillTx/>
                  <a:latin typeface="Calibri" panose="020F0502020204030204"/>
                  <a:ea typeface="+mn-ea"/>
                  <a:cs typeface="+mn-cs"/>
                </a:rPr>
                <a:t>14</a:t>
              </a:r>
              <a:endParaRPr kumimoji="0" lang="en-US" sz="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5" name="Straight Connector 24">
            <a:extLst>
              <a:ext uri="{FF2B5EF4-FFF2-40B4-BE49-F238E27FC236}">
                <a16:creationId xmlns:a16="http://schemas.microsoft.com/office/drawing/2014/main" id="{F844DE02-3BDD-AF79-A27E-2A1729B7C6C8}"/>
              </a:ext>
            </a:extLst>
          </p:cNvPr>
          <p:cNvCxnSpPr>
            <a:cxnSpLocks/>
          </p:cNvCxnSpPr>
          <p:nvPr/>
        </p:nvCxnSpPr>
        <p:spPr>
          <a:xfrm flipV="1">
            <a:off x="4511710" y="2052492"/>
            <a:ext cx="3431817" cy="32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E7D5A656-2AC2-823A-8F59-5AD5494096C3}"/>
              </a:ext>
            </a:extLst>
          </p:cNvPr>
          <p:cNvGrpSpPr/>
          <p:nvPr/>
        </p:nvGrpSpPr>
        <p:grpSpPr>
          <a:xfrm>
            <a:off x="5495161" y="2761760"/>
            <a:ext cx="596483" cy="136650"/>
            <a:chOff x="6436983" y="2727039"/>
            <a:chExt cx="596483" cy="136650"/>
          </a:xfrm>
        </p:grpSpPr>
        <p:pic>
          <p:nvPicPr>
            <p:cNvPr id="45" name="Picture 2" descr="STL Sterlite logo">
              <a:extLst>
                <a:ext uri="{FF2B5EF4-FFF2-40B4-BE49-F238E27FC236}">
                  <a16:creationId xmlns:a16="http://schemas.microsoft.com/office/drawing/2014/main" id="{E9BB5AFD-60E0-7890-708C-AA1EB7F67C22}"/>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436983" y="2727039"/>
              <a:ext cx="350403" cy="136650"/>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a:extLst>
                <a:ext uri="{FF2B5EF4-FFF2-40B4-BE49-F238E27FC236}">
                  <a16:creationId xmlns:a16="http://schemas.microsoft.com/office/drawing/2014/main" id="{DB3C6719-8F5B-7050-5903-133B1FE6A1D3}"/>
                </a:ext>
              </a:extLst>
            </p:cNvPr>
            <p:cNvSpPr/>
            <p:nvPr/>
          </p:nvSpPr>
          <p:spPr>
            <a:xfrm>
              <a:off x="6903678" y="2730470"/>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Calibri" panose="020F0502020204030204"/>
                  <a:ea typeface="+mn-ea"/>
                  <a:cs typeface="+mn-cs"/>
                </a:rPr>
                <a:t>11</a:t>
              </a: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2E7972C5-6A67-E665-E221-BBFB096470B2}"/>
              </a:ext>
            </a:extLst>
          </p:cNvPr>
          <p:cNvGrpSpPr/>
          <p:nvPr/>
        </p:nvGrpSpPr>
        <p:grpSpPr>
          <a:xfrm>
            <a:off x="6443233" y="2406440"/>
            <a:ext cx="751123" cy="245648"/>
            <a:chOff x="7190321" y="2674378"/>
            <a:chExt cx="751123" cy="245648"/>
          </a:xfrm>
        </p:grpSpPr>
        <p:pic>
          <p:nvPicPr>
            <p:cNvPr id="59" name="Picture 2" descr="Verizon Communications logo">
              <a:extLst>
                <a:ext uri="{FF2B5EF4-FFF2-40B4-BE49-F238E27FC236}">
                  <a16:creationId xmlns:a16="http://schemas.microsoft.com/office/drawing/2014/main" id="{BC172A7D-4483-D59C-F0A2-C1E8ED6ADA4D}"/>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190321" y="2674378"/>
              <a:ext cx="652502" cy="245648"/>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a:extLst>
                <a:ext uri="{FF2B5EF4-FFF2-40B4-BE49-F238E27FC236}">
                  <a16:creationId xmlns:a16="http://schemas.microsoft.com/office/drawing/2014/main" id="{795AFEBA-F68A-6C41-5995-035B50038C66}"/>
                </a:ext>
              </a:extLst>
            </p:cNvPr>
            <p:cNvSpPr/>
            <p:nvPr/>
          </p:nvSpPr>
          <p:spPr>
            <a:xfrm>
              <a:off x="7811656" y="2750596"/>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Calibri" panose="020F0502020204030204"/>
                  <a:ea typeface="+mn-ea"/>
                  <a:cs typeface="+mn-cs"/>
                </a:rPr>
                <a:t>11</a:t>
              </a: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81A5B6B1-693D-D72E-7404-5CE8C2182739}"/>
              </a:ext>
            </a:extLst>
          </p:cNvPr>
          <p:cNvGrpSpPr/>
          <p:nvPr/>
        </p:nvGrpSpPr>
        <p:grpSpPr>
          <a:xfrm>
            <a:off x="4371596" y="5420811"/>
            <a:ext cx="3591930" cy="346703"/>
            <a:chOff x="4390284" y="5459737"/>
            <a:chExt cx="3156116" cy="304637"/>
          </a:xfrm>
        </p:grpSpPr>
        <p:pic>
          <p:nvPicPr>
            <p:cNvPr id="67" name="Picture 2" descr="Verizon Communications logo">
              <a:extLst>
                <a:ext uri="{FF2B5EF4-FFF2-40B4-BE49-F238E27FC236}">
                  <a16:creationId xmlns:a16="http://schemas.microsoft.com/office/drawing/2014/main" id="{4EB26934-F509-EF63-94A8-CFBF0450DA23}"/>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938863" y="5497695"/>
              <a:ext cx="607537" cy="2287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Kloudville Inc. logo">
              <a:extLst>
                <a:ext uri="{FF2B5EF4-FFF2-40B4-BE49-F238E27FC236}">
                  <a16:creationId xmlns:a16="http://schemas.microsoft.com/office/drawing/2014/main" id="{F076A60C-3D2D-44B4-4944-4680795D1CD0}"/>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4887476" y="5478040"/>
              <a:ext cx="607537" cy="2680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4" descr="Tecnotree logo">
              <a:extLst>
                <a:ext uri="{FF2B5EF4-FFF2-40B4-BE49-F238E27FC236}">
                  <a16:creationId xmlns:a16="http://schemas.microsoft.com/office/drawing/2014/main" id="{DFFDAD64-96F2-04C9-FD23-ACC2FC3F6CEA}"/>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237598" y="5568107"/>
              <a:ext cx="574700" cy="878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erillion Technologies Limited logo">
              <a:extLst>
                <a:ext uri="{FF2B5EF4-FFF2-40B4-BE49-F238E27FC236}">
                  <a16:creationId xmlns:a16="http://schemas.microsoft.com/office/drawing/2014/main" id="{21E81A14-01C4-90BC-2C0E-D7EF9B19146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390284" y="5486696"/>
              <a:ext cx="370626" cy="25071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6D822D1A-8ACE-2E62-C750-726D81D668C5}"/>
                </a:ext>
              </a:extLst>
            </p:cNvPr>
            <p:cNvPicPr>
              <a:picLocks noChangeAspect="1"/>
            </p:cNvPicPr>
            <p:nvPr/>
          </p:nvPicPr>
          <p:blipFill>
            <a:blip r:embed="rId46"/>
            <a:stretch>
              <a:fillRect/>
            </a:stretch>
          </p:blipFill>
          <p:spPr>
            <a:xfrm>
              <a:off x="5621579" y="5459737"/>
              <a:ext cx="489453" cy="304637"/>
            </a:xfrm>
            <a:prstGeom prst="rect">
              <a:avLst/>
            </a:prstGeom>
          </p:spPr>
        </p:pic>
      </p:grpSp>
      <p:grpSp>
        <p:nvGrpSpPr>
          <p:cNvPr id="56" name="Group 55">
            <a:extLst>
              <a:ext uri="{FF2B5EF4-FFF2-40B4-BE49-F238E27FC236}">
                <a16:creationId xmlns:a16="http://schemas.microsoft.com/office/drawing/2014/main" id="{3706BD92-9A41-7EB9-2F47-D7F43A605B88}"/>
              </a:ext>
            </a:extLst>
          </p:cNvPr>
          <p:cNvGrpSpPr/>
          <p:nvPr/>
        </p:nvGrpSpPr>
        <p:grpSpPr>
          <a:xfrm>
            <a:off x="6343018" y="2699947"/>
            <a:ext cx="555772" cy="260276"/>
            <a:chOff x="6332458" y="2733908"/>
            <a:chExt cx="555772" cy="260276"/>
          </a:xfrm>
        </p:grpSpPr>
        <p:pic>
          <p:nvPicPr>
            <p:cNvPr id="52" name="Picture 2" descr="Cerillion Technologies Limited logo">
              <a:extLst>
                <a:ext uri="{FF2B5EF4-FFF2-40B4-BE49-F238E27FC236}">
                  <a16:creationId xmlns:a16="http://schemas.microsoft.com/office/drawing/2014/main" id="{1DC14702-7322-04EB-1DB7-591D7B53E398}"/>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6332458" y="2733908"/>
              <a:ext cx="384754" cy="260276"/>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a:extLst>
                <a:ext uri="{FF2B5EF4-FFF2-40B4-BE49-F238E27FC236}">
                  <a16:creationId xmlns:a16="http://schemas.microsoft.com/office/drawing/2014/main" id="{89DA2D88-4163-6457-B1AC-1E3D3AD8827F}"/>
                </a:ext>
              </a:extLst>
            </p:cNvPr>
            <p:cNvSpPr/>
            <p:nvPr/>
          </p:nvSpPr>
          <p:spPr>
            <a:xfrm>
              <a:off x="6758442" y="2799152"/>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Calibri" panose="020F0502020204030204"/>
                  <a:ea typeface="+mn-ea"/>
                  <a:cs typeface="+mn-cs"/>
                </a:rPr>
                <a:t>10</a:t>
              </a: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8D8CDCDD-56D7-91A3-5FAB-D47179A97FD5}"/>
              </a:ext>
            </a:extLst>
          </p:cNvPr>
          <p:cNvGrpSpPr/>
          <p:nvPr/>
        </p:nvGrpSpPr>
        <p:grpSpPr>
          <a:xfrm>
            <a:off x="7150163" y="2676442"/>
            <a:ext cx="838863" cy="307286"/>
            <a:chOff x="7145343" y="2675815"/>
            <a:chExt cx="838863" cy="307286"/>
          </a:xfrm>
        </p:grpSpPr>
        <p:pic>
          <p:nvPicPr>
            <p:cNvPr id="50" name="Picture 6" descr="Kloudville Inc. logo">
              <a:extLst>
                <a:ext uri="{FF2B5EF4-FFF2-40B4-BE49-F238E27FC236}">
                  <a16:creationId xmlns:a16="http://schemas.microsoft.com/office/drawing/2014/main" id="{8E6A3B62-6BD7-CA2E-34CB-01C41F116145}"/>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145343" y="2675815"/>
              <a:ext cx="696515" cy="30728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34EBBD02-FCC0-901B-C057-C131C1B7B6E7}"/>
                </a:ext>
              </a:extLst>
            </p:cNvPr>
            <p:cNvSpPr/>
            <p:nvPr/>
          </p:nvSpPr>
          <p:spPr>
            <a:xfrm>
              <a:off x="7854418" y="2764564"/>
              <a:ext cx="129788" cy="129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prstClr val="white"/>
                  </a:solidFill>
                  <a:effectLst/>
                  <a:uLnTx/>
                  <a:uFillTx/>
                  <a:latin typeface="Calibri" panose="020F0502020204030204"/>
                  <a:ea typeface="+mn-ea"/>
                  <a:cs typeface="+mn-cs"/>
                </a:rPr>
                <a:t>10</a:t>
              </a: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32" name="Picture 31">
            <a:extLst>
              <a:ext uri="{FF2B5EF4-FFF2-40B4-BE49-F238E27FC236}">
                <a16:creationId xmlns:a16="http://schemas.microsoft.com/office/drawing/2014/main" id="{26DAA25D-8490-89B9-17C2-DC9D11088417}"/>
              </a:ext>
            </a:extLst>
          </p:cNvPr>
          <p:cNvPicPr>
            <a:picLocks noChangeAspect="1"/>
          </p:cNvPicPr>
          <p:nvPr/>
        </p:nvPicPr>
        <p:blipFill>
          <a:blip r:embed="rId49"/>
          <a:stretch>
            <a:fillRect/>
          </a:stretch>
        </p:blipFill>
        <p:spPr>
          <a:xfrm>
            <a:off x="2158054" y="1216486"/>
            <a:ext cx="742961" cy="809788"/>
          </a:xfrm>
          <a:prstGeom prst="rect">
            <a:avLst/>
          </a:prstGeom>
        </p:spPr>
      </p:pic>
      <p:sp>
        <p:nvSpPr>
          <p:cNvPr id="41" name="TextBox 40">
            <a:extLst>
              <a:ext uri="{FF2B5EF4-FFF2-40B4-BE49-F238E27FC236}">
                <a16:creationId xmlns:a16="http://schemas.microsoft.com/office/drawing/2014/main" id="{F1FE2975-6F6F-B254-44C1-6E6CC54B480F}"/>
              </a:ext>
            </a:extLst>
          </p:cNvPr>
          <p:cNvSpPr txBox="1"/>
          <p:nvPr/>
        </p:nvSpPr>
        <p:spPr>
          <a:xfrm>
            <a:off x="416374" y="5639525"/>
            <a:ext cx="273344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rPr>
              <a:t>* Organizations with 5+ unique users in the month</a:t>
            </a:r>
          </a:p>
        </p:txBody>
      </p:sp>
      <p:pic>
        <p:nvPicPr>
          <p:cNvPr id="46" name="Picture 45">
            <a:extLst>
              <a:ext uri="{FF2B5EF4-FFF2-40B4-BE49-F238E27FC236}">
                <a16:creationId xmlns:a16="http://schemas.microsoft.com/office/drawing/2014/main" id="{6EBEED59-8803-B6C7-9500-44B36A931DC1}"/>
              </a:ext>
            </a:extLst>
          </p:cNvPr>
          <p:cNvPicPr>
            <a:picLocks noChangeAspect="1"/>
          </p:cNvPicPr>
          <p:nvPr/>
        </p:nvPicPr>
        <p:blipFill>
          <a:blip r:embed="rId50"/>
          <a:stretch>
            <a:fillRect/>
          </a:stretch>
        </p:blipFill>
        <p:spPr>
          <a:xfrm>
            <a:off x="494906" y="2482044"/>
            <a:ext cx="3199528" cy="3121782"/>
          </a:xfrm>
          <a:prstGeom prst="rect">
            <a:avLst/>
          </a:prstGeom>
        </p:spPr>
      </p:pic>
      <p:pic>
        <p:nvPicPr>
          <p:cNvPr id="58" name="Picture 57">
            <a:extLst>
              <a:ext uri="{FF2B5EF4-FFF2-40B4-BE49-F238E27FC236}">
                <a16:creationId xmlns:a16="http://schemas.microsoft.com/office/drawing/2014/main" id="{DE4CEF26-59DF-F341-8F87-1A090C5A8B54}"/>
              </a:ext>
            </a:extLst>
          </p:cNvPr>
          <p:cNvPicPr>
            <a:picLocks noChangeAspect="1"/>
          </p:cNvPicPr>
          <p:nvPr/>
        </p:nvPicPr>
        <p:blipFill>
          <a:blip r:embed="rId51"/>
          <a:stretch>
            <a:fillRect/>
          </a:stretch>
        </p:blipFill>
        <p:spPr>
          <a:xfrm>
            <a:off x="8471054" y="3022229"/>
            <a:ext cx="3330320" cy="2227791"/>
          </a:xfrm>
          <a:prstGeom prst="rect">
            <a:avLst/>
          </a:prstGeom>
        </p:spPr>
      </p:pic>
      <p:pic>
        <p:nvPicPr>
          <p:cNvPr id="69" name="Picture 68">
            <a:extLst>
              <a:ext uri="{FF2B5EF4-FFF2-40B4-BE49-F238E27FC236}">
                <a16:creationId xmlns:a16="http://schemas.microsoft.com/office/drawing/2014/main" id="{A78C03DE-89FB-BCA9-54C5-F859D92D06E3}"/>
              </a:ext>
            </a:extLst>
          </p:cNvPr>
          <p:cNvPicPr>
            <a:picLocks noChangeAspect="1"/>
          </p:cNvPicPr>
          <p:nvPr/>
        </p:nvPicPr>
        <p:blipFill>
          <a:blip r:embed="rId52"/>
          <a:stretch>
            <a:fillRect/>
          </a:stretch>
        </p:blipFill>
        <p:spPr>
          <a:xfrm>
            <a:off x="4360211" y="3611637"/>
            <a:ext cx="3597159" cy="1214582"/>
          </a:xfrm>
          <a:prstGeom prst="rect">
            <a:avLst/>
          </a:prstGeom>
        </p:spPr>
      </p:pic>
      <p:pic>
        <p:nvPicPr>
          <p:cNvPr id="71" name="Picture 70">
            <a:extLst>
              <a:ext uri="{FF2B5EF4-FFF2-40B4-BE49-F238E27FC236}">
                <a16:creationId xmlns:a16="http://schemas.microsoft.com/office/drawing/2014/main" id="{EA318A04-7C73-315B-5C6B-24F548E9C621}"/>
              </a:ext>
            </a:extLst>
          </p:cNvPr>
          <p:cNvPicPr>
            <a:picLocks noChangeAspect="1"/>
          </p:cNvPicPr>
          <p:nvPr/>
        </p:nvPicPr>
        <p:blipFill rotWithShape="1">
          <a:blip r:embed="rId53"/>
          <a:srcRect t="484" r="1445" b="1"/>
          <a:stretch/>
        </p:blipFill>
        <p:spPr>
          <a:xfrm>
            <a:off x="10912259" y="6135530"/>
            <a:ext cx="779594" cy="641314"/>
          </a:xfrm>
          <a:prstGeom prst="rect">
            <a:avLst/>
          </a:prstGeom>
          <a:effectLst>
            <a:softEdge rad="25400"/>
          </a:effectLst>
        </p:spPr>
      </p:pic>
    </p:spTree>
    <p:extLst>
      <p:ext uri="{BB962C8B-B14F-4D97-AF65-F5344CB8AC3E}">
        <p14:creationId xmlns:p14="http://schemas.microsoft.com/office/powerpoint/2010/main" val="303167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BA4FA-6C5F-4DB7-B4EA-9F402E4849CA}"/>
              </a:ext>
            </a:extLst>
          </p:cNvPr>
          <p:cNvSpPr>
            <a:spLocks noGrp="1"/>
          </p:cNvSpPr>
          <p:nvPr>
            <p:ph type="body" sz="half" idx="2"/>
          </p:nvPr>
        </p:nvSpPr>
        <p:spPr/>
        <p:txBody>
          <a:bodyPr>
            <a:normAutofit fontScale="62500" lnSpcReduction="20000"/>
          </a:bodyPr>
          <a:lstStyle/>
          <a:p>
            <a:r>
              <a:rPr lang="en-US"/>
              <a:t>ODA Components</a:t>
            </a:r>
            <a:br>
              <a:rPr lang="en-US"/>
            </a:br>
            <a:r>
              <a:rPr lang="en-US"/>
              <a:t>&amp; Canvas</a:t>
            </a:r>
          </a:p>
        </p:txBody>
      </p:sp>
    </p:spTree>
    <p:extLst>
      <p:ext uri="{BB962C8B-B14F-4D97-AF65-F5344CB8AC3E}">
        <p14:creationId xmlns:p14="http://schemas.microsoft.com/office/powerpoint/2010/main" val="616814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F77DDB-261A-407D-8232-29F8542683EA}"/>
              </a:ext>
            </a:extLst>
          </p:cNvPr>
          <p:cNvSpPr/>
          <p:nvPr/>
        </p:nvSpPr>
        <p:spPr>
          <a:xfrm>
            <a:off x="-7951" y="0"/>
            <a:ext cx="6120000" cy="6669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44A01F46-43F7-4EBA-90D4-29871045421B}"/>
              </a:ext>
            </a:extLst>
          </p:cNvPr>
          <p:cNvSpPr/>
          <p:nvPr/>
        </p:nvSpPr>
        <p:spPr>
          <a:xfrm>
            <a:off x="-4543" y="6530380"/>
            <a:ext cx="11107293" cy="342735"/>
          </a:xfrm>
          <a:custGeom>
            <a:avLst/>
            <a:gdLst>
              <a:gd name="connsiteX0" fmla="*/ 0 w 11107293"/>
              <a:gd name="connsiteY0" fmla="*/ 0 h 342735"/>
              <a:gd name="connsiteX1" fmla="*/ 10838690 w 11107293"/>
              <a:gd name="connsiteY1" fmla="*/ 0 h 342735"/>
              <a:gd name="connsiteX2" fmla="*/ 11107293 w 11107293"/>
              <a:gd name="connsiteY2" fmla="*/ 268602 h 342735"/>
              <a:gd name="connsiteX3" fmla="*/ 11107293 w 11107293"/>
              <a:gd name="connsiteY3" fmla="*/ 342735 h 342735"/>
              <a:gd name="connsiteX4" fmla="*/ 0 w 11107293"/>
              <a:gd name="connsiteY4" fmla="*/ 342735 h 342735"/>
              <a:gd name="connsiteX5" fmla="*/ 0 w 11107293"/>
              <a:gd name="connsiteY5" fmla="*/ 0 h 34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7293" h="342735">
                <a:moveTo>
                  <a:pt x="0" y="0"/>
                </a:moveTo>
                <a:lnTo>
                  <a:pt x="10838690" y="0"/>
                </a:lnTo>
                <a:cubicBezTo>
                  <a:pt x="10986950" y="0"/>
                  <a:pt x="11107293" y="120207"/>
                  <a:pt x="11107293" y="268602"/>
                </a:cubicBezTo>
                <a:lnTo>
                  <a:pt x="11107293" y="342735"/>
                </a:lnTo>
                <a:lnTo>
                  <a:pt x="0" y="342735"/>
                </a:lnTo>
                <a:lnTo>
                  <a:pt x="0" y="0"/>
                </a:lnTo>
                <a:close/>
              </a:path>
            </a:pathLst>
          </a:custGeom>
          <a:solidFill>
            <a:schemeClr val="accent5">
              <a:lumMod val="90000"/>
            </a:schemeClr>
          </a:solidFill>
          <a:ln w="1354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Round Single Corner of Rectangle 2">
            <a:extLst>
              <a:ext uri="{FF2B5EF4-FFF2-40B4-BE49-F238E27FC236}">
                <a16:creationId xmlns:a16="http://schemas.microsoft.com/office/drawing/2014/main" id="{2C512E4E-F782-6BED-0269-60789A921C95}"/>
              </a:ext>
            </a:extLst>
          </p:cNvPr>
          <p:cNvSpPr/>
          <p:nvPr/>
        </p:nvSpPr>
        <p:spPr>
          <a:xfrm flipV="1">
            <a:off x="5987332" y="1385228"/>
            <a:ext cx="6204668" cy="3336224"/>
          </a:xfrm>
          <a:prstGeom prst="round1Rect">
            <a:avLst>
              <a:gd name="adj" fmla="val 50000"/>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Round Single Corner of Rectangle 11">
            <a:extLst>
              <a:ext uri="{FF2B5EF4-FFF2-40B4-BE49-F238E27FC236}">
                <a16:creationId xmlns:a16="http://schemas.microsoft.com/office/drawing/2014/main" id="{60BE75D2-7E62-7442-0213-7DB25BBA35BB}"/>
              </a:ext>
            </a:extLst>
          </p:cNvPr>
          <p:cNvSpPr/>
          <p:nvPr/>
        </p:nvSpPr>
        <p:spPr>
          <a:xfrm flipH="1" flipV="1">
            <a:off x="-21386" y="1385228"/>
            <a:ext cx="6141386" cy="3336224"/>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1DA3C6A4-25C1-262F-3272-41D27FB4A6B8}"/>
              </a:ext>
            </a:extLst>
          </p:cNvPr>
          <p:cNvSpPr txBox="1"/>
          <p:nvPr/>
        </p:nvSpPr>
        <p:spPr>
          <a:xfrm>
            <a:off x="343782" y="4835917"/>
            <a:ext cx="5333219" cy="1461939"/>
          </a:xfrm>
          <a:prstGeom prst="rect">
            <a:avLst/>
          </a:prstGeom>
        </p:spPr>
        <p:txBody>
          <a:bodyPr>
            <a:spAutoFit/>
          </a:bodyPr>
          <a:lstStyle>
            <a:defPPr>
              <a:defRPr lang="en-US"/>
            </a:defPPr>
            <a:lvl1pPr marL="360363" indent="-360363">
              <a:lnSpc>
                <a:spcPct val="100000"/>
              </a:lnSpc>
              <a:spcBef>
                <a:spcPts val="0"/>
              </a:spcBef>
              <a:spcAft>
                <a:spcPts val="1200"/>
              </a:spcAft>
              <a:buFontTx/>
              <a:buBlip>
                <a:blip r:embed="rId3"/>
              </a:buBlip>
              <a:defRPr sz="2000" b="1">
                <a:solidFill>
                  <a:schemeClr val="accent1"/>
                </a:solidFill>
              </a:defRPr>
            </a:lvl1pPr>
            <a:lvl2pPr marL="404813" lvl="1" indent="-217488">
              <a:lnSpc>
                <a:spcPct val="100000"/>
              </a:lnSpc>
              <a:spcBef>
                <a:spcPts val="0"/>
              </a:spcBef>
              <a:spcAft>
                <a:spcPts val="1200"/>
              </a:spcAft>
              <a:buFont typeface="Arial" panose="020B0604020202020204" pitchFamily="34" charset="0"/>
              <a:buChar char="•"/>
              <a:defRPr sz="1600">
                <a:solidFill>
                  <a:schemeClr val="accent1"/>
                </a:solidFill>
              </a:defRPr>
            </a:lvl2pPr>
            <a:lvl3pPr marL="1200150" indent="-285750">
              <a:lnSpc>
                <a:spcPct val="110000"/>
              </a:lnSpc>
              <a:spcBef>
                <a:spcPts val="0"/>
              </a:spcBef>
              <a:spcAft>
                <a:spcPts val="1200"/>
              </a:spcAft>
              <a:buFont typeface="Arial" panose="020B0604020202020204" pitchFamily="34" charset="0"/>
              <a:buChar char="•"/>
              <a:defRPr sz="1600">
                <a:solidFill>
                  <a:schemeClr val="accent1"/>
                </a:solidFill>
              </a:defRPr>
            </a:lvl3pPr>
            <a:lvl4pPr marL="1657350" indent="-285750">
              <a:lnSpc>
                <a:spcPct val="110000"/>
              </a:lnSpc>
              <a:spcBef>
                <a:spcPts val="0"/>
              </a:spcBef>
              <a:spcAft>
                <a:spcPts val="1200"/>
              </a:spcAft>
              <a:buFont typeface="Arial" panose="020B0604020202020204" pitchFamily="34" charset="0"/>
              <a:buChar char="•"/>
              <a:defRPr sz="1600">
                <a:solidFill>
                  <a:schemeClr val="accent1"/>
                </a:solidFill>
              </a:defRPr>
            </a:lvl4pPr>
            <a:lvl5pPr marL="2114550" indent="-285750">
              <a:lnSpc>
                <a:spcPct val="110000"/>
              </a:lnSpc>
              <a:spcBef>
                <a:spcPts val="0"/>
              </a:spcBef>
              <a:spcAft>
                <a:spcPts val="1200"/>
              </a:spcAft>
              <a:buFont typeface="Arial" panose="020B0604020202020204" pitchFamily="34" charset="0"/>
              <a:buChar char="•"/>
              <a:defRPr sz="1600">
                <a:solidFill>
                  <a:schemeClr val="accent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prstClr val="white"/>
                </a:solidFill>
                <a:effectLst/>
                <a:uLnTx/>
                <a:uFillTx/>
                <a:latin typeface="Arial"/>
                <a:ea typeface="+mn-ea"/>
                <a:cs typeface="+mn-cs"/>
              </a:rPr>
              <a:t>Components enable solutions to be built easily and quickly from a set of plug and play “Lego blocks”.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prstClr val="white"/>
                </a:solidFill>
                <a:effectLst/>
                <a:uLnTx/>
                <a:uFillTx/>
                <a:latin typeface="Arial"/>
                <a:ea typeface="+mn-ea"/>
                <a:cs typeface="+mn-cs"/>
              </a:rPr>
              <a:t>Connected using Open APIs and based on a standard data model.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GB" sz="1400" b="0" i="0" u="none" strike="noStrike" kern="1200" cap="none" spc="0" normalizeH="0" baseline="0" noProof="0">
                <a:ln>
                  <a:noFill/>
                </a:ln>
                <a:solidFill>
                  <a:prstClr val="white"/>
                </a:solidFill>
                <a:effectLst/>
                <a:uLnTx/>
                <a:uFillTx/>
                <a:latin typeface="Arial"/>
                <a:ea typeface="+mn-ea"/>
                <a:cs typeface="+mn-cs"/>
              </a:rPr>
              <a:t>Delivering agility, flexibility and scalability. Strengthening and simplifying the procurement process.</a:t>
            </a:r>
            <a:endParaRPr kumimoji="0" lang="en-GB"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TextBox 13">
            <a:extLst>
              <a:ext uri="{FF2B5EF4-FFF2-40B4-BE49-F238E27FC236}">
                <a16:creationId xmlns:a16="http://schemas.microsoft.com/office/drawing/2014/main" id="{CF3E77CE-C795-253B-FEB5-4EE86304084D}"/>
              </a:ext>
            </a:extLst>
          </p:cNvPr>
          <p:cNvSpPr txBox="1"/>
          <p:nvPr/>
        </p:nvSpPr>
        <p:spPr>
          <a:xfrm>
            <a:off x="399189" y="4534843"/>
            <a:ext cx="3356653" cy="1556395"/>
          </a:xfrm>
          <a:prstGeom prst="rect">
            <a:avLst/>
          </a:prstGeom>
        </p:spPr>
        <p:txBody>
          <a:bodyPr>
            <a:noAutofit/>
          </a:bodyPr>
          <a:lstStyle>
            <a:defPPr>
              <a:defRPr lang="en-US"/>
            </a:defPPr>
            <a:lvl1pPr marL="360363" indent="-360363">
              <a:lnSpc>
                <a:spcPct val="100000"/>
              </a:lnSpc>
              <a:spcBef>
                <a:spcPts val="0"/>
              </a:spcBef>
              <a:spcAft>
                <a:spcPts val="1200"/>
              </a:spcAft>
              <a:buFontTx/>
              <a:buBlip>
                <a:blip r:embed="rId3"/>
              </a:buBlip>
              <a:defRPr sz="2000" b="1">
                <a:solidFill>
                  <a:schemeClr val="accent1"/>
                </a:solidFill>
              </a:defRPr>
            </a:lvl1pPr>
            <a:lvl2pPr marL="404813" lvl="1" indent="-217488">
              <a:lnSpc>
                <a:spcPct val="100000"/>
              </a:lnSpc>
              <a:spcBef>
                <a:spcPts val="0"/>
              </a:spcBef>
              <a:spcAft>
                <a:spcPts val="1200"/>
              </a:spcAft>
              <a:buFont typeface="Arial" panose="020B0604020202020204" pitchFamily="34" charset="0"/>
              <a:buChar char="•"/>
              <a:defRPr sz="1600">
                <a:solidFill>
                  <a:schemeClr val="accent1"/>
                </a:solidFill>
              </a:defRPr>
            </a:lvl2pPr>
            <a:lvl3pPr marL="1200150" indent="-285750">
              <a:lnSpc>
                <a:spcPct val="110000"/>
              </a:lnSpc>
              <a:spcBef>
                <a:spcPts val="0"/>
              </a:spcBef>
              <a:spcAft>
                <a:spcPts val="1200"/>
              </a:spcAft>
              <a:buFont typeface="Arial" panose="020B0604020202020204" pitchFamily="34" charset="0"/>
              <a:buChar char="•"/>
              <a:defRPr sz="1600">
                <a:solidFill>
                  <a:schemeClr val="accent1"/>
                </a:solidFill>
              </a:defRPr>
            </a:lvl3pPr>
            <a:lvl4pPr marL="1657350" indent="-285750">
              <a:lnSpc>
                <a:spcPct val="110000"/>
              </a:lnSpc>
              <a:spcBef>
                <a:spcPts val="0"/>
              </a:spcBef>
              <a:spcAft>
                <a:spcPts val="1200"/>
              </a:spcAft>
              <a:buFont typeface="Arial" panose="020B0604020202020204" pitchFamily="34" charset="0"/>
              <a:buChar char="•"/>
              <a:defRPr sz="1600">
                <a:solidFill>
                  <a:schemeClr val="accent1"/>
                </a:solidFill>
              </a:defRPr>
            </a:lvl4pPr>
            <a:lvl5pPr marL="2114550" indent="-285750">
              <a:lnSpc>
                <a:spcPct val="110000"/>
              </a:lnSpc>
              <a:spcBef>
                <a:spcPts val="0"/>
              </a:spcBef>
              <a:spcAft>
                <a:spcPts val="1200"/>
              </a:spcAft>
              <a:buFont typeface="Arial" panose="020B0604020202020204" pitchFamily="34" charset="0"/>
              <a:buChar char="•"/>
              <a:defRPr sz="1600">
                <a:solidFill>
                  <a:schemeClr val="accent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Arial"/>
              <a:ea typeface="+mn-ea"/>
              <a:cs typeface="+mn-cs"/>
            </a:endParaRPr>
          </a:p>
        </p:txBody>
      </p:sp>
      <p:sp>
        <p:nvSpPr>
          <p:cNvPr id="18" name="TextBox 17">
            <a:extLst>
              <a:ext uri="{FF2B5EF4-FFF2-40B4-BE49-F238E27FC236}">
                <a16:creationId xmlns:a16="http://schemas.microsoft.com/office/drawing/2014/main" id="{4E604B00-9435-5C87-4043-ED7B953F1B88}"/>
              </a:ext>
            </a:extLst>
          </p:cNvPr>
          <p:cNvSpPr txBox="1"/>
          <p:nvPr/>
        </p:nvSpPr>
        <p:spPr>
          <a:xfrm>
            <a:off x="6510473" y="4835917"/>
            <a:ext cx="5282338"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1A2746"/>
                </a:solidFill>
                <a:effectLst/>
                <a:uLnTx/>
                <a:uFillTx/>
                <a:latin typeface="Arial"/>
                <a:ea typeface="+mn-ea"/>
                <a:cs typeface="+mn-cs"/>
              </a:rPr>
              <a:t>This is made possible by an operational Canvas, exposing standard services for monitoring, management, security, etc.</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0" i="0" u="none" strike="noStrike" kern="1200" cap="none" spc="0" normalizeH="0" baseline="0" noProof="0">
                <a:ln>
                  <a:noFill/>
                </a:ln>
                <a:solidFill>
                  <a:srgbClr val="1A2746"/>
                </a:solidFill>
                <a:effectLst/>
                <a:uLnTx/>
                <a:uFillTx/>
                <a:latin typeface="Arial"/>
                <a:ea typeface="+mn-ea"/>
                <a:cs typeface="+mn-cs"/>
              </a:rPr>
              <a:t>Delivering simplified operations and reducing total cost of ownership.</a:t>
            </a:r>
            <a:endParaRPr kumimoji="0" lang="en-GB" sz="1400" b="0" i="0" u="none" strike="noStrike" kern="1200" cap="none" spc="0" normalizeH="0" baseline="0" noProof="0" dirty="0">
              <a:ln>
                <a:noFill/>
              </a:ln>
              <a:solidFill>
                <a:srgbClr val="1A2746"/>
              </a:solidFill>
              <a:effectLst/>
              <a:uLnTx/>
              <a:uFillTx/>
              <a:latin typeface="Arial"/>
              <a:ea typeface="+mn-ea"/>
              <a:cs typeface="+mn-cs"/>
            </a:endParaRPr>
          </a:p>
        </p:txBody>
      </p:sp>
      <p:sp>
        <p:nvSpPr>
          <p:cNvPr id="19" name="TextBox 18">
            <a:extLst>
              <a:ext uri="{FF2B5EF4-FFF2-40B4-BE49-F238E27FC236}">
                <a16:creationId xmlns:a16="http://schemas.microsoft.com/office/drawing/2014/main" id="{35B05E30-D084-2334-2E32-B4798CEF4498}"/>
              </a:ext>
            </a:extLst>
          </p:cNvPr>
          <p:cNvSpPr txBox="1"/>
          <p:nvPr/>
        </p:nvSpPr>
        <p:spPr>
          <a:xfrm>
            <a:off x="8427900" y="1532783"/>
            <a:ext cx="19208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1A2746"/>
                </a:solidFill>
                <a:effectLst/>
                <a:uLnTx/>
                <a:uFillTx/>
                <a:latin typeface="Arial"/>
                <a:ea typeface="+mn-ea"/>
                <a:cs typeface="+mn-cs"/>
              </a:rPr>
              <a:t>Vendor with ODA compliant components</a:t>
            </a:r>
          </a:p>
        </p:txBody>
      </p:sp>
      <p:grpSp>
        <p:nvGrpSpPr>
          <p:cNvPr id="20" name="Group 19">
            <a:extLst>
              <a:ext uri="{FF2B5EF4-FFF2-40B4-BE49-F238E27FC236}">
                <a16:creationId xmlns:a16="http://schemas.microsoft.com/office/drawing/2014/main" id="{9C5665E3-334C-8BB4-B94A-AA2921E476E1}"/>
              </a:ext>
            </a:extLst>
          </p:cNvPr>
          <p:cNvGrpSpPr/>
          <p:nvPr/>
        </p:nvGrpSpPr>
        <p:grpSpPr>
          <a:xfrm>
            <a:off x="7034367" y="2059477"/>
            <a:ext cx="3869011" cy="2038714"/>
            <a:chOff x="1991332" y="3205473"/>
            <a:chExt cx="5551599" cy="2925330"/>
          </a:xfrm>
        </p:grpSpPr>
        <p:pic>
          <p:nvPicPr>
            <p:cNvPr id="21" name="Picture 20" descr="A close-up of a card&#10;&#10;Description automatically generated with low confidence">
              <a:extLst>
                <a:ext uri="{FF2B5EF4-FFF2-40B4-BE49-F238E27FC236}">
                  <a16:creationId xmlns:a16="http://schemas.microsoft.com/office/drawing/2014/main" id="{2FEDCDDE-6B58-F06C-C14D-83246C4D955A}"/>
                </a:ext>
              </a:extLst>
            </p:cNvPr>
            <p:cNvPicPr>
              <a:picLocks noChangeAspect="1"/>
            </p:cNvPicPr>
            <p:nvPr/>
          </p:nvPicPr>
          <p:blipFill>
            <a:blip r:embed="rId4"/>
            <a:stretch>
              <a:fillRect/>
            </a:stretch>
          </p:blipFill>
          <p:spPr>
            <a:xfrm>
              <a:off x="2473713" y="3464183"/>
              <a:ext cx="5069218" cy="2666620"/>
            </a:xfrm>
            <a:prstGeom prst="rect">
              <a:avLst/>
            </a:prstGeom>
          </p:spPr>
        </p:pic>
        <p:grpSp>
          <p:nvGrpSpPr>
            <p:cNvPr id="22" name="Group 21">
              <a:extLst>
                <a:ext uri="{FF2B5EF4-FFF2-40B4-BE49-F238E27FC236}">
                  <a16:creationId xmlns:a16="http://schemas.microsoft.com/office/drawing/2014/main" id="{67ED9ECF-2C79-6D6E-CB55-6A42F96E779B}"/>
                </a:ext>
              </a:extLst>
            </p:cNvPr>
            <p:cNvGrpSpPr/>
            <p:nvPr/>
          </p:nvGrpSpPr>
          <p:grpSpPr>
            <a:xfrm>
              <a:off x="3437200" y="3649022"/>
              <a:ext cx="2825413" cy="1146562"/>
              <a:chOff x="5042291" y="1193939"/>
              <a:chExt cx="3298850" cy="1338682"/>
            </a:xfrm>
          </p:grpSpPr>
          <p:pic>
            <p:nvPicPr>
              <p:cNvPr id="46" name="Picture 45" descr="Diagram, shape&#10;&#10;Description automatically generated">
                <a:extLst>
                  <a:ext uri="{FF2B5EF4-FFF2-40B4-BE49-F238E27FC236}">
                    <a16:creationId xmlns:a16="http://schemas.microsoft.com/office/drawing/2014/main" id="{0B25300C-380F-5CFA-F8D7-B5A2EA43DB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5042291" y="1594248"/>
                <a:ext cx="482698" cy="391910"/>
              </a:xfrm>
              <a:prstGeom prst="roundRect">
                <a:avLst/>
              </a:prstGeom>
            </p:spPr>
          </p:pic>
          <p:pic>
            <p:nvPicPr>
              <p:cNvPr id="49" name="Picture 48" descr="Diagram, shape&#10;&#10;Description automatically generated">
                <a:extLst>
                  <a:ext uri="{FF2B5EF4-FFF2-40B4-BE49-F238E27FC236}">
                    <a16:creationId xmlns:a16="http://schemas.microsoft.com/office/drawing/2014/main" id="{B92A01E9-385C-3795-ACBA-825BC4CB71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6215446" y="1193939"/>
                <a:ext cx="482698" cy="391910"/>
              </a:xfrm>
              <a:prstGeom prst="roundRect">
                <a:avLst/>
              </a:prstGeom>
            </p:spPr>
          </p:pic>
          <p:pic>
            <p:nvPicPr>
              <p:cNvPr id="50" name="Picture 49" descr="Diagram, shape&#10;&#10;Description automatically generated">
                <a:extLst>
                  <a:ext uri="{FF2B5EF4-FFF2-40B4-BE49-F238E27FC236}">
                    <a16:creationId xmlns:a16="http://schemas.microsoft.com/office/drawing/2014/main" id="{23731B5C-8A0B-5272-A299-3437F46941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5526598" y="1787803"/>
                <a:ext cx="482698" cy="391910"/>
              </a:xfrm>
              <a:prstGeom prst="roundRect">
                <a:avLst/>
              </a:prstGeom>
            </p:spPr>
          </p:pic>
          <p:pic>
            <p:nvPicPr>
              <p:cNvPr id="67" name="Picture 66" descr="Diagram, shape&#10;&#10;Description automatically generated">
                <a:extLst>
                  <a:ext uri="{FF2B5EF4-FFF2-40B4-BE49-F238E27FC236}">
                    <a16:creationId xmlns:a16="http://schemas.microsoft.com/office/drawing/2014/main" id="{E5B6C98E-6BEC-017C-01AD-991A8575F4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5815372" y="1480887"/>
                <a:ext cx="482698" cy="391910"/>
              </a:xfrm>
              <a:prstGeom prst="roundRect">
                <a:avLst/>
              </a:prstGeom>
            </p:spPr>
          </p:pic>
          <p:pic>
            <p:nvPicPr>
              <p:cNvPr id="68" name="Picture 67" descr="Diagram, shape&#10;&#10;Description automatically generated">
                <a:extLst>
                  <a:ext uri="{FF2B5EF4-FFF2-40B4-BE49-F238E27FC236}">
                    <a16:creationId xmlns:a16="http://schemas.microsoft.com/office/drawing/2014/main" id="{BB214EFD-1EB6-A97B-F86D-1735A6A90C7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6315394" y="1610924"/>
                <a:ext cx="482698" cy="391910"/>
              </a:xfrm>
              <a:prstGeom prst="roundRect">
                <a:avLst/>
              </a:prstGeom>
            </p:spPr>
          </p:pic>
          <p:pic>
            <p:nvPicPr>
              <p:cNvPr id="69" name="Picture 68">
                <a:extLst>
                  <a:ext uri="{FF2B5EF4-FFF2-40B4-BE49-F238E27FC236}">
                    <a16:creationId xmlns:a16="http://schemas.microsoft.com/office/drawing/2014/main" id="{E303BC09-D677-DC19-C690-99D913FB3E16}"/>
                  </a:ext>
                </a:extLst>
              </p:cNvPr>
              <p:cNvPicPr>
                <a:picLocks noChangeAspect="1"/>
              </p:cNvPicPr>
              <p:nvPr/>
            </p:nvPicPr>
            <p:blipFill>
              <a:blip r:embed="rId6"/>
              <a:stretch>
                <a:fillRect/>
              </a:stretch>
            </p:blipFill>
            <p:spPr>
              <a:xfrm>
                <a:off x="6892681" y="1264721"/>
                <a:ext cx="1448460" cy="914197"/>
              </a:xfrm>
              <a:prstGeom prst="roundRect">
                <a:avLst/>
              </a:prstGeom>
            </p:spPr>
          </p:pic>
          <p:pic>
            <p:nvPicPr>
              <p:cNvPr id="70" name="Picture 69" descr="Diagram, shape&#10;&#10;Description automatically generated">
                <a:extLst>
                  <a:ext uri="{FF2B5EF4-FFF2-40B4-BE49-F238E27FC236}">
                    <a16:creationId xmlns:a16="http://schemas.microsoft.com/office/drawing/2014/main" id="{1CDA0C1D-1615-C198-0B69-7FB63F9836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6121390" y="1994632"/>
                <a:ext cx="482698" cy="391910"/>
              </a:xfrm>
              <a:prstGeom prst="roundRect">
                <a:avLst/>
              </a:prstGeom>
            </p:spPr>
          </p:pic>
          <p:pic>
            <p:nvPicPr>
              <p:cNvPr id="71" name="Picture 70" descr="Diagram, shape&#10;&#10;Description automatically generated">
                <a:extLst>
                  <a:ext uri="{FF2B5EF4-FFF2-40B4-BE49-F238E27FC236}">
                    <a16:creationId xmlns:a16="http://schemas.microsoft.com/office/drawing/2014/main" id="{7CD79EA0-C905-E441-C462-CA7F6AFF30D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39" t="9644" r="6800" b="27189"/>
              <a:stretch/>
            </p:blipFill>
            <p:spPr>
              <a:xfrm rot="21243423">
                <a:off x="6586666" y="2140711"/>
                <a:ext cx="482698" cy="391910"/>
              </a:xfrm>
              <a:prstGeom prst="roundRect">
                <a:avLst/>
              </a:prstGeom>
            </p:spPr>
          </p:pic>
        </p:grpSp>
        <p:sp>
          <p:nvSpPr>
            <p:cNvPr id="23" name="TextBox 22">
              <a:extLst>
                <a:ext uri="{FF2B5EF4-FFF2-40B4-BE49-F238E27FC236}">
                  <a16:creationId xmlns:a16="http://schemas.microsoft.com/office/drawing/2014/main" id="{D30B7CC5-0C17-C76A-8B06-1C6482F238C5}"/>
                </a:ext>
              </a:extLst>
            </p:cNvPr>
            <p:cNvSpPr txBox="1"/>
            <p:nvPr/>
          </p:nvSpPr>
          <p:spPr>
            <a:xfrm rot="20877000">
              <a:off x="3711356" y="3682624"/>
              <a:ext cx="583404" cy="264975"/>
            </a:xfrm>
            <a:prstGeom prst="rect">
              <a:avLst/>
            </a:prstGeom>
            <a:noFill/>
          </p:spPr>
          <p:txBody>
            <a:bodyPr wrap="square">
              <a:spAutoFit/>
            </a:bodyPr>
            <a:lstStyle>
              <a:defPPr>
                <a:defRPr lang="en-US"/>
              </a:defPPr>
              <a:lvl1pPr>
                <a:defRPr sz="1200" b="1" i="1" u="none" strike="noStrike">
                  <a:solidFill>
                    <a:schemeClr val="bg1"/>
                  </a:solidFill>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dirty="0">
                  <a:ln>
                    <a:noFill/>
                  </a:ln>
                  <a:solidFill>
                    <a:prstClr val="white"/>
                  </a:solidFill>
                  <a:effectLst/>
                  <a:uLnTx/>
                  <a:uFillTx/>
                  <a:latin typeface="Arial"/>
                  <a:ea typeface="+mn-ea"/>
                  <a:cs typeface="+mn-cs"/>
                </a:rPr>
                <a:t>OSS</a:t>
              </a:r>
            </a:p>
          </p:txBody>
        </p:sp>
        <p:sp>
          <p:nvSpPr>
            <p:cNvPr id="24" name="TextBox 23">
              <a:extLst>
                <a:ext uri="{FF2B5EF4-FFF2-40B4-BE49-F238E27FC236}">
                  <a16:creationId xmlns:a16="http://schemas.microsoft.com/office/drawing/2014/main" id="{416218F9-6445-B92E-ECCE-96B2802969C4}"/>
                </a:ext>
              </a:extLst>
            </p:cNvPr>
            <p:cNvSpPr txBox="1"/>
            <p:nvPr/>
          </p:nvSpPr>
          <p:spPr>
            <a:xfrm rot="732906">
              <a:off x="5809542" y="3674682"/>
              <a:ext cx="552414" cy="264975"/>
            </a:xfrm>
            <a:prstGeom prst="rect">
              <a:avLst/>
            </a:prstGeom>
            <a:noFill/>
          </p:spPr>
          <p:txBody>
            <a:bodyPr wrap="square">
              <a:spAutoFit/>
            </a:bodyPr>
            <a:lstStyle>
              <a:defPPr>
                <a:defRPr lang="en-US"/>
              </a:defPPr>
              <a:lvl1pPr>
                <a:defRPr sz="1200" b="1" i="1" u="none" strike="noStrike">
                  <a:solidFill>
                    <a:schemeClr val="bg1"/>
                  </a:solidFill>
                  <a:effectLs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dirty="0">
                  <a:ln>
                    <a:noFill/>
                  </a:ln>
                  <a:solidFill>
                    <a:prstClr val="white"/>
                  </a:solidFill>
                  <a:effectLst/>
                  <a:uLnTx/>
                  <a:uFillTx/>
                  <a:latin typeface="Arial"/>
                  <a:ea typeface="+mn-ea"/>
                  <a:cs typeface="+mn-cs"/>
                </a:rPr>
                <a:t>BSS</a:t>
              </a:r>
            </a:p>
          </p:txBody>
        </p:sp>
        <p:cxnSp>
          <p:nvCxnSpPr>
            <p:cNvPr id="39" name="Straight Connector 38">
              <a:extLst>
                <a:ext uri="{FF2B5EF4-FFF2-40B4-BE49-F238E27FC236}">
                  <a16:creationId xmlns:a16="http://schemas.microsoft.com/office/drawing/2014/main" id="{6F1CBE0A-000B-38B6-EC25-98F3722402CF}"/>
                </a:ext>
              </a:extLst>
            </p:cNvPr>
            <p:cNvCxnSpPr>
              <a:cxnSpLocks/>
            </p:cNvCxnSpPr>
            <p:nvPr/>
          </p:nvCxnSpPr>
          <p:spPr>
            <a:xfrm flipV="1">
              <a:off x="2489437" y="5180511"/>
              <a:ext cx="640260" cy="148238"/>
            </a:xfrm>
            <a:prstGeom prst="line">
              <a:avLst/>
            </a:prstGeom>
            <a:ln w="6350">
              <a:tailEnd type="oval" w="sm" len="sm"/>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7F285B7-4DFB-5ED3-5AEE-9BA8F597C54A}"/>
                </a:ext>
              </a:extLst>
            </p:cNvPr>
            <p:cNvGrpSpPr/>
            <p:nvPr/>
          </p:nvGrpSpPr>
          <p:grpSpPr>
            <a:xfrm>
              <a:off x="1991332" y="3205473"/>
              <a:ext cx="1099967" cy="813291"/>
              <a:chOff x="-3131497" y="5637096"/>
              <a:chExt cx="1099967" cy="813291"/>
            </a:xfrm>
          </p:grpSpPr>
          <p:cxnSp>
            <p:nvCxnSpPr>
              <p:cNvPr id="27" name="Straight Connector 26">
                <a:extLst>
                  <a:ext uri="{FF2B5EF4-FFF2-40B4-BE49-F238E27FC236}">
                    <a16:creationId xmlns:a16="http://schemas.microsoft.com/office/drawing/2014/main" id="{1B951BB5-7903-7491-ADCF-3F45DDDD8565}"/>
                  </a:ext>
                </a:extLst>
              </p:cNvPr>
              <p:cNvCxnSpPr>
                <a:cxnSpLocks/>
              </p:cNvCxnSpPr>
              <p:nvPr/>
            </p:nvCxnSpPr>
            <p:spPr>
              <a:xfrm>
                <a:off x="-2342846" y="6290987"/>
                <a:ext cx="311316" cy="146835"/>
              </a:xfrm>
              <a:prstGeom prst="line">
                <a:avLst/>
              </a:prstGeom>
              <a:ln w="6350">
                <a:tailEnd type="oval" w="sm" len="sm"/>
              </a:ln>
            </p:spPr>
            <p:style>
              <a:lnRef idx="1">
                <a:schemeClr val="accent1"/>
              </a:lnRef>
              <a:fillRef idx="0">
                <a:schemeClr val="accent1"/>
              </a:fillRef>
              <a:effectRef idx="0">
                <a:schemeClr val="accent1"/>
              </a:effectRef>
              <a:fontRef idx="minor">
                <a:schemeClr val="tx1"/>
              </a:fontRef>
            </p:style>
          </p:cxnSp>
          <p:sp>
            <p:nvSpPr>
              <p:cNvPr id="32" name="Graphic 9">
                <a:extLst>
                  <a:ext uri="{FF2B5EF4-FFF2-40B4-BE49-F238E27FC236}">
                    <a16:creationId xmlns:a16="http://schemas.microsoft.com/office/drawing/2014/main" id="{8050314A-4212-442A-1CBB-F4B344C68B9A}"/>
                  </a:ext>
                </a:extLst>
              </p:cNvPr>
              <p:cNvSpPr>
                <a:spLocks/>
              </p:cNvSpPr>
              <p:nvPr/>
            </p:nvSpPr>
            <p:spPr>
              <a:xfrm>
                <a:off x="-3072632" y="5637096"/>
                <a:ext cx="729786" cy="813291"/>
              </a:xfrm>
              <a:custGeom>
                <a:avLst/>
                <a:gdLst>
                  <a:gd name="connsiteX0" fmla="*/ 293132 w 4635320"/>
                  <a:gd name="connsiteY0" fmla="*/ 4090091 h 5165716"/>
                  <a:gd name="connsiteX1" fmla="*/ 2024651 w 4635320"/>
                  <a:gd name="connsiteY1" fmla="*/ 5089885 h 5165716"/>
                  <a:gd name="connsiteX2" fmla="*/ 2610793 w 4635320"/>
                  <a:gd name="connsiteY2" fmla="*/ 5089885 h 5165716"/>
                  <a:gd name="connsiteX3" fmla="*/ 4342189 w 4635320"/>
                  <a:gd name="connsiteY3" fmla="*/ 4090213 h 5165716"/>
                  <a:gd name="connsiteX4" fmla="*/ 4342189 w 4635320"/>
                  <a:gd name="connsiteY4" fmla="*/ 4090213 h 5165716"/>
                  <a:gd name="connsiteX5" fmla="*/ 4635321 w 4635320"/>
                  <a:gd name="connsiteY5" fmla="*/ 3582576 h 5165716"/>
                  <a:gd name="connsiteX6" fmla="*/ 4635321 w 4635320"/>
                  <a:gd name="connsiteY6" fmla="*/ 1583110 h 5165716"/>
                  <a:gd name="connsiteX7" fmla="*/ 4342189 w 4635320"/>
                  <a:gd name="connsiteY7" fmla="*/ 1075473 h 5165716"/>
                  <a:gd name="connsiteX8" fmla="*/ 2610670 w 4635320"/>
                  <a:gd name="connsiteY8" fmla="*/ 75802 h 5165716"/>
                  <a:gd name="connsiteX9" fmla="*/ 2317660 w 4635320"/>
                  <a:gd name="connsiteY9" fmla="*/ 0 h 5165716"/>
                  <a:gd name="connsiteX10" fmla="*/ 2024528 w 4635320"/>
                  <a:gd name="connsiteY10" fmla="*/ 75924 h 5165716"/>
                  <a:gd name="connsiteX11" fmla="*/ 293132 w 4635320"/>
                  <a:gd name="connsiteY11" fmla="*/ 1075473 h 5165716"/>
                  <a:gd name="connsiteX12" fmla="*/ 0 w 4635320"/>
                  <a:gd name="connsiteY12" fmla="*/ 1583110 h 5165716"/>
                  <a:gd name="connsiteX13" fmla="*/ 0 w 4635320"/>
                  <a:gd name="connsiteY13" fmla="*/ 3582453 h 5165716"/>
                  <a:gd name="connsiteX14" fmla="*/ 293132 w 4635320"/>
                  <a:gd name="connsiteY14" fmla="*/ 4090091 h 51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5320" h="5165716">
                    <a:moveTo>
                      <a:pt x="293132" y="4090091"/>
                    </a:moveTo>
                    <a:lnTo>
                      <a:pt x="2024651" y="5089885"/>
                    </a:lnTo>
                    <a:cubicBezTo>
                      <a:pt x="2199842" y="5190995"/>
                      <a:pt x="2435356" y="5190995"/>
                      <a:pt x="2610793" y="5089885"/>
                    </a:cubicBezTo>
                    <a:lnTo>
                      <a:pt x="4342189" y="4090213"/>
                    </a:lnTo>
                    <a:lnTo>
                      <a:pt x="4342189" y="4090213"/>
                    </a:lnTo>
                    <a:cubicBezTo>
                      <a:pt x="4517503" y="3988981"/>
                      <a:pt x="4635321" y="3784918"/>
                      <a:pt x="4635321" y="3582576"/>
                    </a:cubicBezTo>
                    <a:lnTo>
                      <a:pt x="4635321" y="1583110"/>
                    </a:lnTo>
                    <a:cubicBezTo>
                      <a:pt x="4635321" y="1380768"/>
                      <a:pt x="4517503" y="1176706"/>
                      <a:pt x="4342189" y="1075473"/>
                    </a:cubicBezTo>
                    <a:lnTo>
                      <a:pt x="2610670" y="75802"/>
                    </a:lnTo>
                    <a:cubicBezTo>
                      <a:pt x="2523074" y="25185"/>
                      <a:pt x="2420367" y="0"/>
                      <a:pt x="2317660" y="0"/>
                    </a:cubicBezTo>
                    <a:cubicBezTo>
                      <a:pt x="2214954" y="0"/>
                      <a:pt x="2112247" y="25308"/>
                      <a:pt x="2024528" y="75924"/>
                    </a:cubicBezTo>
                    <a:lnTo>
                      <a:pt x="293132" y="1075473"/>
                    </a:lnTo>
                    <a:cubicBezTo>
                      <a:pt x="117818" y="1176706"/>
                      <a:pt x="0" y="1380768"/>
                      <a:pt x="0" y="1583110"/>
                    </a:cubicBezTo>
                    <a:lnTo>
                      <a:pt x="0" y="3582453"/>
                    </a:lnTo>
                    <a:cubicBezTo>
                      <a:pt x="0" y="3784796"/>
                      <a:pt x="117818" y="3988858"/>
                      <a:pt x="293132" y="4090091"/>
                    </a:cubicBezTo>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rial"/>
                  <a:ea typeface="+mn-ea"/>
                  <a:cs typeface="+mn-cs"/>
                </a:endParaRPr>
              </a:p>
            </p:txBody>
          </p:sp>
          <p:sp>
            <p:nvSpPr>
              <p:cNvPr id="33" name="TextBox 32">
                <a:extLst>
                  <a:ext uri="{FF2B5EF4-FFF2-40B4-BE49-F238E27FC236}">
                    <a16:creationId xmlns:a16="http://schemas.microsoft.com/office/drawing/2014/main" id="{F209B391-9DC5-E48E-14E6-E37E76EFE9C4}"/>
                  </a:ext>
                </a:extLst>
              </p:cNvPr>
              <p:cNvSpPr txBox="1"/>
              <p:nvPr/>
            </p:nvSpPr>
            <p:spPr>
              <a:xfrm>
                <a:off x="-3131497" y="5805199"/>
                <a:ext cx="847517" cy="4857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white"/>
                    </a:solidFill>
                    <a:effectLst/>
                    <a:uLnTx/>
                    <a:uFillTx/>
                    <a:latin typeface="Arial"/>
                    <a:ea typeface="+mn-ea"/>
                    <a:cs typeface="+mn-cs"/>
                  </a:rPr>
                  <a:t>ODA Canvas</a:t>
                </a:r>
              </a:p>
            </p:txBody>
          </p:sp>
        </p:grpSp>
      </p:grpSp>
      <p:grpSp>
        <p:nvGrpSpPr>
          <p:cNvPr id="72" name="Group 71">
            <a:extLst>
              <a:ext uri="{FF2B5EF4-FFF2-40B4-BE49-F238E27FC236}">
                <a16:creationId xmlns:a16="http://schemas.microsoft.com/office/drawing/2014/main" id="{749D32CE-29BD-0827-F4E0-7051314EE886}"/>
              </a:ext>
            </a:extLst>
          </p:cNvPr>
          <p:cNvGrpSpPr/>
          <p:nvPr/>
        </p:nvGrpSpPr>
        <p:grpSpPr>
          <a:xfrm>
            <a:off x="10236438" y="1539994"/>
            <a:ext cx="1591341" cy="1392039"/>
            <a:chOff x="6459166" y="2494601"/>
            <a:chExt cx="2653704" cy="2321350"/>
          </a:xfrm>
        </p:grpSpPr>
        <p:pic>
          <p:nvPicPr>
            <p:cNvPr id="73" name="Picture 72" descr="Diagram, shape&#10;&#10;Description automatically generated">
              <a:extLst>
                <a:ext uri="{FF2B5EF4-FFF2-40B4-BE49-F238E27FC236}">
                  <a16:creationId xmlns:a16="http://schemas.microsoft.com/office/drawing/2014/main" id="{908808F3-D546-67A2-CC91-2E0ECFEEC99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87994" y="3744825"/>
              <a:ext cx="1224876" cy="1071126"/>
            </a:xfrm>
            <a:prstGeom prst="rect">
              <a:avLst/>
            </a:prstGeom>
          </p:spPr>
        </p:pic>
        <p:pic>
          <p:nvPicPr>
            <p:cNvPr id="74" name="Picture 73" descr="Diagram, shape&#10;&#10;Description automatically generated">
              <a:extLst>
                <a:ext uri="{FF2B5EF4-FFF2-40B4-BE49-F238E27FC236}">
                  <a16:creationId xmlns:a16="http://schemas.microsoft.com/office/drawing/2014/main" id="{CA51073F-9CBE-5FA1-CD0C-014667FC6B0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44795" y="3128468"/>
              <a:ext cx="1224876" cy="1071126"/>
            </a:xfrm>
            <a:prstGeom prst="rect">
              <a:avLst/>
            </a:prstGeom>
          </p:spPr>
        </p:pic>
        <p:pic>
          <p:nvPicPr>
            <p:cNvPr id="75" name="Picture 74" descr="Diagram, shape&#10;&#10;Description automatically generated">
              <a:extLst>
                <a:ext uri="{FF2B5EF4-FFF2-40B4-BE49-F238E27FC236}">
                  <a16:creationId xmlns:a16="http://schemas.microsoft.com/office/drawing/2014/main" id="{A1F3CEFE-F144-3389-3DD5-B2E3F3D2E2A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826879" y="3121464"/>
              <a:ext cx="1224876" cy="1071126"/>
            </a:xfrm>
            <a:prstGeom prst="rect">
              <a:avLst/>
            </a:prstGeom>
          </p:spPr>
        </p:pic>
        <p:pic>
          <p:nvPicPr>
            <p:cNvPr id="76" name="Picture 75" descr="Diagram, shape&#10;&#10;Description automatically generated">
              <a:extLst>
                <a:ext uri="{FF2B5EF4-FFF2-40B4-BE49-F238E27FC236}">
                  <a16:creationId xmlns:a16="http://schemas.microsoft.com/office/drawing/2014/main" id="{731A1000-2568-168F-E1DE-D9103EFC09B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459166" y="2494601"/>
              <a:ext cx="1224876" cy="1071126"/>
            </a:xfrm>
            <a:prstGeom prst="rect">
              <a:avLst/>
            </a:prstGeom>
          </p:spPr>
        </p:pic>
        <p:pic>
          <p:nvPicPr>
            <p:cNvPr id="79" name="Picture 78" descr="Diagram, shape&#10;&#10;Description automatically generated">
              <a:extLst>
                <a:ext uri="{FF2B5EF4-FFF2-40B4-BE49-F238E27FC236}">
                  <a16:creationId xmlns:a16="http://schemas.microsoft.com/office/drawing/2014/main" id="{49C31564-3846-1A12-E73A-E39A91E1551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187588" y="2505107"/>
              <a:ext cx="1224876" cy="1071126"/>
            </a:xfrm>
            <a:prstGeom prst="rect">
              <a:avLst/>
            </a:prstGeom>
          </p:spPr>
        </p:pic>
        <p:grpSp>
          <p:nvGrpSpPr>
            <p:cNvPr id="80" name="Group 79">
              <a:extLst>
                <a:ext uri="{FF2B5EF4-FFF2-40B4-BE49-F238E27FC236}">
                  <a16:creationId xmlns:a16="http://schemas.microsoft.com/office/drawing/2014/main" id="{7D4672C1-7749-C0F1-F094-A1E3580A0643}"/>
                </a:ext>
              </a:extLst>
            </p:cNvPr>
            <p:cNvGrpSpPr/>
            <p:nvPr/>
          </p:nvGrpSpPr>
          <p:grpSpPr>
            <a:xfrm>
              <a:off x="6747415" y="2704485"/>
              <a:ext cx="2104274" cy="2007093"/>
              <a:chOff x="3950970" y="2404110"/>
              <a:chExt cx="2145033" cy="2045970"/>
            </a:xfrm>
          </p:grpSpPr>
          <p:pic>
            <p:nvPicPr>
              <p:cNvPr id="81" name="Picture 12">
                <a:extLst>
                  <a:ext uri="{FF2B5EF4-FFF2-40B4-BE49-F238E27FC236}">
                    <a16:creationId xmlns:a16="http://schemas.microsoft.com/office/drawing/2014/main" id="{60BF9109-B50C-975A-0C69-CA8C97FB5F7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56452" y="2410167"/>
                <a:ext cx="2139551" cy="2037666"/>
              </a:xfrm>
              <a:prstGeom prst="rect">
                <a:avLst/>
              </a:prstGeom>
              <a:noFill/>
              <a:extLst>
                <a:ext uri="{909E8E84-426E-40DD-AFC4-6F175D3DCCD1}">
                  <a14:hiddenFill xmlns:a14="http://schemas.microsoft.com/office/drawing/2010/main">
                    <a:solidFill>
                      <a:srgbClr val="FFFFFF"/>
                    </a:solidFill>
                  </a14:hiddenFill>
                </a:ext>
              </a:extLst>
            </p:spPr>
          </p:pic>
          <p:sp>
            <p:nvSpPr>
              <p:cNvPr id="82" name="Freeform: Shape 74">
                <a:extLst>
                  <a:ext uri="{FF2B5EF4-FFF2-40B4-BE49-F238E27FC236}">
                    <a16:creationId xmlns:a16="http://schemas.microsoft.com/office/drawing/2014/main" id="{FA1BBA97-BAD0-979A-BB6E-2E66CD50AE10}"/>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cxnSp>
        <p:nvCxnSpPr>
          <p:cNvPr id="83" name="Curved Connector 31">
            <a:extLst>
              <a:ext uri="{FF2B5EF4-FFF2-40B4-BE49-F238E27FC236}">
                <a16:creationId xmlns:a16="http://schemas.microsoft.com/office/drawing/2014/main" id="{C0B5E55B-6E3B-7837-4161-22B325A4150C}"/>
              </a:ext>
            </a:extLst>
          </p:cNvPr>
          <p:cNvCxnSpPr>
            <a:cxnSpLocks/>
            <a:stCxn id="81" idx="1"/>
          </p:cNvCxnSpPr>
          <p:nvPr/>
        </p:nvCxnSpPr>
        <p:spPr>
          <a:xfrm rot="10800000" flipV="1">
            <a:off x="10187259" y="2268769"/>
            <a:ext cx="225258" cy="32663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itle 2">
            <a:extLst>
              <a:ext uri="{FF2B5EF4-FFF2-40B4-BE49-F238E27FC236}">
                <a16:creationId xmlns:a16="http://schemas.microsoft.com/office/drawing/2014/main" id="{A895F8DA-F9C2-5381-5792-2EB7B3A97112}"/>
              </a:ext>
            </a:extLst>
          </p:cNvPr>
          <p:cNvSpPr txBox="1">
            <a:spLocks/>
          </p:cNvSpPr>
          <p:nvPr/>
        </p:nvSpPr>
        <p:spPr>
          <a:xfrm>
            <a:off x="-21386" y="389724"/>
            <a:ext cx="6141386" cy="5492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mj-ea"/>
                <a:cs typeface="+mj-cs"/>
              </a:rPr>
              <a:t>What is an ODA </a:t>
            </a:r>
            <a:r>
              <a:rPr kumimoji="0" lang="en-GB" sz="2400" b="1" i="0" u="none" strike="noStrike" kern="1200" cap="none" spc="0" normalizeH="0" baseline="0" noProof="0">
                <a:ln>
                  <a:noFill/>
                </a:ln>
                <a:solidFill>
                  <a:prstClr val="white"/>
                </a:solidFill>
                <a:effectLst/>
                <a:uLnTx/>
                <a:uFillTx/>
                <a:latin typeface="Arial"/>
                <a:ea typeface="+mj-ea"/>
                <a:cs typeface="+mj-cs"/>
              </a:rPr>
              <a:t>Component?</a:t>
            </a:r>
            <a:endParaRPr kumimoji="0" lang="en-GB" sz="2400" b="1" i="0" u="none" strike="noStrike" kern="1200" cap="none" spc="0" normalizeH="0" baseline="0" noProof="0" dirty="0">
              <a:ln>
                <a:noFill/>
              </a:ln>
              <a:solidFill>
                <a:prstClr val="white"/>
              </a:solidFill>
              <a:effectLst/>
              <a:uLnTx/>
              <a:uFillTx/>
              <a:latin typeface="Arial"/>
              <a:ea typeface="+mj-ea"/>
              <a:cs typeface="+mj-cs"/>
            </a:endParaRPr>
          </a:p>
        </p:txBody>
      </p:sp>
      <p:sp>
        <p:nvSpPr>
          <p:cNvPr id="85" name="Title 2">
            <a:extLst>
              <a:ext uri="{FF2B5EF4-FFF2-40B4-BE49-F238E27FC236}">
                <a16:creationId xmlns:a16="http://schemas.microsoft.com/office/drawing/2014/main" id="{E11BB727-9858-C832-D35A-D18883BB68AF}"/>
              </a:ext>
            </a:extLst>
          </p:cNvPr>
          <p:cNvSpPr txBox="1">
            <a:spLocks/>
          </p:cNvSpPr>
          <p:nvPr/>
        </p:nvSpPr>
        <p:spPr>
          <a:xfrm>
            <a:off x="6112049" y="379639"/>
            <a:ext cx="6079950" cy="5492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a:ea typeface="+mj-ea"/>
                <a:cs typeface="+mj-cs"/>
              </a:rPr>
              <a:t>What is the ODA Canvas?</a:t>
            </a:r>
          </a:p>
        </p:txBody>
      </p:sp>
      <p:sp>
        <p:nvSpPr>
          <p:cNvPr id="86" name="Graphic 9">
            <a:extLst>
              <a:ext uri="{FF2B5EF4-FFF2-40B4-BE49-F238E27FC236}">
                <a16:creationId xmlns:a16="http://schemas.microsoft.com/office/drawing/2014/main" id="{5D9ED507-2FCF-7BFC-1A08-9BF767358916}"/>
              </a:ext>
            </a:extLst>
          </p:cNvPr>
          <p:cNvSpPr>
            <a:spLocks/>
          </p:cNvSpPr>
          <p:nvPr/>
        </p:nvSpPr>
        <p:spPr>
          <a:xfrm>
            <a:off x="6568601" y="3399268"/>
            <a:ext cx="1112198" cy="1239458"/>
          </a:xfrm>
          <a:custGeom>
            <a:avLst/>
            <a:gdLst>
              <a:gd name="connsiteX0" fmla="*/ 293132 w 4635320"/>
              <a:gd name="connsiteY0" fmla="*/ 4090091 h 5165716"/>
              <a:gd name="connsiteX1" fmla="*/ 2024651 w 4635320"/>
              <a:gd name="connsiteY1" fmla="*/ 5089885 h 5165716"/>
              <a:gd name="connsiteX2" fmla="*/ 2610793 w 4635320"/>
              <a:gd name="connsiteY2" fmla="*/ 5089885 h 5165716"/>
              <a:gd name="connsiteX3" fmla="*/ 4342189 w 4635320"/>
              <a:gd name="connsiteY3" fmla="*/ 4090213 h 5165716"/>
              <a:gd name="connsiteX4" fmla="*/ 4342189 w 4635320"/>
              <a:gd name="connsiteY4" fmla="*/ 4090213 h 5165716"/>
              <a:gd name="connsiteX5" fmla="*/ 4635321 w 4635320"/>
              <a:gd name="connsiteY5" fmla="*/ 3582576 h 5165716"/>
              <a:gd name="connsiteX6" fmla="*/ 4635321 w 4635320"/>
              <a:gd name="connsiteY6" fmla="*/ 1583110 h 5165716"/>
              <a:gd name="connsiteX7" fmla="*/ 4342189 w 4635320"/>
              <a:gd name="connsiteY7" fmla="*/ 1075473 h 5165716"/>
              <a:gd name="connsiteX8" fmla="*/ 2610670 w 4635320"/>
              <a:gd name="connsiteY8" fmla="*/ 75802 h 5165716"/>
              <a:gd name="connsiteX9" fmla="*/ 2317660 w 4635320"/>
              <a:gd name="connsiteY9" fmla="*/ 0 h 5165716"/>
              <a:gd name="connsiteX10" fmla="*/ 2024528 w 4635320"/>
              <a:gd name="connsiteY10" fmla="*/ 75924 h 5165716"/>
              <a:gd name="connsiteX11" fmla="*/ 293132 w 4635320"/>
              <a:gd name="connsiteY11" fmla="*/ 1075473 h 5165716"/>
              <a:gd name="connsiteX12" fmla="*/ 0 w 4635320"/>
              <a:gd name="connsiteY12" fmla="*/ 1583110 h 5165716"/>
              <a:gd name="connsiteX13" fmla="*/ 0 w 4635320"/>
              <a:gd name="connsiteY13" fmla="*/ 3582453 h 5165716"/>
              <a:gd name="connsiteX14" fmla="*/ 293132 w 4635320"/>
              <a:gd name="connsiteY14" fmla="*/ 4090091 h 51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5320" h="5165716">
                <a:moveTo>
                  <a:pt x="293132" y="4090091"/>
                </a:moveTo>
                <a:lnTo>
                  <a:pt x="2024651" y="5089885"/>
                </a:lnTo>
                <a:cubicBezTo>
                  <a:pt x="2199842" y="5190995"/>
                  <a:pt x="2435356" y="5190995"/>
                  <a:pt x="2610793" y="5089885"/>
                </a:cubicBezTo>
                <a:lnTo>
                  <a:pt x="4342189" y="4090213"/>
                </a:lnTo>
                <a:lnTo>
                  <a:pt x="4342189" y="4090213"/>
                </a:lnTo>
                <a:cubicBezTo>
                  <a:pt x="4517503" y="3988981"/>
                  <a:pt x="4635321" y="3784918"/>
                  <a:pt x="4635321" y="3582576"/>
                </a:cubicBezTo>
                <a:lnTo>
                  <a:pt x="4635321" y="1583110"/>
                </a:lnTo>
                <a:cubicBezTo>
                  <a:pt x="4635321" y="1380768"/>
                  <a:pt x="4517503" y="1176706"/>
                  <a:pt x="4342189" y="1075473"/>
                </a:cubicBezTo>
                <a:lnTo>
                  <a:pt x="2610670" y="75802"/>
                </a:lnTo>
                <a:cubicBezTo>
                  <a:pt x="2523074" y="25185"/>
                  <a:pt x="2420367" y="0"/>
                  <a:pt x="2317660" y="0"/>
                </a:cubicBezTo>
                <a:cubicBezTo>
                  <a:pt x="2214954" y="0"/>
                  <a:pt x="2112247" y="25308"/>
                  <a:pt x="2024528" y="75924"/>
                </a:cubicBezTo>
                <a:lnTo>
                  <a:pt x="293132" y="1075473"/>
                </a:lnTo>
                <a:cubicBezTo>
                  <a:pt x="117818" y="1176706"/>
                  <a:pt x="0" y="1380768"/>
                  <a:pt x="0" y="1583110"/>
                </a:cubicBezTo>
                <a:lnTo>
                  <a:pt x="0" y="3582453"/>
                </a:lnTo>
                <a:cubicBezTo>
                  <a:pt x="0" y="3784796"/>
                  <a:pt x="117818" y="3988858"/>
                  <a:pt x="293132" y="4090091"/>
                </a:cubicBezTo>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7" name="TextBox 86">
            <a:extLst>
              <a:ext uri="{FF2B5EF4-FFF2-40B4-BE49-F238E27FC236}">
                <a16:creationId xmlns:a16="http://schemas.microsoft.com/office/drawing/2014/main" id="{BAC061F2-D580-49F0-6F57-1CA07840A1ED}"/>
              </a:ext>
            </a:extLst>
          </p:cNvPr>
          <p:cNvSpPr txBox="1"/>
          <p:nvPr/>
        </p:nvSpPr>
        <p:spPr>
          <a:xfrm>
            <a:off x="6390500" y="3634098"/>
            <a:ext cx="14715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prstClr val="white"/>
                </a:solidFill>
                <a:effectLst/>
                <a:uLnTx/>
                <a:uFillTx/>
                <a:latin typeface="Arial"/>
                <a:ea typeface="+mn-ea"/>
                <a:cs typeface="+mn-cs"/>
              </a:rPr>
              <a:t>CSP’s </a:t>
            </a:r>
            <a:br>
              <a:rPr kumimoji="0" lang="en-GB" sz="900" b="1" i="0" u="none" strike="noStrike" kern="1200" cap="none" spc="0" normalizeH="0" baseline="0" noProof="0" dirty="0">
                <a:ln>
                  <a:noFill/>
                </a:ln>
                <a:solidFill>
                  <a:prstClr val="white"/>
                </a:solidFill>
                <a:effectLst/>
                <a:uLnTx/>
                <a:uFillTx/>
                <a:latin typeface="Arial"/>
                <a:ea typeface="+mn-ea"/>
                <a:cs typeface="+mn-cs"/>
              </a:rPr>
            </a:br>
            <a:r>
              <a:rPr kumimoji="0" lang="en-GB" sz="900" b="1" i="0" u="none" strike="noStrike" kern="1200" cap="none" spc="0" normalizeH="0" baseline="0" noProof="0" dirty="0">
                <a:ln>
                  <a:noFill/>
                </a:ln>
                <a:solidFill>
                  <a:prstClr val="white"/>
                </a:solidFill>
                <a:effectLst/>
                <a:uLnTx/>
                <a:uFillTx/>
                <a:latin typeface="Arial"/>
                <a:ea typeface="+mn-ea"/>
                <a:cs typeface="+mn-cs"/>
              </a:rPr>
              <a:t>“ODA compliant” deployment environment</a:t>
            </a:r>
          </a:p>
        </p:txBody>
      </p:sp>
      <p:pic>
        <p:nvPicPr>
          <p:cNvPr id="4" name="Picture 3" descr="A picture containing calendar&#10;&#10;Description automatically generated">
            <a:extLst>
              <a:ext uri="{FF2B5EF4-FFF2-40B4-BE49-F238E27FC236}">
                <a16:creationId xmlns:a16="http://schemas.microsoft.com/office/drawing/2014/main" id="{5511EEBB-85C6-E757-D3B4-A288DB99AA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480" y="1507797"/>
            <a:ext cx="5063232" cy="2847733"/>
          </a:xfrm>
          <a:prstGeom prst="rect">
            <a:avLst/>
          </a:prstGeom>
        </p:spPr>
      </p:pic>
    </p:spTree>
    <p:extLst>
      <p:ext uri="{BB962C8B-B14F-4D97-AF65-F5344CB8AC3E}">
        <p14:creationId xmlns:p14="http://schemas.microsoft.com/office/powerpoint/2010/main" val="4646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F11E7932-EE02-44BC-B7D3-5953421D2EBE}"/>
              </a:ext>
            </a:extLst>
          </p:cNvPr>
          <p:cNvSpPr>
            <a:spLocks noGrp="1"/>
          </p:cNvSpPr>
          <p:nvPr>
            <p:ph type="title"/>
          </p:nvPr>
        </p:nvSpPr>
        <p:spPr/>
        <p:txBody>
          <a:bodyPr>
            <a:normAutofit/>
          </a:bodyPr>
          <a:lstStyle/>
          <a:p>
            <a:r>
              <a:rPr lang="en-GB"/>
              <a:t>ODA Components</a:t>
            </a:r>
            <a:endParaRPr lang="en-US"/>
          </a:p>
        </p:txBody>
      </p:sp>
      <p:sp>
        <p:nvSpPr>
          <p:cNvPr id="7" name="Content Placeholder 77">
            <a:extLst>
              <a:ext uri="{FF2B5EF4-FFF2-40B4-BE49-F238E27FC236}">
                <a16:creationId xmlns:a16="http://schemas.microsoft.com/office/drawing/2014/main" id="{84003D79-E2E6-4568-80B6-DEF618E8D680}"/>
              </a:ext>
            </a:extLst>
          </p:cNvPr>
          <p:cNvSpPr txBox="1">
            <a:spLocks/>
          </p:cNvSpPr>
          <p:nvPr/>
        </p:nvSpPr>
        <p:spPr>
          <a:xfrm>
            <a:off x="835516" y="1035699"/>
            <a:ext cx="5542672" cy="5630590"/>
          </a:xfrm>
          <a:prstGeom prst="rect">
            <a:avLst/>
          </a:prstGeom>
        </p:spPr>
        <p:txBody>
          <a:bodyPr vert="horz" lIns="121920" tIns="60960" rIns="121920" bIns="60960" rtlCol="0">
            <a:normAutofit fontScale="40000" lnSpcReduction="20000"/>
          </a:bodyPr>
          <a:lstStyle>
            <a:lvl1pPr marL="342900" indent="-342900">
              <a:spcBef>
                <a:spcPct val="20000"/>
              </a:spcBef>
              <a:buClr>
                <a:schemeClr val="accent1"/>
              </a:buClr>
              <a:buFont typeface="Arial"/>
              <a:buChar char="•"/>
              <a:defRPr sz="1600"/>
            </a:lvl1pPr>
            <a:lvl2pPr marL="742950" lvl="1" indent="-285750">
              <a:spcBef>
                <a:spcPct val="20000"/>
              </a:spcBef>
              <a:buClr>
                <a:schemeClr val="accent1"/>
              </a:buClr>
              <a:buFont typeface="Arial"/>
              <a:buChar char="–"/>
              <a:defRPr sz="1400"/>
            </a:lvl2pPr>
            <a:lvl3pPr marL="1143000" indent="-228600">
              <a:spcBef>
                <a:spcPct val="20000"/>
              </a:spcBef>
              <a:buClr>
                <a:schemeClr val="accent1"/>
              </a:buClr>
              <a:buFont typeface="Arial"/>
              <a:buChar char="•"/>
              <a:defRPr sz="1200"/>
            </a:lvl3pPr>
            <a:lvl4pPr marL="1600200" indent="-228600">
              <a:spcBef>
                <a:spcPct val="20000"/>
              </a:spcBef>
              <a:buClr>
                <a:schemeClr val="accent1"/>
              </a:buClr>
              <a:buFont typeface="Arial"/>
              <a:buChar char="–"/>
              <a:defRPr sz="1100"/>
            </a:lvl4pPr>
            <a:lvl5pPr marL="2057400" indent="-228600">
              <a:spcBef>
                <a:spcPct val="20000"/>
              </a:spcBef>
              <a:buClr>
                <a:schemeClr val="accent1"/>
              </a:buClr>
              <a:buFont typeface="Arial"/>
              <a:buChar char="»"/>
              <a:defRPr sz="11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lnSpc>
                <a:spcPct val="120000"/>
              </a:lnSpc>
              <a:spcBef>
                <a:spcPts val="600"/>
              </a:spcBef>
              <a:buClr>
                <a:srgbClr val="E0121D"/>
              </a:buClr>
              <a:buFont typeface="Arial"/>
              <a:buNone/>
            </a:pPr>
            <a:r>
              <a:rPr lang="en-US" sz="5000" b="1">
                <a:solidFill>
                  <a:srgbClr val="1A1A1A"/>
                </a:solidFill>
                <a:latin typeface="Calibri" panose="020F0502020204030204"/>
              </a:rPr>
              <a:t>ODA specifies standardized, reusable software-defined components connected via Open APIs</a:t>
            </a:r>
          </a:p>
          <a:p>
            <a:pPr>
              <a:lnSpc>
                <a:spcPct val="120000"/>
              </a:lnSpc>
              <a:spcBef>
                <a:spcPts val="600"/>
              </a:spcBef>
              <a:buClr>
                <a:srgbClr val="E0121D"/>
              </a:buClr>
            </a:pPr>
            <a:r>
              <a:rPr lang="en-US" sz="4500">
                <a:solidFill>
                  <a:srgbClr val="1A1A1A"/>
                </a:solidFill>
                <a:latin typeface="Calibri" panose="020F0502020204030204"/>
              </a:rPr>
              <a:t>Support real time, dynamic integration via TM Forum Open APIs (components can be assembled like Lego blocks - Open APIs and a standard data model enable zero-touch interoperability)</a:t>
            </a:r>
          </a:p>
          <a:p>
            <a:pPr>
              <a:lnSpc>
                <a:spcPct val="120000"/>
              </a:lnSpc>
              <a:spcBef>
                <a:spcPts val="600"/>
              </a:spcBef>
              <a:buClr>
                <a:srgbClr val="E0121D"/>
              </a:buClr>
            </a:pPr>
            <a:r>
              <a:rPr lang="en-GB" sz="4500">
                <a:solidFill>
                  <a:srgbClr val="1A1A1A"/>
                </a:solidFill>
                <a:latin typeface="Calibri" panose="020F0502020204030204"/>
              </a:rPr>
              <a:t>Expose their business capabilities (</a:t>
            </a:r>
            <a:r>
              <a:rPr lang="en-US" sz="4500">
                <a:solidFill>
                  <a:srgbClr val="1A1A1A"/>
                </a:solidFill>
                <a:latin typeface="Calibri" panose="020F0502020204030204"/>
              </a:rPr>
              <a:t>discoverable via Catalogs) externally </a:t>
            </a:r>
            <a:r>
              <a:rPr lang="en-GB" sz="4500">
                <a:solidFill>
                  <a:srgbClr val="1A1A1A"/>
                </a:solidFill>
                <a:latin typeface="Calibri" panose="020F0502020204030204"/>
              </a:rPr>
              <a:t>through Open APIs, enabling zero-touch partnering</a:t>
            </a:r>
          </a:p>
          <a:p>
            <a:pPr>
              <a:lnSpc>
                <a:spcPct val="120000"/>
              </a:lnSpc>
              <a:spcBef>
                <a:spcPts val="600"/>
              </a:spcBef>
              <a:buClr>
                <a:srgbClr val="E0121D"/>
              </a:buClr>
            </a:pPr>
            <a:r>
              <a:rPr lang="en-US" sz="4500">
                <a:solidFill>
                  <a:srgbClr val="1A1A1A"/>
                </a:solidFill>
                <a:latin typeface="Calibri" panose="020F0502020204030204"/>
              </a:rPr>
              <a:t>Support a common data architecture; contain their own data and share it in real-time (AI-ready)</a:t>
            </a:r>
          </a:p>
          <a:p>
            <a:pPr>
              <a:lnSpc>
                <a:spcPct val="120000"/>
              </a:lnSpc>
              <a:spcBef>
                <a:spcPts val="600"/>
              </a:spcBef>
              <a:buClr>
                <a:srgbClr val="E0121D"/>
              </a:buClr>
            </a:pPr>
            <a:r>
              <a:rPr lang="en-US" sz="4500">
                <a:solidFill>
                  <a:srgbClr val="1A1A1A"/>
                </a:solidFill>
                <a:latin typeface="Calibri" panose="020F0502020204030204"/>
              </a:rPr>
              <a:t>Components are microservices-based, supporting cloud native deployment (eg autonomous, self-healing, self-scaling…)</a:t>
            </a:r>
          </a:p>
          <a:p>
            <a:pPr>
              <a:lnSpc>
                <a:spcPct val="120000"/>
              </a:lnSpc>
              <a:spcBef>
                <a:spcPts val="600"/>
              </a:spcBef>
              <a:buClr>
                <a:srgbClr val="E0121D"/>
              </a:buClr>
            </a:pPr>
            <a:r>
              <a:rPr lang="en-US" sz="4500">
                <a:solidFill>
                  <a:srgbClr val="1A1A1A"/>
                </a:solidFill>
                <a:latin typeface="Calibri" panose="020F0502020204030204"/>
              </a:rPr>
              <a:t>Can be automatically deployed and managed in an operational ‘Canvas’, exposing operational interfaces for management, monitoring, security…</a:t>
            </a:r>
          </a:p>
          <a:p>
            <a:pPr>
              <a:lnSpc>
                <a:spcPct val="120000"/>
              </a:lnSpc>
              <a:spcBef>
                <a:spcPts val="600"/>
              </a:spcBef>
              <a:buClr>
                <a:srgbClr val="E0121D"/>
              </a:buClr>
            </a:pPr>
            <a:endParaRPr lang="en-US" sz="3600">
              <a:solidFill>
                <a:srgbClr val="1A1A1A"/>
              </a:solidFill>
              <a:latin typeface="Calibri" panose="020F0502020204030204"/>
            </a:endParaRPr>
          </a:p>
          <a:p>
            <a:pPr>
              <a:lnSpc>
                <a:spcPct val="120000"/>
              </a:lnSpc>
              <a:spcBef>
                <a:spcPts val="600"/>
              </a:spcBef>
              <a:buClr>
                <a:srgbClr val="E0121D"/>
              </a:buClr>
            </a:pPr>
            <a:endParaRPr lang="en-US" sz="3600">
              <a:solidFill>
                <a:srgbClr val="1A1A1A"/>
              </a:solidFill>
              <a:latin typeface="Calibri" panose="020F0502020204030204"/>
            </a:endParaRPr>
          </a:p>
          <a:p>
            <a:pPr>
              <a:lnSpc>
                <a:spcPct val="120000"/>
              </a:lnSpc>
              <a:spcBef>
                <a:spcPts val="600"/>
              </a:spcBef>
              <a:buClr>
                <a:srgbClr val="E0121D"/>
              </a:buClr>
            </a:pPr>
            <a:endParaRPr lang="en-US" sz="3600">
              <a:solidFill>
                <a:srgbClr val="1A1A1A"/>
              </a:solidFill>
              <a:latin typeface="Calibri" panose="020F0502020204030204"/>
            </a:endParaRPr>
          </a:p>
          <a:p>
            <a:pPr marL="355591" indent="-355591">
              <a:lnSpc>
                <a:spcPct val="120000"/>
              </a:lnSpc>
              <a:spcBef>
                <a:spcPts val="600"/>
              </a:spcBef>
              <a:buClr>
                <a:srgbClr val="E0121D"/>
              </a:buClr>
            </a:pPr>
            <a:endParaRPr lang="en-US" sz="2133">
              <a:solidFill>
                <a:srgbClr val="1A1A1A"/>
              </a:solidFill>
              <a:latin typeface="Calibri" panose="020F0502020204030204"/>
            </a:endParaRPr>
          </a:p>
        </p:txBody>
      </p:sp>
      <p:pic>
        <p:nvPicPr>
          <p:cNvPr id="8" name="Picture 7" descr="Diagram, shape&#10;&#10;Description automatically generated">
            <a:extLst>
              <a:ext uri="{FF2B5EF4-FFF2-40B4-BE49-F238E27FC236}">
                <a16:creationId xmlns:a16="http://schemas.microsoft.com/office/drawing/2014/main" id="{805787AA-4058-EB44-175C-97F683BBE3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1626" y="186228"/>
            <a:ext cx="5416307" cy="6480061"/>
          </a:xfrm>
          <a:prstGeom prst="rect">
            <a:avLst/>
          </a:prstGeom>
        </p:spPr>
      </p:pic>
    </p:spTree>
    <p:extLst>
      <p:ext uri="{BB962C8B-B14F-4D97-AF65-F5344CB8AC3E}">
        <p14:creationId xmlns:p14="http://schemas.microsoft.com/office/powerpoint/2010/main" val="422646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569F21-F8DD-420E-945D-AC6A5E086C4C}"/>
              </a:ext>
            </a:extLst>
          </p:cNvPr>
          <p:cNvSpPr>
            <a:spLocks noGrp="1"/>
          </p:cNvSpPr>
          <p:nvPr>
            <p:ph type="title"/>
          </p:nvPr>
        </p:nvSpPr>
        <p:spPr/>
        <p:txBody>
          <a:bodyPr>
            <a:normAutofit/>
          </a:bodyPr>
          <a:lstStyle/>
          <a:p>
            <a:r>
              <a:rPr lang="en-US" dirty="0"/>
              <a:t>ODA-CA Deliverables</a:t>
            </a:r>
          </a:p>
        </p:txBody>
      </p:sp>
      <p:sp>
        <p:nvSpPr>
          <p:cNvPr id="6" name="Content Placeholder 5">
            <a:extLst>
              <a:ext uri="{FF2B5EF4-FFF2-40B4-BE49-F238E27FC236}">
                <a16:creationId xmlns:a16="http://schemas.microsoft.com/office/drawing/2014/main" id="{EE817430-296C-4307-93F6-0E39E5A6B2BE}"/>
              </a:ext>
            </a:extLst>
          </p:cNvPr>
          <p:cNvSpPr>
            <a:spLocks noGrp="1"/>
          </p:cNvSpPr>
          <p:nvPr>
            <p:ph type="body" sz="quarter" idx="10"/>
          </p:nvPr>
        </p:nvSpPr>
        <p:spPr>
          <a:xfrm>
            <a:off x="379585" y="1023810"/>
            <a:ext cx="7234195" cy="4358843"/>
          </a:xfrm>
        </p:spPr>
        <p:txBody>
          <a:bodyPr>
            <a:normAutofit fontScale="55000" lnSpcReduction="20000"/>
          </a:bodyPr>
          <a:lstStyle/>
          <a:p>
            <a:pPr>
              <a:spcBef>
                <a:spcPts val="600"/>
              </a:spcBef>
              <a:spcAft>
                <a:spcPts val="0"/>
              </a:spcAft>
            </a:pPr>
            <a:r>
              <a:rPr lang="en-US" sz="2800" dirty="0"/>
              <a:t>Collaborative development of the ODA Canvas</a:t>
            </a:r>
          </a:p>
          <a:p>
            <a:pPr lvl="1">
              <a:lnSpc>
                <a:spcPct val="120000"/>
              </a:lnSpc>
              <a:spcBef>
                <a:spcPts val="600"/>
              </a:spcBef>
              <a:spcAft>
                <a:spcPts val="0"/>
              </a:spcAft>
            </a:pPr>
            <a:r>
              <a:rPr lang="en-US" sz="2400" dirty="0"/>
              <a:t>Delivered an execution environment for ODA reference implementations based on standard Kubernetes infrastructure</a:t>
            </a:r>
          </a:p>
          <a:p>
            <a:pPr lvl="1">
              <a:lnSpc>
                <a:spcPct val="120000"/>
              </a:lnSpc>
              <a:spcBef>
                <a:spcPts val="600"/>
              </a:spcBef>
              <a:spcAft>
                <a:spcPts val="0"/>
              </a:spcAft>
            </a:pPr>
            <a:r>
              <a:rPr lang="en-US" sz="2400" dirty="0"/>
              <a:t>Building a ‘click-to-deploy’ reference Canvas for members to use</a:t>
            </a:r>
          </a:p>
          <a:p>
            <a:pPr lvl="1">
              <a:lnSpc>
                <a:spcPct val="120000"/>
              </a:lnSpc>
              <a:spcBef>
                <a:spcPts val="600"/>
              </a:spcBef>
              <a:spcAft>
                <a:spcPts val="0"/>
              </a:spcAft>
            </a:pPr>
            <a:r>
              <a:rPr lang="en-US" sz="2400" dirty="0"/>
              <a:t>Demonstrated deployment patterns for security and observability use cases</a:t>
            </a:r>
          </a:p>
          <a:p>
            <a:pPr>
              <a:spcBef>
                <a:spcPts val="600"/>
              </a:spcBef>
              <a:spcAft>
                <a:spcPts val="0"/>
              </a:spcAft>
            </a:pPr>
            <a:r>
              <a:rPr lang="en-US" sz="2800" dirty="0"/>
              <a:t>Easy onboarding of vendor applications and validation against the ODA design</a:t>
            </a:r>
          </a:p>
          <a:p>
            <a:pPr lvl="1">
              <a:lnSpc>
                <a:spcPct val="120000"/>
              </a:lnSpc>
              <a:spcBef>
                <a:spcPts val="600"/>
              </a:spcBef>
              <a:spcAft>
                <a:spcPts val="0"/>
              </a:spcAft>
            </a:pPr>
            <a:r>
              <a:rPr lang="en-US" sz="2400" dirty="0"/>
              <a:t>Delivered a Component CTK which validates security and functional aspects of ODA Components; established a 3-stage test platform in the Open Digital Lab</a:t>
            </a:r>
          </a:p>
          <a:p>
            <a:pPr lvl="1">
              <a:lnSpc>
                <a:spcPct val="120000"/>
              </a:lnSpc>
              <a:spcBef>
                <a:spcPts val="600"/>
              </a:spcBef>
              <a:spcAft>
                <a:spcPts val="0"/>
              </a:spcAft>
            </a:pPr>
            <a:r>
              <a:rPr lang="en-US" sz="2400" dirty="0"/>
              <a:t>Working on a comprehensive BDD-based test approach to prove 'ODA by design’</a:t>
            </a:r>
          </a:p>
          <a:p>
            <a:pPr lvl="1">
              <a:lnSpc>
                <a:spcPct val="120000"/>
              </a:lnSpc>
              <a:spcBef>
                <a:spcPts val="600"/>
              </a:spcBef>
              <a:spcAft>
                <a:spcPts val="0"/>
              </a:spcAft>
            </a:pPr>
            <a:r>
              <a:rPr lang="en-US" sz="2400" dirty="0"/>
              <a:t>Building a test platform for ODA Components</a:t>
            </a:r>
          </a:p>
          <a:p>
            <a:pPr>
              <a:lnSpc>
                <a:spcPct val="120000"/>
              </a:lnSpc>
              <a:spcBef>
                <a:spcPts val="600"/>
              </a:spcBef>
              <a:spcAft>
                <a:spcPts val="0"/>
              </a:spcAft>
            </a:pPr>
            <a:r>
              <a:rPr lang="en-US" sz="2800" dirty="0"/>
              <a:t>Establishing ODA Reference Implementation(s)</a:t>
            </a:r>
          </a:p>
          <a:p>
            <a:pPr lvl="1">
              <a:lnSpc>
                <a:spcPct val="120000"/>
              </a:lnSpc>
              <a:spcBef>
                <a:spcPts val="600"/>
              </a:spcBef>
              <a:spcAft>
                <a:spcPts val="0"/>
              </a:spcAft>
            </a:pPr>
            <a:r>
              <a:rPr lang="en-US" sz="2400" dirty="0"/>
              <a:t>ODA-CA member companies are contributing their components</a:t>
            </a:r>
          </a:p>
          <a:p>
            <a:pPr>
              <a:lnSpc>
                <a:spcPct val="120000"/>
              </a:lnSpc>
              <a:spcBef>
                <a:spcPts val="600"/>
              </a:spcBef>
              <a:spcAft>
                <a:spcPts val="0"/>
              </a:spcAft>
            </a:pPr>
            <a:r>
              <a:rPr lang="en-US" sz="2800" dirty="0"/>
              <a:t>Accelerating the ODA standards</a:t>
            </a:r>
          </a:p>
          <a:p>
            <a:pPr lvl="1">
              <a:lnSpc>
                <a:spcPct val="120000"/>
              </a:lnSpc>
              <a:spcBef>
                <a:spcPts val="600"/>
              </a:spcBef>
              <a:spcAft>
                <a:spcPts val="0"/>
              </a:spcAft>
            </a:pPr>
            <a:r>
              <a:rPr lang="en-US" sz="2400" dirty="0"/>
              <a:t>Mapping ODA Component definitions to real-world commercial products, validating the standards as they are being created</a:t>
            </a:r>
          </a:p>
          <a:p>
            <a:pPr>
              <a:spcBef>
                <a:spcPts val="600"/>
              </a:spcBef>
              <a:spcAft>
                <a:spcPts val="0"/>
              </a:spcAft>
            </a:pPr>
            <a:r>
              <a:rPr lang="en-US" sz="2800" b="1" i="1" dirty="0"/>
              <a:t>See documentation </a:t>
            </a:r>
            <a:r>
              <a:rPr lang="en-US" sz="2800" b="1" i="1" dirty="0">
                <a:hlinkClick r:id="rId2"/>
              </a:rPr>
              <a:t>here</a:t>
            </a:r>
            <a:r>
              <a:rPr lang="en-US" sz="2800" b="1" i="1" dirty="0"/>
              <a:t> for the latest information</a:t>
            </a:r>
          </a:p>
          <a:p>
            <a:pPr>
              <a:lnSpc>
                <a:spcPct val="120000"/>
              </a:lnSpc>
              <a:spcBef>
                <a:spcPts val="600"/>
              </a:spcBef>
              <a:spcAft>
                <a:spcPts val="0"/>
              </a:spcAft>
            </a:pPr>
            <a:endParaRPr lang="en-US" sz="2800" dirty="0"/>
          </a:p>
        </p:txBody>
      </p:sp>
      <p:pic>
        <p:nvPicPr>
          <p:cNvPr id="7" name="Picture 6">
            <a:extLst>
              <a:ext uri="{FF2B5EF4-FFF2-40B4-BE49-F238E27FC236}">
                <a16:creationId xmlns:a16="http://schemas.microsoft.com/office/drawing/2014/main" id="{AD44C8C6-C143-4EC9-BCD5-40A5AFA6ED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26756" y="3424335"/>
            <a:ext cx="4061286" cy="2801888"/>
          </a:xfrm>
          <a:prstGeom prst="rect">
            <a:avLst/>
          </a:prstGeom>
        </p:spPr>
      </p:pic>
      <p:pic>
        <p:nvPicPr>
          <p:cNvPr id="20" name="Picture 19" descr="A picture containing text, sign, businesscard&#10;&#10;Description automatically generated">
            <a:extLst>
              <a:ext uri="{FF2B5EF4-FFF2-40B4-BE49-F238E27FC236}">
                <a16:creationId xmlns:a16="http://schemas.microsoft.com/office/drawing/2014/main" id="{13A863A9-B432-5FC5-2C23-B7E23EA0D7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56214" y="631777"/>
            <a:ext cx="2818186" cy="2742177"/>
          </a:xfrm>
          <a:prstGeom prst="rect">
            <a:avLst/>
          </a:prstGeom>
        </p:spPr>
      </p:pic>
      <p:grpSp>
        <p:nvGrpSpPr>
          <p:cNvPr id="2" name="Group 1">
            <a:extLst>
              <a:ext uri="{FF2B5EF4-FFF2-40B4-BE49-F238E27FC236}">
                <a16:creationId xmlns:a16="http://schemas.microsoft.com/office/drawing/2014/main" id="{B7295B87-D17F-088D-7671-102F3D51BF06}"/>
              </a:ext>
            </a:extLst>
          </p:cNvPr>
          <p:cNvGrpSpPr/>
          <p:nvPr/>
        </p:nvGrpSpPr>
        <p:grpSpPr>
          <a:xfrm>
            <a:off x="452852" y="5484725"/>
            <a:ext cx="6678427" cy="946545"/>
            <a:chOff x="296305" y="5397994"/>
            <a:chExt cx="7228999" cy="1024578"/>
          </a:xfrm>
        </p:grpSpPr>
        <p:pic>
          <p:nvPicPr>
            <p:cNvPr id="26" name="Picture 10" descr="Whale Cloud Technology Co., Ltd.">
              <a:extLst>
                <a:ext uri="{FF2B5EF4-FFF2-40B4-BE49-F238E27FC236}">
                  <a16:creationId xmlns:a16="http://schemas.microsoft.com/office/drawing/2014/main" id="{98A67F0B-A47E-4094-9DED-F73529AE9E4E}"/>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34882" y="6096424"/>
              <a:ext cx="1133231" cy="2965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SigScale - Crunchbase Company Profile &amp; Funding">
              <a:extLst>
                <a:ext uri="{FF2B5EF4-FFF2-40B4-BE49-F238E27FC236}">
                  <a16:creationId xmlns:a16="http://schemas.microsoft.com/office/drawing/2014/main" id="{658A3FE0-E324-4AFD-909C-C91FDDE7F313}"/>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3805844" y="6084387"/>
              <a:ext cx="565378" cy="3206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6" descr="logo">
              <a:extLst>
                <a:ext uri="{FF2B5EF4-FFF2-40B4-BE49-F238E27FC236}">
                  <a16:creationId xmlns:a16="http://schemas.microsoft.com/office/drawing/2014/main" id="{338D5265-646B-46CA-BDBF-3E2B379216A4}"/>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518106" y="6113914"/>
              <a:ext cx="1025340" cy="26160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8" descr="Logo">
              <a:extLst>
                <a:ext uri="{FF2B5EF4-FFF2-40B4-BE49-F238E27FC236}">
                  <a16:creationId xmlns:a16="http://schemas.microsoft.com/office/drawing/2014/main" id="{ED2FED3A-810D-4707-9C78-04AA958D2A62}"/>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768600" y="6097832"/>
              <a:ext cx="890360" cy="29377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Gfi becomes Inetum">
              <a:extLst>
                <a:ext uri="{FF2B5EF4-FFF2-40B4-BE49-F238E27FC236}">
                  <a16:creationId xmlns:a16="http://schemas.microsoft.com/office/drawing/2014/main" id="{8A405EE8-D65D-4FB2-AF9F-1E39EA00BD06}"/>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614997" y="6066865"/>
              <a:ext cx="1006719" cy="3557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alvatross by SATEC logo">
              <a:extLst>
                <a:ext uri="{FF2B5EF4-FFF2-40B4-BE49-F238E27FC236}">
                  <a16:creationId xmlns:a16="http://schemas.microsoft.com/office/drawing/2014/main" id="{DE602E63-74AA-4C61-B710-E91C455095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0330" y="6069596"/>
              <a:ext cx="1167481" cy="3502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erlite Technologies - Wikipedia">
              <a:extLst>
                <a:ext uri="{FF2B5EF4-FFF2-40B4-BE49-F238E27FC236}">
                  <a16:creationId xmlns:a16="http://schemas.microsoft.com/office/drawing/2014/main" id="{3D5D5209-D40C-93C8-ED89-CD3F3E823F5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04697" y="6092407"/>
              <a:ext cx="520607" cy="2030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2C9BFF6-C329-00C5-3E7B-644AA248425F}"/>
                </a:ext>
              </a:extLst>
            </p:cNvPr>
            <p:cNvGrpSpPr/>
            <p:nvPr/>
          </p:nvGrpSpPr>
          <p:grpSpPr>
            <a:xfrm>
              <a:off x="296305" y="5397994"/>
              <a:ext cx="7145355" cy="520723"/>
              <a:chOff x="296305" y="5397994"/>
              <a:chExt cx="7317475" cy="533266"/>
            </a:xfrm>
          </p:grpSpPr>
          <p:pic>
            <p:nvPicPr>
              <p:cNvPr id="28" name="Picture 12" descr="Accenture Benefits - WORK180 Endorsed Employer">
                <a:extLst>
                  <a:ext uri="{FF2B5EF4-FFF2-40B4-BE49-F238E27FC236}">
                    <a16:creationId xmlns:a16="http://schemas.microsoft.com/office/drawing/2014/main" id="{0E64AFEC-8A8E-43B2-8E14-9F16936C1EA5}"/>
                  </a:ext>
                </a:extLst>
              </p:cNvPr>
              <p:cNvPicPr>
                <a:picLocks noChangeAspect="1" noChangeArrowheads="1"/>
              </p:cNvPicPr>
              <p:nvPr/>
            </p:nvPicPr>
            <p:blipFill rotWithShape="1">
              <a:blip r:embed="rId12" cstate="screen">
                <a:extLst>
                  <a:ext uri="{28A0092B-C50C-407E-A947-70E740481C1C}">
                    <a14:useLocalDpi xmlns:a14="http://schemas.microsoft.com/office/drawing/2010/main" val="0"/>
                  </a:ext>
                </a:extLst>
              </a:blip>
              <a:srcRect/>
              <a:stretch/>
            </p:blipFill>
            <p:spPr bwMode="auto">
              <a:xfrm>
                <a:off x="4354428" y="5508430"/>
                <a:ext cx="1031605" cy="3123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Logo">
                <a:extLst>
                  <a:ext uri="{FF2B5EF4-FFF2-40B4-BE49-F238E27FC236}">
                    <a16:creationId xmlns:a16="http://schemas.microsoft.com/office/drawing/2014/main" id="{35025914-5D96-431A-8E48-6A6587B595B0}"/>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488633" y="5457163"/>
                <a:ext cx="591492" cy="4149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olutions - Globetom">
                <a:extLst>
                  <a:ext uri="{FF2B5EF4-FFF2-40B4-BE49-F238E27FC236}">
                    <a16:creationId xmlns:a16="http://schemas.microsoft.com/office/drawing/2014/main" id="{93D1C7F2-2C11-4D27-8CBE-C5D6EA081D5F}"/>
                  </a:ext>
                </a:extLst>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6676107" y="5453159"/>
                <a:ext cx="937673" cy="42293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Oracle (@Oracle) | Twitter">
                <a:extLst>
                  <a:ext uri="{FF2B5EF4-FFF2-40B4-BE49-F238E27FC236}">
                    <a16:creationId xmlns:a16="http://schemas.microsoft.com/office/drawing/2014/main" id="{FEFB8A98-B44C-4C75-AAF9-04359E8E3B76}"/>
                  </a:ext>
                </a:extLst>
              </p:cNvPr>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a:stretch/>
            </p:blipFill>
            <p:spPr bwMode="auto">
              <a:xfrm>
                <a:off x="2251149" y="5516333"/>
                <a:ext cx="794408" cy="2965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descr="Orange S.A. - Wikipedia">
                <a:extLst>
                  <a:ext uri="{FF2B5EF4-FFF2-40B4-BE49-F238E27FC236}">
                    <a16:creationId xmlns:a16="http://schemas.microsoft.com/office/drawing/2014/main" id="{03103EF0-0BB9-4A89-B5A1-F2F3755F04FC}"/>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903737" y="5457163"/>
                <a:ext cx="413872" cy="4149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 descr="Home">
                <a:extLst>
                  <a:ext uri="{FF2B5EF4-FFF2-40B4-BE49-F238E27FC236}">
                    <a16:creationId xmlns:a16="http://schemas.microsoft.com/office/drawing/2014/main" id="{9F37107D-70D6-4621-81DE-5C21BC42EA0A}"/>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296305" y="5446424"/>
                <a:ext cx="436408" cy="436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Ericsson Logo | evolution history and meaning, PNG">
                <a:extLst>
                  <a:ext uri="{FF2B5EF4-FFF2-40B4-BE49-F238E27FC236}">
                    <a16:creationId xmlns:a16="http://schemas.microsoft.com/office/drawing/2014/main" id="{F4FBADB3-2114-49D0-8FEF-17570D4D520A}"/>
                  </a:ext>
                </a:extLst>
              </p:cNvPr>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5557057" y="5397994"/>
                <a:ext cx="948028" cy="5332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67814C6F-DA5F-261C-0C0C-E47CA4CB01F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16581" y="5579547"/>
                <a:ext cx="966823" cy="170161"/>
              </a:xfrm>
              <a:prstGeom prst="rect">
                <a:avLst/>
              </a:prstGeom>
            </p:spPr>
          </p:pic>
        </p:grpSp>
      </p:grpSp>
    </p:spTree>
    <p:extLst>
      <p:ext uri="{BB962C8B-B14F-4D97-AF65-F5344CB8AC3E}">
        <p14:creationId xmlns:p14="http://schemas.microsoft.com/office/powerpoint/2010/main" val="1133290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Diagram, shape&#10;&#10;Description automatically generated">
            <a:extLst>
              <a:ext uri="{FF2B5EF4-FFF2-40B4-BE49-F238E27FC236}">
                <a16:creationId xmlns:a16="http://schemas.microsoft.com/office/drawing/2014/main" id="{5F54ACEB-A0D1-23A6-5FE7-9D18B6FBFB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37" y="1847468"/>
            <a:ext cx="4571975" cy="54699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759" y="645984"/>
            <a:ext cx="6578241" cy="6212016"/>
          </a:xfrm>
          <a:prstGeom prst="rect">
            <a:avLst/>
          </a:prstGeom>
        </p:spPr>
      </p:pic>
      <p:sp>
        <p:nvSpPr>
          <p:cNvPr id="3" name="Title 2"/>
          <p:cNvSpPr>
            <a:spLocks noGrp="1"/>
          </p:cNvSpPr>
          <p:nvPr>
            <p:ph type="title"/>
          </p:nvPr>
        </p:nvSpPr>
        <p:spPr/>
        <p:txBody>
          <a:bodyPr>
            <a:normAutofit/>
          </a:bodyPr>
          <a:lstStyle/>
          <a:p>
            <a:r>
              <a:rPr lang="en-GB"/>
              <a:t>What is an ODA Component?</a:t>
            </a:r>
          </a:p>
        </p:txBody>
      </p:sp>
      <p:sp>
        <p:nvSpPr>
          <p:cNvPr id="4" name="TextBox 3"/>
          <p:cNvSpPr txBox="1"/>
          <p:nvPr/>
        </p:nvSpPr>
        <p:spPr>
          <a:xfrm>
            <a:off x="8780107" y="711106"/>
            <a:ext cx="3221458" cy="584775"/>
          </a:xfrm>
          <a:prstGeom prst="rect">
            <a:avLst/>
          </a:prstGeom>
          <a:solidFill>
            <a:schemeClr val="bg1"/>
          </a:solidFill>
        </p:spPr>
        <p:txBody>
          <a:bodyPr wrap="square" lIns="96000" rIns="96000" rtlCol="0">
            <a:spAutoFit/>
          </a:bodyPr>
          <a:lstStyle/>
          <a:p>
            <a:pPr defTabSz="609585">
              <a:defRPr/>
            </a:pPr>
            <a:r>
              <a:rPr lang="en-US" sz="1600">
                <a:latin typeface="Calibri" panose="020F0502020204030204" pitchFamily="34" charset="0"/>
                <a:cs typeface="Calibri" panose="020F0502020204030204" pitchFamily="34" charset="0"/>
              </a:rPr>
              <a:t>An ODA Component describes itself via its “Envelope” </a:t>
            </a:r>
            <a:r>
              <a:rPr lang="en-GB" sz="1600">
                <a:solidFill>
                  <a:srgbClr val="29313B"/>
                </a:solidFill>
                <a:latin typeface="Calibri" panose="020F0502020204030204" pitchFamily="34" charset="0"/>
                <a:cs typeface="Calibri" panose="020F0502020204030204" pitchFamily="34" charset="0"/>
              </a:rPr>
              <a:t>(YAML definition)</a:t>
            </a:r>
          </a:p>
        </p:txBody>
      </p:sp>
      <p:grpSp>
        <p:nvGrpSpPr>
          <p:cNvPr id="2" name="Group 1">
            <a:extLst>
              <a:ext uri="{FF2B5EF4-FFF2-40B4-BE49-F238E27FC236}">
                <a16:creationId xmlns:a16="http://schemas.microsoft.com/office/drawing/2014/main" id="{297F6DA4-AABC-4E42-AE96-36DDB3FE6374}"/>
              </a:ext>
            </a:extLst>
          </p:cNvPr>
          <p:cNvGrpSpPr/>
          <p:nvPr/>
        </p:nvGrpSpPr>
        <p:grpSpPr>
          <a:xfrm>
            <a:off x="933380" y="2383675"/>
            <a:ext cx="4125467" cy="2949331"/>
            <a:chOff x="-4656251" y="883658"/>
            <a:chExt cx="4125467" cy="2949331"/>
          </a:xfrm>
        </p:grpSpPr>
        <p:sp>
          <p:nvSpPr>
            <p:cNvPr id="7" name="Right Arrow 6"/>
            <p:cNvSpPr/>
            <p:nvPr/>
          </p:nvSpPr>
          <p:spPr>
            <a:xfrm>
              <a:off x="-962832" y="2251975"/>
              <a:ext cx="432048" cy="8304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GB" sz="2400">
                <a:solidFill>
                  <a:prstClr val="white"/>
                </a:solidFill>
                <a:latin typeface="Calibri"/>
              </a:endParaRPr>
            </a:p>
          </p:txBody>
        </p:sp>
        <p:sp>
          <p:nvSpPr>
            <p:cNvPr id="10" name="Oval 9"/>
            <p:cNvSpPr/>
            <p:nvPr/>
          </p:nvSpPr>
          <p:spPr>
            <a:xfrm>
              <a:off x="-3333772" y="883658"/>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GB" sz="2133" b="1">
                  <a:solidFill>
                    <a:prstClr val="white"/>
                  </a:solidFill>
                  <a:latin typeface="Calibri"/>
                </a:rPr>
                <a:t>1</a:t>
              </a:r>
            </a:p>
          </p:txBody>
        </p:sp>
        <p:sp>
          <p:nvSpPr>
            <p:cNvPr id="23" name="Oval 22"/>
            <p:cNvSpPr/>
            <p:nvPr/>
          </p:nvSpPr>
          <p:spPr>
            <a:xfrm>
              <a:off x="-2012654" y="2333489"/>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GB" sz="2133" b="1">
                  <a:solidFill>
                    <a:prstClr val="white"/>
                  </a:solidFill>
                  <a:latin typeface="Calibri"/>
                </a:rPr>
                <a:t>2</a:t>
              </a:r>
            </a:p>
          </p:txBody>
        </p:sp>
        <p:sp>
          <p:nvSpPr>
            <p:cNvPr id="24" name="Oval 23"/>
            <p:cNvSpPr/>
            <p:nvPr/>
          </p:nvSpPr>
          <p:spPr>
            <a:xfrm>
              <a:off x="-2671004" y="3496952"/>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GB" sz="2133" b="1">
                  <a:solidFill>
                    <a:prstClr val="white"/>
                  </a:solidFill>
                  <a:latin typeface="Calibri"/>
                </a:rPr>
                <a:t>3</a:t>
              </a:r>
            </a:p>
          </p:txBody>
        </p:sp>
        <p:sp>
          <p:nvSpPr>
            <p:cNvPr id="25" name="Oval 24"/>
            <p:cNvSpPr/>
            <p:nvPr/>
          </p:nvSpPr>
          <p:spPr>
            <a:xfrm>
              <a:off x="-4017082" y="3496952"/>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GB" sz="2133" b="1">
                  <a:solidFill>
                    <a:prstClr val="white"/>
                  </a:solidFill>
                  <a:latin typeface="Calibri"/>
                </a:rPr>
                <a:t>4</a:t>
              </a:r>
            </a:p>
          </p:txBody>
        </p:sp>
        <p:sp>
          <p:nvSpPr>
            <p:cNvPr id="26" name="Oval 25"/>
            <p:cNvSpPr/>
            <p:nvPr/>
          </p:nvSpPr>
          <p:spPr>
            <a:xfrm>
              <a:off x="-4656251" y="2333489"/>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GB" sz="2133" b="1">
                  <a:solidFill>
                    <a:prstClr val="white"/>
                  </a:solidFill>
                  <a:latin typeface="Calibri"/>
                </a:rPr>
                <a:t>5</a:t>
              </a:r>
            </a:p>
          </p:txBody>
        </p:sp>
      </p:grpSp>
      <p:sp>
        <p:nvSpPr>
          <p:cNvPr id="27" name="Oval 26"/>
          <p:cNvSpPr/>
          <p:nvPr/>
        </p:nvSpPr>
        <p:spPr>
          <a:xfrm>
            <a:off x="5499458" y="1460782"/>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b="1">
                <a:solidFill>
                  <a:prstClr val="white"/>
                </a:solidFill>
                <a:latin typeface="Calibri"/>
              </a:rPr>
              <a:t>1</a:t>
            </a:r>
          </a:p>
        </p:txBody>
      </p:sp>
      <p:sp>
        <p:nvSpPr>
          <p:cNvPr id="29" name="Oval 28"/>
          <p:cNvSpPr/>
          <p:nvPr/>
        </p:nvSpPr>
        <p:spPr>
          <a:xfrm>
            <a:off x="5499458" y="3287063"/>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b="1">
                <a:solidFill>
                  <a:prstClr val="white"/>
                </a:solidFill>
                <a:latin typeface="Calibri"/>
              </a:rPr>
              <a:t>2</a:t>
            </a:r>
          </a:p>
        </p:txBody>
      </p:sp>
      <p:sp>
        <p:nvSpPr>
          <p:cNvPr id="30" name="Oval 29"/>
          <p:cNvSpPr/>
          <p:nvPr/>
        </p:nvSpPr>
        <p:spPr>
          <a:xfrm>
            <a:off x="5499458" y="5249186"/>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b="1">
                <a:solidFill>
                  <a:prstClr val="white"/>
                </a:solidFill>
                <a:latin typeface="Calibri"/>
              </a:rPr>
              <a:t>3</a:t>
            </a:r>
          </a:p>
        </p:txBody>
      </p:sp>
      <p:sp>
        <p:nvSpPr>
          <p:cNvPr id="31" name="Oval 30"/>
          <p:cNvSpPr/>
          <p:nvPr/>
        </p:nvSpPr>
        <p:spPr>
          <a:xfrm>
            <a:off x="9840415" y="6069294"/>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b="1">
                <a:solidFill>
                  <a:prstClr val="white"/>
                </a:solidFill>
                <a:latin typeface="Calibri"/>
              </a:rPr>
              <a:t>4</a:t>
            </a:r>
          </a:p>
        </p:txBody>
      </p:sp>
      <p:sp>
        <p:nvSpPr>
          <p:cNvPr id="17" name="Oval 16"/>
          <p:cNvSpPr/>
          <p:nvPr/>
        </p:nvSpPr>
        <p:spPr>
          <a:xfrm>
            <a:off x="5499458" y="6260731"/>
            <a:ext cx="336037" cy="336037"/>
          </a:xfrm>
          <a:prstGeom prst="ellips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33" b="1">
                <a:solidFill>
                  <a:prstClr val="white"/>
                </a:solidFill>
                <a:latin typeface="Calibri"/>
              </a:rPr>
              <a:t>5</a:t>
            </a:r>
          </a:p>
        </p:txBody>
      </p:sp>
      <p:sp>
        <p:nvSpPr>
          <p:cNvPr id="6" name="Isosceles Triangle 5"/>
          <p:cNvSpPr/>
          <p:nvPr/>
        </p:nvSpPr>
        <p:spPr>
          <a:xfrm rot="10800000">
            <a:off x="9864419" y="6467036"/>
            <a:ext cx="288032" cy="209481"/>
          </a:xfrm>
          <a:prstGeom prst="triangle">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133" b="1">
              <a:solidFill>
                <a:prstClr val="white"/>
              </a:solidFill>
              <a:latin typeface="Calibri"/>
            </a:endParaRPr>
          </a:p>
        </p:txBody>
      </p:sp>
      <p:sp>
        <p:nvSpPr>
          <p:cNvPr id="18" name="Content Placeholder 4">
            <a:extLst>
              <a:ext uri="{FF2B5EF4-FFF2-40B4-BE49-F238E27FC236}">
                <a16:creationId xmlns:a16="http://schemas.microsoft.com/office/drawing/2014/main" id="{8D6F5996-7B10-4786-97BF-B478AA3FE42E}"/>
              </a:ext>
            </a:extLst>
          </p:cNvPr>
          <p:cNvSpPr txBox="1">
            <a:spLocks/>
          </p:cNvSpPr>
          <p:nvPr/>
        </p:nvSpPr>
        <p:spPr>
          <a:xfrm>
            <a:off x="678929" y="1167135"/>
            <a:ext cx="4480152" cy="923330"/>
          </a:xfrm>
          <a:prstGeom prst="rect">
            <a:avLst/>
          </a:prstGeom>
        </p:spPr>
        <p:txBody>
          <a:bodyPr vert="horz" wrap="square" lIns="0" tIns="0" rIns="0" bIns="0" rtlCol="0">
            <a:spAutoFit/>
          </a:bodyPr>
          <a:lstStyle>
            <a:lvl1pPr marL="230188" indent="-230188" algn="l" defTabSz="914445"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517525" indent="-287338" algn="l" defTabSz="914445" rtl="0" eaLnBrk="1" latinLnBrk="0" hangingPunct="1">
              <a:lnSpc>
                <a:spcPct val="90000"/>
              </a:lnSpc>
              <a:spcBef>
                <a:spcPts val="500"/>
              </a:spcBef>
              <a:buClr>
                <a:schemeClr val="accent1"/>
              </a:buClr>
              <a:buFont typeface="Arial" panose="020B0604020202020204" pitchFamily="34" charset="0"/>
              <a:buChar char="‒"/>
              <a:tabLst/>
              <a:defRPr sz="2000" kern="1200">
                <a:solidFill>
                  <a:schemeClr val="tx1"/>
                </a:solidFill>
                <a:latin typeface="+mn-lt"/>
                <a:ea typeface="+mn-ea"/>
                <a:cs typeface="+mn-cs"/>
              </a:defRPr>
            </a:lvl2pPr>
            <a:lvl3pPr marL="738188" indent="-220663"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69963" indent="-231775"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00150" indent="-230188" algn="l" defTabSz="914445"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725"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48"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71"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94" indent="-228612" algn="l" defTabSz="91444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nSpc>
                <a:spcPct val="100000"/>
              </a:lnSpc>
              <a:spcBef>
                <a:spcPts val="800"/>
              </a:spcBef>
              <a:buFont typeface="Arial" panose="020B0604020202020204" pitchFamily="34" charset="0"/>
              <a:buNone/>
            </a:pPr>
            <a:r>
              <a:rPr lang="en-US" sz="2000"/>
              <a:t>ODA comprises reusable, cloud native software components organized into loosely coupled domains</a:t>
            </a:r>
          </a:p>
        </p:txBody>
      </p:sp>
    </p:spTree>
    <p:extLst>
      <p:ext uri="{BB962C8B-B14F-4D97-AF65-F5344CB8AC3E}">
        <p14:creationId xmlns:p14="http://schemas.microsoft.com/office/powerpoint/2010/main" val="37311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ACAAE921-236E-8D51-01F9-01E90A9B5A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1999" cy="6857193"/>
          </a:xfrm>
          <a:prstGeom prst="rect">
            <a:avLst/>
          </a:prstGeom>
        </p:spPr>
      </p:pic>
    </p:spTree>
    <p:extLst>
      <p:ext uri="{BB962C8B-B14F-4D97-AF65-F5344CB8AC3E}">
        <p14:creationId xmlns:p14="http://schemas.microsoft.com/office/powerpoint/2010/main" val="191626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CDD171-9DD6-45D4-B3B8-74908CED23BE}"/>
              </a:ext>
            </a:extLst>
          </p:cNvPr>
          <p:cNvSpPr>
            <a:spLocks noGrp="1"/>
          </p:cNvSpPr>
          <p:nvPr>
            <p:ph type="title"/>
          </p:nvPr>
        </p:nvSpPr>
        <p:spPr/>
        <p:txBody>
          <a:bodyPr>
            <a:normAutofit/>
          </a:bodyPr>
          <a:lstStyle/>
          <a:p>
            <a:r>
              <a:rPr lang="en-GB"/>
              <a:t>Open Digital Architecture – Reference Implementation | Canvas</a:t>
            </a:r>
            <a:endParaRPr lang="en-US"/>
          </a:p>
        </p:txBody>
      </p:sp>
      <p:sp>
        <p:nvSpPr>
          <p:cNvPr id="22" name="Text Placeholder 21">
            <a:extLst>
              <a:ext uri="{FF2B5EF4-FFF2-40B4-BE49-F238E27FC236}">
                <a16:creationId xmlns:a16="http://schemas.microsoft.com/office/drawing/2014/main" id="{5F4F11CB-94D6-4FAA-A029-2DB1AF01BE62}"/>
              </a:ext>
            </a:extLst>
          </p:cNvPr>
          <p:cNvSpPr>
            <a:spLocks noGrp="1"/>
          </p:cNvSpPr>
          <p:nvPr>
            <p:ph type="body" sz="half" idx="4294967295"/>
          </p:nvPr>
        </p:nvSpPr>
        <p:spPr>
          <a:xfrm>
            <a:off x="923730" y="700088"/>
            <a:ext cx="10217021" cy="417512"/>
          </a:xfrm>
        </p:spPr>
        <p:txBody>
          <a:bodyPr>
            <a:noAutofit/>
          </a:bodyPr>
          <a:lstStyle/>
          <a:p>
            <a:pPr marL="0" indent="0">
              <a:buNone/>
            </a:pPr>
            <a:r>
              <a:rPr kumimoji="0" lang="en-US" sz="1400" i="0" u="none" strike="noStrike" kern="1200" cap="none" spc="0" normalizeH="0" baseline="0" noProof="0">
                <a:ln>
                  <a:noFill/>
                </a:ln>
                <a:solidFill>
                  <a:srgbClr val="1A1A1A"/>
                </a:solidFill>
                <a:effectLst/>
                <a:uLnTx/>
                <a:uFillTx/>
                <a:ea typeface="+mn-ea"/>
                <a:cs typeface="+mn-cs"/>
              </a:rPr>
              <a:t>The ODA Canvas consists of the Release Automation part of a CI/CD pipeline as well as an Execution Environment (ODL)</a:t>
            </a:r>
          </a:p>
        </p:txBody>
      </p:sp>
      <p:sp>
        <p:nvSpPr>
          <p:cNvPr id="32" name="Rectangle 31">
            <a:extLst>
              <a:ext uri="{FF2B5EF4-FFF2-40B4-BE49-F238E27FC236}">
                <a16:creationId xmlns:a16="http://schemas.microsoft.com/office/drawing/2014/main" id="{223AFFDD-5DE4-4454-8E0B-E29CAEA469F5}"/>
              </a:ext>
            </a:extLst>
          </p:cNvPr>
          <p:cNvSpPr/>
          <p:nvPr/>
        </p:nvSpPr>
        <p:spPr>
          <a:xfrm>
            <a:off x="2323074" y="1216269"/>
            <a:ext cx="9704431" cy="5008605"/>
          </a:xfrm>
          <a:prstGeom prst="rect">
            <a:avLst/>
          </a:prstGeom>
          <a:solidFill>
            <a:srgbClr val="E0121D">
              <a:lumMod val="20000"/>
              <a:lumOff val="80000"/>
            </a:srgbClr>
          </a:solidFill>
          <a:ln w="2540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37" name="Can 20">
            <a:extLst>
              <a:ext uri="{FF2B5EF4-FFF2-40B4-BE49-F238E27FC236}">
                <a16:creationId xmlns:a16="http://schemas.microsoft.com/office/drawing/2014/main" id="{07824F0F-42EB-4784-8267-7D726AB364B5}"/>
              </a:ext>
            </a:extLst>
          </p:cNvPr>
          <p:cNvSpPr/>
          <p:nvPr/>
        </p:nvSpPr>
        <p:spPr>
          <a:xfrm rot="5400000">
            <a:off x="-120546" y="1591342"/>
            <a:ext cx="2076907" cy="2317228"/>
          </a:xfrm>
          <a:prstGeom prst="can">
            <a:avLst/>
          </a:prstGeom>
          <a:noFill/>
          <a:ln w="2540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38" name="Down Arrow 30">
            <a:extLst>
              <a:ext uri="{FF2B5EF4-FFF2-40B4-BE49-F238E27FC236}">
                <a16:creationId xmlns:a16="http://schemas.microsoft.com/office/drawing/2014/main" id="{AD30EE4B-A49B-45A7-B0F7-47EE066BE756}"/>
              </a:ext>
            </a:extLst>
          </p:cNvPr>
          <p:cNvSpPr/>
          <p:nvPr/>
        </p:nvSpPr>
        <p:spPr>
          <a:xfrm rot="16200000">
            <a:off x="1777934" y="2308360"/>
            <a:ext cx="866181" cy="864647"/>
          </a:xfrm>
          <a:prstGeom prst="downArrow">
            <a:avLst/>
          </a:prstGeom>
          <a:solidFill>
            <a:srgbClr val="E0121D"/>
          </a:solidFill>
          <a:ln w="25400" cap="flat" cmpd="sng" algn="ctr">
            <a:no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39" name="TextBox 38">
            <a:extLst>
              <a:ext uri="{FF2B5EF4-FFF2-40B4-BE49-F238E27FC236}">
                <a16:creationId xmlns:a16="http://schemas.microsoft.com/office/drawing/2014/main" id="{97010D09-70B9-466B-8375-ED23E1FA0FDD}"/>
              </a:ext>
            </a:extLst>
          </p:cNvPr>
          <p:cNvSpPr txBox="1"/>
          <p:nvPr/>
        </p:nvSpPr>
        <p:spPr>
          <a:xfrm>
            <a:off x="2413075" y="5774269"/>
            <a:ext cx="1455579" cy="322163"/>
          </a:xfrm>
          <a:prstGeom prst="rect">
            <a:avLst/>
          </a:prstGeom>
        </p:spPr>
        <p:txBody>
          <a:bodyPr wrap="none" lIns="0" tIns="0" rIns="0" bIns="0" rtlCol="0">
            <a:no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1A1A1A"/>
                </a:solidFill>
                <a:effectLst/>
                <a:uLnTx/>
                <a:uFillTx/>
                <a:latin typeface="Vodafone Rg" pitchFamily="34" charset="0"/>
                <a:ea typeface="+mn-ea"/>
                <a:cs typeface="+mn-cs"/>
              </a:rPr>
              <a:t>ODA Canvas</a:t>
            </a:r>
          </a:p>
        </p:txBody>
      </p:sp>
      <p:sp>
        <p:nvSpPr>
          <p:cNvPr id="40" name="Flowchart: Process 3">
            <a:extLst>
              <a:ext uri="{FF2B5EF4-FFF2-40B4-BE49-F238E27FC236}">
                <a16:creationId xmlns:a16="http://schemas.microsoft.com/office/drawing/2014/main" id="{4154B39C-16CC-4EEF-9D4A-DC880F1D0C0E}"/>
              </a:ext>
            </a:extLst>
          </p:cNvPr>
          <p:cNvSpPr/>
          <p:nvPr/>
        </p:nvSpPr>
        <p:spPr>
          <a:xfrm>
            <a:off x="4348065" y="4365057"/>
            <a:ext cx="7267288" cy="177448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2432 w 10000"/>
              <a:gd name="connsiteY1" fmla="*/ 1895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0 h 10000"/>
              <a:gd name="connsiteX0" fmla="*/ 0 w 10000"/>
              <a:gd name="connsiteY0" fmla="*/ 0 h 10000"/>
              <a:gd name="connsiteX1" fmla="*/ 2432 w 10000"/>
              <a:gd name="connsiteY1" fmla="*/ 1895 h 10000"/>
              <a:gd name="connsiteX2" fmla="*/ 7729 w 10000"/>
              <a:gd name="connsiteY2" fmla="*/ 1955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0 h 10000"/>
              <a:gd name="connsiteX0" fmla="*/ 0 w 10000"/>
              <a:gd name="connsiteY0" fmla="*/ 0 h 10000"/>
              <a:gd name="connsiteX1" fmla="*/ 2432 w 10000"/>
              <a:gd name="connsiteY1" fmla="*/ 1895 h 10000"/>
              <a:gd name="connsiteX2" fmla="*/ 7729 w 10000"/>
              <a:gd name="connsiteY2" fmla="*/ 1955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0 h 10000"/>
              <a:gd name="connsiteX0" fmla="*/ 0 w 10000"/>
              <a:gd name="connsiteY0" fmla="*/ 0 h 10000"/>
              <a:gd name="connsiteX1" fmla="*/ 2432 w 10000"/>
              <a:gd name="connsiteY1" fmla="*/ 1895 h 10000"/>
              <a:gd name="connsiteX2" fmla="*/ 7729 w 10000"/>
              <a:gd name="connsiteY2" fmla="*/ 1955 h 10000"/>
              <a:gd name="connsiteX3" fmla="*/ 10000 w 10000"/>
              <a:gd name="connsiteY3" fmla="*/ 0 h 10000"/>
              <a:gd name="connsiteX4" fmla="*/ 10000 w 10000"/>
              <a:gd name="connsiteY4" fmla="*/ 10000 h 10000"/>
              <a:gd name="connsiteX5" fmla="*/ 0 w 10000"/>
              <a:gd name="connsiteY5" fmla="*/ 10000 h 10000"/>
              <a:gd name="connsiteX6" fmla="*/ 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0"/>
                </a:moveTo>
                <a:cubicBezTo>
                  <a:pt x="692" y="-35"/>
                  <a:pt x="1740" y="1930"/>
                  <a:pt x="2432" y="1895"/>
                </a:cubicBezTo>
                <a:cubicBezTo>
                  <a:pt x="7734" y="1981"/>
                  <a:pt x="2440" y="1937"/>
                  <a:pt x="7729" y="1955"/>
                </a:cubicBezTo>
                <a:lnTo>
                  <a:pt x="10000" y="0"/>
                </a:lnTo>
                <a:lnTo>
                  <a:pt x="10000" y="10000"/>
                </a:lnTo>
                <a:lnTo>
                  <a:pt x="0" y="10000"/>
                </a:lnTo>
                <a:lnTo>
                  <a:pt x="0" y="0"/>
                </a:lnTo>
                <a:close/>
              </a:path>
            </a:pathLst>
          </a:custGeom>
          <a:solidFill>
            <a:sysClr val="window" lastClr="FFFFFF"/>
          </a:solidFill>
          <a:ln w="2540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41" name="TextBox 40">
            <a:extLst>
              <a:ext uri="{FF2B5EF4-FFF2-40B4-BE49-F238E27FC236}">
                <a16:creationId xmlns:a16="http://schemas.microsoft.com/office/drawing/2014/main" id="{699EC638-7DD1-47F8-AFF5-94890BD01124}"/>
              </a:ext>
            </a:extLst>
          </p:cNvPr>
          <p:cNvSpPr txBox="1"/>
          <p:nvPr/>
        </p:nvSpPr>
        <p:spPr>
          <a:xfrm>
            <a:off x="4456777" y="5792932"/>
            <a:ext cx="1940651" cy="228296"/>
          </a:xfrm>
          <a:prstGeom prst="rect">
            <a:avLst/>
          </a:prstGeom>
        </p:spPr>
        <p:txBody>
          <a:bodyPr wrap="none" lIns="0" tIns="0" rIns="0" bIns="0" rtlCol="0">
            <a:no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1A1A1A"/>
                </a:solidFill>
                <a:effectLst/>
                <a:uLnTx/>
                <a:uFillTx/>
                <a:latin typeface="Vodafone Rg" pitchFamily="34" charset="0"/>
                <a:ea typeface="+mn-ea"/>
                <a:cs typeface="+mn-cs"/>
              </a:rPr>
              <a:t>Execution Environment</a:t>
            </a:r>
          </a:p>
        </p:txBody>
      </p:sp>
      <p:sp>
        <p:nvSpPr>
          <p:cNvPr id="42" name="Rounded Rectangle 7">
            <a:extLst>
              <a:ext uri="{FF2B5EF4-FFF2-40B4-BE49-F238E27FC236}">
                <a16:creationId xmlns:a16="http://schemas.microsoft.com/office/drawing/2014/main" id="{17344964-9841-4024-B00A-E440C987D9C0}"/>
              </a:ext>
            </a:extLst>
          </p:cNvPr>
          <p:cNvSpPr/>
          <p:nvPr/>
        </p:nvSpPr>
        <p:spPr>
          <a:xfrm>
            <a:off x="6709446" y="4774037"/>
            <a:ext cx="3114857" cy="815000"/>
          </a:xfrm>
          <a:prstGeom prst="roundRect">
            <a:avLst/>
          </a:prstGeom>
          <a:gradFill rotWithShape="1">
            <a:gsLst>
              <a:gs pos="0">
                <a:srgbClr val="E0121D">
                  <a:lumMod val="110000"/>
                  <a:satMod val="105000"/>
                  <a:tint val="67000"/>
                </a:srgbClr>
              </a:gs>
              <a:gs pos="50000">
                <a:srgbClr val="E0121D">
                  <a:lumMod val="105000"/>
                  <a:satMod val="103000"/>
                  <a:tint val="73000"/>
                </a:srgbClr>
              </a:gs>
              <a:gs pos="100000">
                <a:srgbClr val="E0121D">
                  <a:lumMod val="105000"/>
                  <a:satMod val="109000"/>
                  <a:tint val="81000"/>
                </a:srgbClr>
              </a:gs>
            </a:gsLst>
            <a:lin ang="5400000" scaled="0"/>
          </a:gradFill>
          <a:ln w="635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Runtime Environment </a:t>
            </a:r>
            <a:b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b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(Kubernetes)</a:t>
            </a:r>
          </a:p>
        </p:txBody>
      </p:sp>
      <p:sp>
        <p:nvSpPr>
          <p:cNvPr id="43" name="Rounded Rectangle 11">
            <a:extLst>
              <a:ext uri="{FF2B5EF4-FFF2-40B4-BE49-F238E27FC236}">
                <a16:creationId xmlns:a16="http://schemas.microsoft.com/office/drawing/2014/main" id="{0F324781-2C61-4D67-ABC5-B276119862E5}"/>
              </a:ext>
            </a:extLst>
          </p:cNvPr>
          <p:cNvSpPr/>
          <p:nvPr/>
        </p:nvSpPr>
        <p:spPr>
          <a:xfrm>
            <a:off x="9894461" y="4774037"/>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Service Registry</a:t>
            </a:r>
          </a:p>
        </p:txBody>
      </p:sp>
      <p:sp>
        <p:nvSpPr>
          <p:cNvPr id="44" name="Rounded Rectangle 12">
            <a:extLst>
              <a:ext uri="{FF2B5EF4-FFF2-40B4-BE49-F238E27FC236}">
                <a16:creationId xmlns:a16="http://schemas.microsoft.com/office/drawing/2014/main" id="{25541850-8B11-49FA-9F6D-F56CA27E189D}"/>
              </a:ext>
            </a:extLst>
          </p:cNvPr>
          <p:cNvSpPr/>
          <p:nvPr/>
        </p:nvSpPr>
        <p:spPr>
          <a:xfrm>
            <a:off x="9894461" y="5665511"/>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Event Hub</a:t>
            </a:r>
          </a:p>
        </p:txBody>
      </p:sp>
      <p:sp>
        <p:nvSpPr>
          <p:cNvPr id="45" name="Rounded Rectangle 13">
            <a:extLst>
              <a:ext uri="{FF2B5EF4-FFF2-40B4-BE49-F238E27FC236}">
                <a16:creationId xmlns:a16="http://schemas.microsoft.com/office/drawing/2014/main" id="{9D5D02C8-2A7C-4C03-873D-64EE115D1066}"/>
              </a:ext>
            </a:extLst>
          </p:cNvPr>
          <p:cNvSpPr/>
          <p:nvPr/>
        </p:nvSpPr>
        <p:spPr>
          <a:xfrm>
            <a:off x="8286939" y="5665511"/>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Authorization</a:t>
            </a:r>
          </a:p>
        </p:txBody>
      </p:sp>
      <p:sp>
        <p:nvSpPr>
          <p:cNvPr id="46" name="Rounded Rectangle 14">
            <a:extLst>
              <a:ext uri="{FF2B5EF4-FFF2-40B4-BE49-F238E27FC236}">
                <a16:creationId xmlns:a16="http://schemas.microsoft.com/office/drawing/2014/main" id="{CC4BF6E5-E7EA-4700-9779-ACA32EF4554F}"/>
              </a:ext>
            </a:extLst>
          </p:cNvPr>
          <p:cNvSpPr/>
          <p:nvPr/>
        </p:nvSpPr>
        <p:spPr>
          <a:xfrm>
            <a:off x="6679417" y="5665511"/>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Service Mesh</a:t>
            </a:r>
          </a:p>
        </p:txBody>
      </p:sp>
      <p:sp>
        <p:nvSpPr>
          <p:cNvPr id="47" name="Rounded Rectangle 15">
            <a:extLst>
              <a:ext uri="{FF2B5EF4-FFF2-40B4-BE49-F238E27FC236}">
                <a16:creationId xmlns:a16="http://schemas.microsoft.com/office/drawing/2014/main" id="{006107CA-32BA-45B8-90F8-BA591065E0EB}"/>
              </a:ext>
            </a:extLst>
          </p:cNvPr>
          <p:cNvSpPr/>
          <p:nvPr/>
        </p:nvSpPr>
        <p:spPr>
          <a:xfrm>
            <a:off x="5096216" y="4774037"/>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API Gateway</a:t>
            </a:r>
          </a:p>
        </p:txBody>
      </p:sp>
      <p:sp>
        <p:nvSpPr>
          <p:cNvPr id="48" name="Rounded Rectangle 16">
            <a:extLst>
              <a:ext uri="{FF2B5EF4-FFF2-40B4-BE49-F238E27FC236}">
                <a16:creationId xmlns:a16="http://schemas.microsoft.com/office/drawing/2014/main" id="{793C7841-DBED-4480-8EC9-460BFE1A6930}"/>
              </a:ext>
            </a:extLst>
          </p:cNvPr>
          <p:cNvSpPr/>
          <p:nvPr/>
        </p:nvSpPr>
        <p:spPr>
          <a:xfrm>
            <a:off x="9894461" y="5067389"/>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Logging</a:t>
            </a:r>
          </a:p>
        </p:txBody>
      </p:sp>
      <p:sp>
        <p:nvSpPr>
          <p:cNvPr id="49" name="Rounded Rectangle 18">
            <a:extLst>
              <a:ext uri="{FF2B5EF4-FFF2-40B4-BE49-F238E27FC236}">
                <a16:creationId xmlns:a16="http://schemas.microsoft.com/office/drawing/2014/main" id="{ECBD306A-C613-4B00-BE0F-61636CC8214C}"/>
              </a:ext>
            </a:extLst>
          </p:cNvPr>
          <p:cNvSpPr/>
          <p:nvPr/>
        </p:nvSpPr>
        <p:spPr>
          <a:xfrm>
            <a:off x="5096216" y="5067389"/>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Load Balancing</a:t>
            </a:r>
          </a:p>
        </p:txBody>
      </p:sp>
      <p:sp>
        <p:nvSpPr>
          <p:cNvPr id="50" name="Can 1">
            <a:extLst>
              <a:ext uri="{FF2B5EF4-FFF2-40B4-BE49-F238E27FC236}">
                <a16:creationId xmlns:a16="http://schemas.microsoft.com/office/drawing/2014/main" id="{E369DF35-29A4-4889-85F6-76F90AFC0697}"/>
              </a:ext>
            </a:extLst>
          </p:cNvPr>
          <p:cNvSpPr/>
          <p:nvPr/>
        </p:nvSpPr>
        <p:spPr>
          <a:xfrm rot="5400000">
            <a:off x="3921972" y="430693"/>
            <a:ext cx="2076905" cy="4638529"/>
          </a:xfrm>
          <a:prstGeom prst="can">
            <a:avLst/>
          </a:prstGeom>
          <a:solidFill>
            <a:sysClr val="window" lastClr="FFFFFF"/>
          </a:solidFill>
          <a:ln w="2540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51" name="Bent Arrow 2">
            <a:extLst>
              <a:ext uri="{FF2B5EF4-FFF2-40B4-BE49-F238E27FC236}">
                <a16:creationId xmlns:a16="http://schemas.microsoft.com/office/drawing/2014/main" id="{B5CD0553-8AC8-4A61-ABCD-198F6810AB41}"/>
              </a:ext>
            </a:extLst>
          </p:cNvPr>
          <p:cNvSpPr/>
          <p:nvPr/>
        </p:nvSpPr>
        <p:spPr>
          <a:xfrm rot="5400000">
            <a:off x="6839818" y="2491210"/>
            <a:ext cx="1781604" cy="1847284"/>
          </a:xfrm>
          <a:prstGeom prst="bentArrow">
            <a:avLst/>
          </a:prstGeom>
          <a:solidFill>
            <a:srgbClr val="E0121D"/>
          </a:solidFill>
          <a:ln w="25400" cap="flat" cmpd="sng" algn="ctr">
            <a:no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52" name="TextBox 51">
            <a:extLst>
              <a:ext uri="{FF2B5EF4-FFF2-40B4-BE49-F238E27FC236}">
                <a16:creationId xmlns:a16="http://schemas.microsoft.com/office/drawing/2014/main" id="{960828FE-D80D-4439-8701-B799A752622A}"/>
              </a:ext>
            </a:extLst>
          </p:cNvPr>
          <p:cNvSpPr txBox="1"/>
          <p:nvPr/>
        </p:nvSpPr>
        <p:spPr>
          <a:xfrm>
            <a:off x="5084244" y="1733048"/>
            <a:ext cx="818731" cy="375500"/>
          </a:xfrm>
          <a:prstGeom prst="rect">
            <a:avLst/>
          </a:prstGeom>
        </p:spPr>
        <p:txBody>
          <a:bodyPr wrap="none" lIns="0" tIns="0" rIns="0" bIns="0" rtlCol="0">
            <a:no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1A1A1A"/>
                </a:solidFill>
                <a:effectLst/>
                <a:uLnTx/>
                <a:uFillTx/>
                <a:latin typeface="Vodafone Rg" pitchFamily="34" charset="0"/>
                <a:ea typeface="+mn-ea"/>
                <a:cs typeface="+mn-cs"/>
              </a:rPr>
              <a:t>CI/CD Release</a:t>
            </a:r>
          </a:p>
        </p:txBody>
      </p:sp>
      <p:sp>
        <p:nvSpPr>
          <p:cNvPr id="53" name="Rounded Rectangle 17">
            <a:extLst>
              <a:ext uri="{FF2B5EF4-FFF2-40B4-BE49-F238E27FC236}">
                <a16:creationId xmlns:a16="http://schemas.microsoft.com/office/drawing/2014/main" id="{401085A6-65FB-4A98-88F6-9D593899419A}"/>
              </a:ext>
            </a:extLst>
          </p:cNvPr>
          <p:cNvSpPr/>
          <p:nvPr/>
        </p:nvSpPr>
        <p:spPr>
          <a:xfrm>
            <a:off x="3356408" y="3319716"/>
            <a:ext cx="1543072" cy="365352"/>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Test Automation</a:t>
            </a:r>
          </a:p>
        </p:txBody>
      </p:sp>
      <p:sp>
        <p:nvSpPr>
          <p:cNvPr id="54" name="Rounded Rectangle 19">
            <a:extLst>
              <a:ext uri="{FF2B5EF4-FFF2-40B4-BE49-F238E27FC236}">
                <a16:creationId xmlns:a16="http://schemas.microsoft.com/office/drawing/2014/main" id="{DD5C834F-5E8A-49DC-9C9E-6CF3D2D85B41}"/>
              </a:ext>
            </a:extLst>
          </p:cNvPr>
          <p:cNvSpPr/>
          <p:nvPr/>
        </p:nvSpPr>
        <p:spPr>
          <a:xfrm>
            <a:off x="4966727" y="3319716"/>
            <a:ext cx="1543072" cy="365352"/>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Release Automation</a:t>
            </a:r>
          </a:p>
        </p:txBody>
      </p:sp>
      <p:sp>
        <p:nvSpPr>
          <p:cNvPr id="55" name="TextBox 54">
            <a:extLst>
              <a:ext uri="{FF2B5EF4-FFF2-40B4-BE49-F238E27FC236}">
                <a16:creationId xmlns:a16="http://schemas.microsoft.com/office/drawing/2014/main" id="{44D6C834-78C1-4440-8CF8-746051044C26}"/>
              </a:ext>
            </a:extLst>
          </p:cNvPr>
          <p:cNvSpPr txBox="1"/>
          <p:nvPr/>
        </p:nvSpPr>
        <p:spPr>
          <a:xfrm>
            <a:off x="341665" y="1733048"/>
            <a:ext cx="818731" cy="375500"/>
          </a:xfrm>
          <a:prstGeom prst="rect">
            <a:avLst/>
          </a:prstGeom>
        </p:spPr>
        <p:txBody>
          <a:bodyPr wrap="none" lIns="0" tIns="0" rIns="0" bIns="0" rtlCol="0">
            <a:no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GB" sz="2133" b="0" i="0" u="none" strike="noStrike" kern="1200" cap="none" spc="0" normalizeH="0" baseline="0" noProof="0">
                <a:ln>
                  <a:noFill/>
                </a:ln>
                <a:solidFill>
                  <a:srgbClr val="1A1A1A"/>
                </a:solidFill>
                <a:effectLst/>
                <a:uLnTx/>
                <a:uFillTx/>
                <a:latin typeface="Vodafone Rg" pitchFamily="34" charset="0"/>
                <a:ea typeface="+mn-ea"/>
                <a:cs typeface="+mn-cs"/>
              </a:rPr>
              <a:t>CI/CD Build</a:t>
            </a:r>
          </a:p>
        </p:txBody>
      </p:sp>
      <p:sp>
        <p:nvSpPr>
          <p:cNvPr id="56" name="Flowchart: Process 55">
            <a:extLst>
              <a:ext uri="{FF2B5EF4-FFF2-40B4-BE49-F238E27FC236}">
                <a16:creationId xmlns:a16="http://schemas.microsoft.com/office/drawing/2014/main" id="{9DD38119-1BFA-4D6D-B9DA-713D4B552838}"/>
              </a:ext>
            </a:extLst>
          </p:cNvPr>
          <p:cNvSpPr/>
          <p:nvPr/>
        </p:nvSpPr>
        <p:spPr>
          <a:xfrm>
            <a:off x="6806976" y="2397313"/>
            <a:ext cx="240883" cy="721112"/>
          </a:xfrm>
          <a:prstGeom prst="flowChartProcess">
            <a:avLst/>
          </a:prstGeom>
          <a:solidFill>
            <a:sysClr val="window" lastClr="FFFFFF"/>
          </a:solidFill>
          <a:ln w="25400" cap="flat" cmpd="sng" algn="ctr">
            <a:no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333" b="0" i="0" u="none" strike="noStrike" kern="0" cap="none" spc="0" normalizeH="0" baseline="0" noProof="0">
              <a:ln>
                <a:noFill/>
              </a:ln>
              <a:solidFill>
                <a:srgbClr val="34342B"/>
              </a:solidFill>
              <a:effectLst/>
              <a:uLnTx/>
              <a:uFillTx/>
              <a:latin typeface="Vodafone Rg" pitchFamily="34" charset="0"/>
              <a:ea typeface="+mn-ea"/>
              <a:cs typeface="+mn-cs"/>
            </a:endParaRPr>
          </a:p>
        </p:txBody>
      </p:sp>
      <p:sp>
        <p:nvSpPr>
          <p:cNvPr id="57" name="Rounded Rectangle 33">
            <a:extLst>
              <a:ext uri="{FF2B5EF4-FFF2-40B4-BE49-F238E27FC236}">
                <a16:creationId xmlns:a16="http://schemas.microsoft.com/office/drawing/2014/main" id="{8703ED5B-57CA-45C9-8D3E-0EB51541759E}"/>
              </a:ext>
            </a:extLst>
          </p:cNvPr>
          <p:cNvSpPr/>
          <p:nvPr/>
        </p:nvSpPr>
        <p:spPr>
          <a:xfrm>
            <a:off x="9894461" y="5360741"/>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Service Discovery</a:t>
            </a:r>
          </a:p>
        </p:txBody>
      </p:sp>
      <p:sp>
        <p:nvSpPr>
          <p:cNvPr id="58" name="Rounded Rectangle 18">
            <a:extLst>
              <a:ext uri="{FF2B5EF4-FFF2-40B4-BE49-F238E27FC236}">
                <a16:creationId xmlns:a16="http://schemas.microsoft.com/office/drawing/2014/main" id="{E7A3AC34-51C6-441D-AFED-BC0750DEB086}"/>
              </a:ext>
            </a:extLst>
          </p:cNvPr>
          <p:cNvSpPr/>
          <p:nvPr/>
        </p:nvSpPr>
        <p:spPr>
          <a:xfrm>
            <a:off x="5096216" y="5360741"/>
            <a:ext cx="1543072" cy="228296"/>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a:ea typeface="+mn-ea"/>
                <a:cs typeface="+mn-cs"/>
              </a:rPr>
              <a:t>License Manager</a:t>
            </a:r>
            <a:endParaRPr kumimoji="0" lang="en-US" sz="24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9" name="Rounded Rectangular Callout 32">
            <a:extLst>
              <a:ext uri="{FF2B5EF4-FFF2-40B4-BE49-F238E27FC236}">
                <a16:creationId xmlns:a16="http://schemas.microsoft.com/office/drawing/2014/main" id="{10069697-8577-4651-998C-AC94AD38E30D}"/>
              </a:ext>
            </a:extLst>
          </p:cNvPr>
          <p:cNvSpPr/>
          <p:nvPr/>
        </p:nvSpPr>
        <p:spPr>
          <a:xfrm>
            <a:off x="9187187" y="1749132"/>
            <a:ext cx="1690920" cy="921159"/>
          </a:xfrm>
          <a:prstGeom prst="wedgeRoundRectCallout">
            <a:avLst>
              <a:gd name="adj1" fmla="val -149361"/>
              <a:gd name="adj2" fmla="val -21752"/>
              <a:gd name="adj3" fmla="val 16667"/>
            </a:avLst>
          </a:prstGeom>
          <a:solidFill>
            <a:sysClr val="window" lastClr="FFFFFF"/>
          </a:solidFill>
          <a:ln w="9525" cap="flat" cmpd="sng" algn="ctr">
            <a:solidFill>
              <a:srgbClr val="1A1A1A"/>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Canvas consists of the Release Automation part of a CI/CD pipeline</a:t>
            </a:r>
          </a:p>
        </p:txBody>
      </p:sp>
      <p:sp>
        <p:nvSpPr>
          <p:cNvPr id="60" name="Rounded Rectangular Callout 34">
            <a:extLst>
              <a:ext uri="{FF2B5EF4-FFF2-40B4-BE49-F238E27FC236}">
                <a16:creationId xmlns:a16="http://schemas.microsoft.com/office/drawing/2014/main" id="{F590B675-8D5E-4F6B-A356-44986F312A36}"/>
              </a:ext>
            </a:extLst>
          </p:cNvPr>
          <p:cNvSpPr/>
          <p:nvPr/>
        </p:nvSpPr>
        <p:spPr>
          <a:xfrm>
            <a:off x="9894461" y="3110739"/>
            <a:ext cx="1543072" cy="764037"/>
          </a:xfrm>
          <a:prstGeom prst="wedgeRoundRectCallout">
            <a:avLst>
              <a:gd name="adj1" fmla="val -38757"/>
              <a:gd name="adj2" fmla="val 128593"/>
              <a:gd name="adj3" fmla="val 16667"/>
            </a:avLst>
          </a:prstGeom>
          <a:solidFill>
            <a:sysClr val="window" lastClr="FFFFFF"/>
          </a:solidFill>
          <a:ln w="9525" cap="flat" cmpd="sng" algn="ctr">
            <a:solidFill>
              <a:srgbClr val="1A1A1A"/>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0" cap="none" spc="0" normalizeH="0" baseline="0" noProof="0">
                <a:ln>
                  <a:noFill/>
                </a:ln>
                <a:solidFill>
                  <a:srgbClr val="34342B"/>
                </a:solidFill>
                <a:effectLst/>
                <a:uLnTx/>
                <a:uFillTx/>
                <a:latin typeface="Vodafone Rg" pitchFamily="34" charset="0"/>
                <a:ea typeface="+mn-ea"/>
                <a:cs typeface="+mn-cs"/>
              </a:rPr>
              <a:t>As well as an Execution Environment </a:t>
            </a:r>
          </a:p>
        </p:txBody>
      </p:sp>
    </p:spTree>
    <p:extLst>
      <p:ext uri="{BB962C8B-B14F-4D97-AF65-F5344CB8AC3E}">
        <p14:creationId xmlns:p14="http://schemas.microsoft.com/office/powerpoint/2010/main" val="313629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97AD-F230-4340-84FA-18728FC7CB59}"/>
              </a:ext>
            </a:extLst>
          </p:cNvPr>
          <p:cNvSpPr>
            <a:spLocks noGrp="1"/>
          </p:cNvSpPr>
          <p:nvPr>
            <p:ph type="title"/>
          </p:nvPr>
        </p:nvSpPr>
        <p:spPr/>
        <p:txBody>
          <a:bodyPr/>
          <a:lstStyle/>
          <a:p>
            <a:r>
              <a:rPr lang="en-US"/>
              <a:t>ODA Public Resources</a:t>
            </a:r>
          </a:p>
        </p:txBody>
      </p:sp>
      <p:sp>
        <p:nvSpPr>
          <p:cNvPr id="3" name="Content Placeholder 2">
            <a:extLst>
              <a:ext uri="{FF2B5EF4-FFF2-40B4-BE49-F238E27FC236}">
                <a16:creationId xmlns:a16="http://schemas.microsoft.com/office/drawing/2014/main" id="{57A314B3-035B-4A86-AA2C-0B455F2B0630}"/>
              </a:ext>
            </a:extLst>
          </p:cNvPr>
          <p:cNvSpPr>
            <a:spLocks noGrp="1"/>
          </p:cNvSpPr>
          <p:nvPr>
            <p:ph type="body" sz="quarter" idx="10"/>
          </p:nvPr>
        </p:nvSpPr>
        <p:spPr>
          <a:xfrm>
            <a:off x="452852" y="1034473"/>
            <a:ext cx="7067621" cy="5449454"/>
          </a:xfrm>
        </p:spPr>
        <p:txBody>
          <a:bodyPr>
            <a:normAutofit/>
          </a:bodyPr>
          <a:lstStyle/>
          <a:p>
            <a:r>
              <a:rPr lang="en-GB" sz="1800">
                <a:hlinkClick r:id="rId2"/>
              </a:rPr>
              <a:t>Open Digital Architecture collaboration project</a:t>
            </a:r>
            <a:endParaRPr lang="en-GB" sz="1800">
              <a:hlinkClick r:id="rId3"/>
            </a:endParaRPr>
          </a:p>
          <a:p>
            <a:r>
              <a:rPr lang="en-GB" sz="1800">
                <a:hlinkClick r:id="rId4"/>
              </a:rPr>
              <a:t>IG1245 Principles to Define ODA Components</a:t>
            </a:r>
            <a:endParaRPr lang="en-GB" sz="1800"/>
          </a:p>
          <a:p>
            <a:r>
              <a:rPr lang="en-GB" sz="1800">
                <a:hlinkClick r:id="rId5"/>
              </a:rPr>
              <a:t>IG1222 </a:t>
            </a:r>
            <a:r>
              <a:rPr lang="en-US" sz="1800">
                <a:hlinkClick r:id="rId5"/>
              </a:rPr>
              <a:t>ODA Technical Architecture Overview</a:t>
            </a:r>
            <a:endParaRPr lang="en-GB" sz="1800"/>
          </a:p>
          <a:p>
            <a:pPr algn="just"/>
            <a:r>
              <a:rPr lang="en-US" sz="1800">
                <a:hlinkClick r:id="rId6"/>
              </a:rPr>
              <a:t>IG1242 ODA Component Inventory</a:t>
            </a:r>
            <a:endParaRPr lang="en-US" sz="1800"/>
          </a:p>
          <a:p>
            <a:r>
              <a:rPr lang="en-US" sz="1800">
                <a:hlinkClick r:id="rId7"/>
              </a:rPr>
              <a:t>TMFC001: Product Catalog Management component spec</a:t>
            </a:r>
            <a:r>
              <a:rPr lang="en-US" sz="1800"/>
              <a:t> </a:t>
            </a:r>
          </a:p>
          <a:p>
            <a:r>
              <a:rPr lang="en-US" sz="1800">
                <a:hlinkClick r:id="rId8"/>
              </a:rPr>
              <a:t>IG1228 End-to-end Use Cases</a:t>
            </a:r>
            <a:endParaRPr lang="en-US" sz="1800"/>
          </a:p>
          <a:p>
            <a:r>
              <a:rPr lang="en-GB" sz="1800">
                <a:hlinkClick r:id="rId9"/>
              </a:rPr>
              <a:t>ODA-Component Accelerator Project Documentation</a:t>
            </a:r>
            <a:endParaRPr lang="en-GB" sz="1800"/>
          </a:p>
          <a:p>
            <a:pPr lvl="1">
              <a:lnSpc>
                <a:spcPct val="120000"/>
              </a:lnSpc>
              <a:spcAft>
                <a:spcPts val="600"/>
              </a:spcAft>
            </a:pPr>
            <a:r>
              <a:rPr lang="en-GB" sz="1400"/>
              <a:t>Playbook and tutorials (here’s a </a:t>
            </a:r>
            <a:r>
              <a:rPr lang="en-US" sz="1400">
                <a:hlinkClick r:id="rId10"/>
              </a:rPr>
              <a:t>video</a:t>
            </a:r>
            <a:r>
              <a:rPr lang="en-US" sz="1400"/>
              <a:t> on how to use it)</a:t>
            </a:r>
            <a:endParaRPr lang="en-GB" sz="1400"/>
          </a:p>
          <a:p>
            <a:r>
              <a:rPr lang="en-GB" sz="1800"/>
              <a:t>ODA-Component Accelerator show &amp; tell videos</a:t>
            </a:r>
          </a:p>
          <a:p>
            <a:pPr lvl="1">
              <a:lnSpc>
                <a:spcPct val="120000"/>
              </a:lnSpc>
              <a:spcAft>
                <a:spcPts val="600"/>
              </a:spcAft>
            </a:pPr>
            <a:r>
              <a:rPr lang="en-GB" sz="1400">
                <a:hlinkClick r:id="rId11"/>
              </a:rPr>
              <a:t>Component CTK demo</a:t>
            </a:r>
            <a:endParaRPr lang="en-GB" sz="1400"/>
          </a:p>
          <a:p>
            <a:pPr lvl="1">
              <a:lnSpc>
                <a:spcPct val="120000"/>
              </a:lnSpc>
              <a:spcAft>
                <a:spcPts val="600"/>
              </a:spcAft>
            </a:pPr>
            <a:r>
              <a:rPr lang="en-GB" sz="1400">
                <a:hlinkClick r:id="rId12"/>
              </a:rPr>
              <a:t>Security validation of ODA Components</a:t>
            </a:r>
            <a:endParaRPr lang="en-GB" sz="1400"/>
          </a:p>
          <a:p>
            <a:pPr lvl="1">
              <a:lnSpc>
                <a:spcPct val="120000"/>
              </a:lnSpc>
              <a:spcAft>
                <a:spcPts val="600"/>
              </a:spcAft>
            </a:pPr>
            <a:r>
              <a:rPr lang="en-US" sz="1400">
                <a:hlinkClick r:id="rId13"/>
              </a:rPr>
              <a:t>ODA Canvas and Component Observability</a:t>
            </a:r>
            <a:endParaRPr lang="en-US" sz="1400"/>
          </a:p>
          <a:p>
            <a:pPr lvl="1">
              <a:lnSpc>
                <a:spcPct val="120000"/>
              </a:lnSpc>
              <a:spcAft>
                <a:spcPts val="600"/>
              </a:spcAft>
            </a:pPr>
            <a:r>
              <a:rPr lang="en-GB" sz="1400">
                <a:hlinkClick r:id="rId14"/>
              </a:rPr>
              <a:t>Project introduction</a:t>
            </a:r>
            <a:endParaRPr lang="en-GB" sz="1400"/>
          </a:p>
          <a:p>
            <a:pPr lvl="1"/>
            <a:r>
              <a:rPr lang="en-US" sz="1400" noProof="0"/>
              <a:t>Email </a:t>
            </a:r>
            <a:r>
              <a:rPr lang="en-US" sz="1400" noProof="0">
                <a:hlinkClick r:id="rId15"/>
              </a:rPr>
              <a:t>accelerator@tmforum.org</a:t>
            </a:r>
            <a:r>
              <a:rPr lang="en-US" sz="1400" noProof="0"/>
              <a:t> for more information</a:t>
            </a:r>
          </a:p>
          <a:p>
            <a:pPr lvl="1">
              <a:lnSpc>
                <a:spcPct val="120000"/>
              </a:lnSpc>
              <a:spcAft>
                <a:spcPts val="600"/>
              </a:spcAft>
            </a:pPr>
            <a:endParaRPr lang="en-GB" sz="1400"/>
          </a:p>
          <a:p>
            <a:endParaRPr lang="en-US" sz="1800"/>
          </a:p>
        </p:txBody>
      </p:sp>
      <p:pic>
        <p:nvPicPr>
          <p:cNvPr id="1026" name="Picture 2">
            <a:extLst>
              <a:ext uri="{FF2B5EF4-FFF2-40B4-BE49-F238E27FC236}">
                <a16:creationId xmlns:a16="http://schemas.microsoft.com/office/drawing/2014/main" id="{C0872437-8DA9-4BDD-8051-880C725402AC}"/>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725747" y="966694"/>
            <a:ext cx="4254662" cy="28598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9444C9-2440-4C3D-A257-107FC0E249AB}"/>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7725747" y="3949306"/>
            <a:ext cx="3162769" cy="19477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3847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115C8F-3F92-1DA7-D90C-230D7685E850}"/>
              </a:ext>
            </a:extLst>
          </p:cNvPr>
          <p:cNvSpPr>
            <a:spLocks noGrp="1"/>
          </p:cNvSpPr>
          <p:nvPr>
            <p:ph type="body" sz="half" idx="2"/>
          </p:nvPr>
        </p:nvSpPr>
        <p:spPr/>
        <p:txBody>
          <a:bodyPr>
            <a:normAutofit fontScale="40000" lnSpcReduction="20000"/>
          </a:bodyPr>
          <a:lstStyle/>
          <a:p>
            <a:r>
              <a:rPr lang="en-US" dirty="0"/>
              <a:t>Towards</a:t>
            </a:r>
            <a:br>
              <a:rPr lang="en-US" dirty="0"/>
            </a:br>
            <a:r>
              <a:rPr lang="en-US" dirty="0"/>
              <a:t>Conformance Certification</a:t>
            </a:r>
            <a:br>
              <a:rPr lang="en-US" dirty="0"/>
            </a:br>
            <a:r>
              <a:rPr lang="en-US" dirty="0"/>
              <a:t>for ODA Components</a:t>
            </a:r>
          </a:p>
        </p:txBody>
      </p:sp>
      <p:sp>
        <p:nvSpPr>
          <p:cNvPr id="8" name="Text Placeholder 7">
            <a:extLst>
              <a:ext uri="{FF2B5EF4-FFF2-40B4-BE49-F238E27FC236}">
                <a16:creationId xmlns:a16="http://schemas.microsoft.com/office/drawing/2014/main" id="{DA47BA91-48B7-79D7-F3D7-385750ABBC67}"/>
              </a:ext>
            </a:extLst>
          </p:cNvPr>
          <p:cNvSpPr>
            <a:spLocks noGrp="1"/>
          </p:cNvSpPr>
          <p:nvPr>
            <p:ph type="body" idx="10"/>
          </p:nvPr>
        </p:nvSpPr>
        <p:spPr/>
        <p:txBody>
          <a:bodyPr/>
          <a:lstStyle/>
          <a:p>
            <a:r>
              <a:rPr lang="en-US"/>
              <a:t>EVP Products &amp; Services</a:t>
            </a:r>
          </a:p>
        </p:txBody>
      </p:sp>
      <p:sp>
        <p:nvSpPr>
          <p:cNvPr id="9" name="Text Placeholder 8">
            <a:extLst>
              <a:ext uri="{FF2B5EF4-FFF2-40B4-BE49-F238E27FC236}">
                <a16:creationId xmlns:a16="http://schemas.microsoft.com/office/drawing/2014/main" id="{1F320B5E-F8A5-47B8-C9B1-36D1F75E8BD3}"/>
              </a:ext>
            </a:extLst>
          </p:cNvPr>
          <p:cNvSpPr>
            <a:spLocks noGrp="1"/>
          </p:cNvSpPr>
          <p:nvPr>
            <p:ph type="body" idx="13"/>
          </p:nvPr>
        </p:nvSpPr>
        <p:spPr/>
        <p:txBody>
          <a:bodyPr/>
          <a:lstStyle/>
          <a:p>
            <a:r>
              <a:rPr lang="en-US"/>
              <a:t>Andy Tiller</a:t>
            </a:r>
          </a:p>
        </p:txBody>
      </p:sp>
      <p:sp>
        <p:nvSpPr>
          <p:cNvPr id="10" name="Text Placeholder 9">
            <a:extLst>
              <a:ext uri="{FF2B5EF4-FFF2-40B4-BE49-F238E27FC236}">
                <a16:creationId xmlns:a16="http://schemas.microsoft.com/office/drawing/2014/main" id="{C4F80BC3-6A04-BEF2-70AE-7C74C9882AD4}"/>
              </a:ext>
            </a:extLst>
          </p:cNvPr>
          <p:cNvSpPr>
            <a:spLocks noGrp="1"/>
          </p:cNvSpPr>
          <p:nvPr>
            <p:ph type="body" idx="16"/>
          </p:nvPr>
        </p:nvSpPr>
        <p:spPr/>
        <p:txBody>
          <a:bodyPr/>
          <a:lstStyle/>
          <a:p>
            <a:r>
              <a:rPr lang="en-US"/>
              <a:t>June 2022</a:t>
            </a:r>
          </a:p>
        </p:txBody>
      </p:sp>
    </p:spTree>
    <p:extLst>
      <p:ext uri="{BB962C8B-B14F-4D97-AF65-F5344CB8AC3E}">
        <p14:creationId xmlns:p14="http://schemas.microsoft.com/office/powerpoint/2010/main" val="248608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3B6943-6B7B-8570-BBCB-D8E4B57AE245}"/>
              </a:ext>
            </a:extLst>
          </p:cNvPr>
          <p:cNvSpPr>
            <a:spLocks noGrp="1"/>
          </p:cNvSpPr>
          <p:nvPr>
            <p:ph type="title"/>
          </p:nvPr>
        </p:nvSpPr>
        <p:spPr>
          <a:xfrm>
            <a:off x="926411" y="1759112"/>
            <a:ext cx="7812475" cy="2668778"/>
          </a:xfrm>
        </p:spPr>
        <p:txBody>
          <a:bodyPr>
            <a:normAutofit/>
          </a:bodyPr>
          <a:lstStyle/>
          <a:p>
            <a:r>
              <a:rPr lang="en-US" dirty="0"/>
              <a:t>Towards Conformance Certification for</a:t>
            </a:r>
            <a:br>
              <a:rPr lang="en-US" dirty="0"/>
            </a:br>
            <a:r>
              <a:rPr lang="en-US" dirty="0"/>
              <a:t>ODA Components</a:t>
            </a:r>
          </a:p>
        </p:txBody>
      </p:sp>
    </p:spTree>
    <p:extLst>
      <p:ext uri="{BB962C8B-B14F-4D97-AF65-F5344CB8AC3E}">
        <p14:creationId xmlns:p14="http://schemas.microsoft.com/office/powerpoint/2010/main" val="731406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EE9ABC-B376-3C19-F968-527937AB5C46}"/>
              </a:ext>
            </a:extLst>
          </p:cNvPr>
          <p:cNvSpPr>
            <a:spLocks noGrp="1"/>
          </p:cNvSpPr>
          <p:nvPr>
            <p:ph type="title"/>
          </p:nvPr>
        </p:nvSpPr>
        <p:spPr/>
        <p:txBody>
          <a:bodyPr/>
          <a:lstStyle/>
          <a:p>
            <a:r>
              <a:rPr lang="en-US"/>
              <a:t>The ODA Journey</a:t>
            </a:r>
          </a:p>
        </p:txBody>
      </p:sp>
      <p:sp>
        <p:nvSpPr>
          <p:cNvPr id="4" name="Text Placeholder 3">
            <a:extLst>
              <a:ext uri="{FF2B5EF4-FFF2-40B4-BE49-F238E27FC236}">
                <a16:creationId xmlns:a16="http://schemas.microsoft.com/office/drawing/2014/main" id="{0F8F1A2B-C940-D1E1-C456-D97E7D210989}"/>
              </a:ext>
            </a:extLst>
          </p:cNvPr>
          <p:cNvSpPr>
            <a:spLocks noGrp="1"/>
          </p:cNvSpPr>
          <p:nvPr>
            <p:ph type="body" sz="quarter" idx="10"/>
          </p:nvPr>
        </p:nvSpPr>
        <p:spPr/>
        <p:txBody>
          <a:bodyPr>
            <a:normAutofit fontScale="92500" lnSpcReduction="20000"/>
          </a:bodyPr>
          <a:lstStyle/>
          <a:p>
            <a:r>
              <a:rPr lang="en-US" sz="2000" dirty="0">
                <a:latin typeface="Calibri" panose="020F0502020204030204" pitchFamily="34" charset="0"/>
                <a:cs typeface="Calibri" panose="020F0502020204030204" pitchFamily="34" charset="0"/>
              </a:rPr>
              <a:t>Our whole industry will benefit from ODA</a:t>
            </a:r>
          </a:p>
          <a:p>
            <a:pPr lvl="1">
              <a:lnSpc>
                <a:spcPct val="120000"/>
              </a:lnSpc>
              <a:spcAft>
                <a:spcPts val="600"/>
              </a:spcAft>
            </a:pPr>
            <a:r>
              <a:rPr lang="en-US" sz="1800" b="1" dirty="0">
                <a:latin typeface="Calibri" panose="020F0502020204030204" pitchFamily="34" charset="0"/>
                <a:cs typeface="Calibri" panose="020F0502020204030204" pitchFamily="34" charset="0"/>
              </a:rPr>
              <a:t>Plug-&amp;-play IT &amp; Networks </a:t>
            </a:r>
            <a:r>
              <a:rPr lang="en-US" sz="1800" dirty="0">
                <a:latin typeface="Calibri" panose="020F0502020204030204" pitchFamily="34" charset="0"/>
                <a:cs typeface="Calibri" panose="020F0502020204030204" pitchFamily="34" charset="0"/>
              </a:rPr>
              <a:t>will</a:t>
            </a:r>
            <a:r>
              <a:rPr lang="en-US" sz="1800" b="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accelerate concept to cash and eliminate integration overheads </a:t>
            </a:r>
            <a:endParaRPr lang="en-US" sz="1800" b="1" dirty="0">
              <a:latin typeface="Calibri" panose="020F0502020204030204" pitchFamily="34" charset="0"/>
              <a:cs typeface="Calibri" panose="020F0502020204030204" pitchFamily="34" charset="0"/>
            </a:endParaRPr>
          </a:p>
          <a:p>
            <a:pPr lvl="1">
              <a:lnSpc>
                <a:spcPct val="120000"/>
              </a:lnSpc>
              <a:spcAft>
                <a:spcPts val="600"/>
              </a:spcAft>
            </a:pPr>
            <a:r>
              <a:rPr lang="en-US" sz="1800" b="1" dirty="0">
                <a:latin typeface="Calibri" panose="020F0502020204030204" pitchFamily="34" charset="0"/>
                <a:cs typeface="Calibri" panose="020F0502020204030204" pitchFamily="34" charset="0"/>
              </a:rPr>
              <a:t>Autonomous Operations </a:t>
            </a:r>
            <a:r>
              <a:rPr lang="en-US" sz="1800" dirty="0">
                <a:latin typeface="Calibri" panose="020F0502020204030204" pitchFamily="34" charset="0"/>
                <a:cs typeface="Calibri" panose="020F0502020204030204" pitchFamily="34" charset="0"/>
              </a:rPr>
              <a:t>will reduce OpEx and improve customer experience</a:t>
            </a:r>
            <a:endParaRPr lang="en-US" sz="1800" b="1" dirty="0">
              <a:latin typeface="Calibri" panose="020F0502020204030204" pitchFamily="34" charset="0"/>
              <a:cs typeface="Calibri" panose="020F0502020204030204" pitchFamily="34" charset="0"/>
            </a:endParaRPr>
          </a:p>
          <a:p>
            <a:pPr lvl="1">
              <a:lnSpc>
                <a:spcPct val="120000"/>
              </a:lnSpc>
              <a:spcAft>
                <a:spcPts val="600"/>
              </a:spcAft>
            </a:pPr>
            <a:r>
              <a:rPr lang="en-US" sz="1800" dirty="0">
                <a:latin typeface="Calibri" panose="020F0502020204030204" pitchFamily="34" charset="0"/>
                <a:cs typeface="Calibri" panose="020F0502020204030204" pitchFamily="34" charset="0"/>
              </a:rPr>
              <a:t>Open integration with ecosystem partners will deliver growth </a:t>
            </a:r>
            <a:r>
              <a:rPr lang="en-US" sz="1800" b="1" dirty="0">
                <a:latin typeface="Calibri" panose="020F0502020204030204" pitchFamily="34" charset="0"/>
                <a:cs typeface="Calibri" panose="020F0502020204030204" pitchFamily="34" charset="0"/>
              </a:rPr>
              <a:t>Beyond Connectivity</a:t>
            </a:r>
            <a:br>
              <a:rPr lang="en-US" sz="1800" b="1"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…but only if the whole industry moves forward together</a:t>
            </a:r>
          </a:p>
          <a:p>
            <a:pPr lvl="1">
              <a:lnSpc>
                <a:spcPct val="120000"/>
              </a:lnSpc>
              <a:spcAft>
                <a:spcPts val="600"/>
              </a:spcAft>
            </a:pPr>
            <a:r>
              <a:rPr lang="en-US" sz="1800" dirty="0">
                <a:latin typeface="Calibri" panose="020F0502020204030204" pitchFamily="34" charset="0"/>
                <a:cs typeface="Calibri" panose="020F0502020204030204" pitchFamily="34" charset="0"/>
              </a:rPr>
              <a:t>We need to ‘go cloud-native’ together, adopting the same standards and deployment practices</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pPr>
              <a:lnSpc>
                <a:spcPct val="120000"/>
              </a:lnSpc>
            </a:pPr>
            <a:r>
              <a:rPr lang="en-US" sz="2000" dirty="0">
                <a:latin typeface="Calibri" panose="020F0502020204030204" pitchFamily="34" charset="0"/>
                <a:cs typeface="Calibri" panose="020F0502020204030204" pitchFamily="34" charset="0"/>
              </a:rPr>
              <a:t>Our industry is on a collaborative journey to build and adopt the ODA standards</a:t>
            </a:r>
          </a:p>
          <a:p>
            <a:pPr lvl="1">
              <a:lnSpc>
                <a:spcPct val="120000"/>
              </a:lnSpc>
            </a:pPr>
            <a:r>
              <a:rPr lang="en-US" sz="1800" dirty="0">
                <a:latin typeface="Calibri" panose="020F0502020204030204" pitchFamily="34" charset="0"/>
                <a:cs typeface="Calibri" panose="020F0502020204030204" pitchFamily="34" charset="0"/>
              </a:rPr>
              <a:t>Both the specs and real-world deployments are at an early stage in the journey</a:t>
            </a:r>
          </a:p>
          <a:p>
            <a:pPr lvl="1">
              <a:lnSpc>
                <a:spcPct val="120000"/>
              </a:lnSpc>
            </a:pPr>
            <a:r>
              <a:rPr lang="en-US" sz="1800" dirty="0">
                <a:latin typeface="Calibri" panose="020F0502020204030204" pitchFamily="34" charset="0"/>
                <a:cs typeface="Calibri" panose="020F0502020204030204" pitchFamily="34" charset="0"/>
              </a:rPr>
              <a:t>Commercial products and real-world deployments will move gradually towards ODA conformance</a:t>
            </a:r>
            <a:endParaRPr lang="en-US" sz="2200" dirty="0">
              <a:latin typeface="Calibri" panose="020F0502020204030204" pitchFamily="34" charset="0"/>
              <a:cs typeface="Calibri" panose="020F0502020204030204" pitchFamily="34" charset="0"/>
            </a:endParaRPr>
          </a:p>
          <a:p>
            <a:pPr lvl="1">
              <a:lnSpc>
                <a:spcPct val="120000"/>
              </a:lnSpc>
              <a:spcAft>
                <a:spcPts val="600"/>
              </a:spcAft>
            </a:pPr>
            <a:r>
              <a:rPr lang="en-US" sz="1800" dirty="0">
                <a:latin typeface="Calibri" panose="020F0502020204030204" pitchFamily="34" charset="0"/>
                <a:cs typeface="Calibri" panose="020F0502020204030204" pitchFamily="34" charset="0"/>
              </a:rPr>
              <a:t>Vendors migrate their commercial products towards compliance with ODA Components</a:t>
            </a:r>
          </a:p>
          <a:p>
            <a:pPr lvl="1">
              <a:lnSpc>
                <a:spcPct val="120000"/>
              </a:lnSpc>
              <a:spcAft>
                <a:spcPts val="600"/>
              </a:spcAft>
            </a:pPr>
            <a:r>
              <a:rPr lang="en-US" sz="1800" dirty="0">
                <a:latin typeface="Calibri" panose="020F0502020204030204" pitchFamily="34" charset="0"/>
                <a:cs typeface="Calibri" panose="020F0502020204030204" pitchFamily="34" charset="0"/>
              </a:rPr>
              <a:t>CSPs migrate their deployment environments towards compliance with the ODA Canvas</a:t>
            </a:r>
          </a:p>
          <a:p>
            <a:pPr lvl="1">
              <a:lnSpc>
                <a:spcPct val="120000"/>
              </a:lnSpc>
            </a:pPr>
            <a:r>
              <a:rPr lang="en-US" sz="1800" dirty="0">
                <a:latin typeface="Calibri" panose="020F0502020204030204" pitchFamily="34" charset="0"/>
                <a:cs typeface="Calibri" panose="020F0502020204030204" pitchFamily="34" charset="0"/>
              </a:rPr>
              <a:t>It will take time for vendors and CSPs to evolve to this model; in the meantime, there are steps which both vendors and CSPs can take towards the vision</a:t>
            </a:r>
          </a:p>
          <a:p>
            <a:pPr lvl="1">
              <a:lnSpc>
                <a:spcPct val="120000"/>
              </a:lnSpc>
              <a:spcAft>
                <a:spcPts val="600"/>
              </a:spcAft>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1002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0B52-C300-5066-3922-263F35DF4655}"/>
              </a:ext>
            </a:extLst>
          </p:cNvPr>
          <p:cNvSpPr>
            <a:spLocks noGrp="1"/>
          </p:cNvSpPr>
          <p:nvPr>
            <p:ph type="title"/>
          </p:nvPr>
        </p:nvSpPr>
        <p:spPr/>
        <p:txBody>
          <a:bodyPr/>
          <a:lstStyle/>
          <a:p>
            <a:r>
              <a:rPr lang="en-US" dirty="0"/>
              <a:t>Steps to ODA Component Conformance</a:t>
            </a:r>
          </a:p>
        </p:txBody>
      </p:sp>
      <p:grpSp>
        <p:nvGrpSpPr>
          <p:cNvPr id="3" name="Group 2">
            <a:extLst>
              <a:ext uri="{FF2B5EF4-FFF2-40B4-BE49-F238E27FC236}">
                <a16:creationId xmlns:a16="http://schemas.microsoft.com/office/drawing/2014/main" id="{DF36881C-5DB9-CB7D-8BFA-6E52AB0EA566}"/>
              </a:ext>
            </a:extLst>
          </p:cNvPr>
          <p:cNvGrpSpPr/>
          <p:nvPr/>
        </p:nvGrpSpPr>
        <p:grpSpPr>
          <a:xfrm>
            <a:off x="622612" y="1945194"/>
            <a:ext cx="2469023" cy="2159799"/>
            <a:chOff x="6459166" y="2494601"/>
            <a:chExt cx="2653704" cy="2321350"/>
          </a:xfrm>
        </p:grpSpPr>
        <p:pic>
          <p:nvPicPr>
            <p:cNvPr id="4" name="Picture 3" descr="Diagram, shape&#10;&#10;Description automatically generated">
              <a:extLst>
                <a:ext uri="{FF2B5EF4-FFF2-40B4-BE49-F238E27FC236}">
                  <a16:creationId xmlns:a16="http://schemas.microsoft.com/office/drawing/2014/main" id="{D9BF44E6-A659-DB51-D076-761AE5D6BFC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87994" y="3744825"/>
              <a:ext cx="1224876" cy="1071126"/>
            </a:xfrm>
            <a:prstGeom prst="rect">
              <a:avLst/>
            </a:prstGeom>
          </p:spPr>
        </p:pic>
        <p:pic>
          <p:nvPicPr>
            <p:cNvPr id="5" name="Picture 4" descr="Diagram, shape&#10;&#10;Description automatically generated">
              <a:extLst>
                <a:ext uri="{FF2B5EF4-FFF2-40B4-BE49-F238E27FC236}">
                  <a16:creationId xmlns:a16="http://schemas.microsoft.com/office/drawing/2014/main" id="{F951BE4D-159A-5B82-BBDA-5D44AB518D7E}"/>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544795" y="3128468"/>
              <a:ext cx="1224876" cy="1071126"/>
            </a:xfrm>
            <a:prstGeom prst="rect">
              <a:avLst/>
            </a:prstGeom>
          </p:spPr>
        </p:pic>
        <p:pic>
          <p:nvPicPr>
            <p:cNvPr id="6" name="Picture 5" descr="Diagram, shape&#10;&#10;Description automatically generated">
              <a:extLst>
                <a:ext uri="{FF2B5EF4-FFF2-40B4-BE49-F238E27FC236}">
                  <a16:creationId xmlns:a16="http://schemas.microsoft.com/office/drawing/2014/main" id="{095648D2-04D8-0D2F-41AC-4F81DBBC766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826879" y="3121464"/>
              <a:ext cx="1224876" cy="1071126"/>
            </a:xfrm>
            <a:prstGeom prst="rect">
              <a:avLst/>
            </a:prstGeom>
          </p:spPr>
        </p:pic>
        <p:pic>
          <p:nvPicPr>
            <p:cNvPr id="7" name="Picture 6" descr="Diagram, shape&#10;&#10;Description automatically generated">
              <a:extLst>
                <a:ext uri="{FF2B5EF4-FFF2-40B4-BE49-F238E27FC236}">
                  <a16:creationId xmlns:a16="http://schemas.microsoft.com/office/drawing/2014/main" id="{E618D8FC-CF13-D22D-9B49-FEC00A5A205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459166" y="2494601"/>
              <a:ext cx="1224876" cy="1071126"/>
            </a:xfrm>
            <a:prstGeom prst="rect">
              <a:avLst/>
            </a:prstGeom>
          </p:spPr>
        </p:pic>
        <p:pic>
          <p:nvPicPr>
            <p:cNvPr id="8" name="Picture 7" descr="Diagram, shape&#10;&#10;Description automatically generated">
              <a:extLst>
                <a:ext uri="{FF2B5EF4-FFF2-40B4-BE49-F238E27FC236}">
                  <a16:creationId xmlns:a16="http://schemas.microsoft.com/office/drawing/2014/main" id="{7F022031-23CA-A7C2-2495-ABD4908F961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187588" y="2505107"/>
              <a:ext cx="1224876" cy="1071126"/>
            </a:xfrm>
            <a:prstGeom prst="rect">
              <a:avLst/>
            </a:prstGeom>
          </p:spPr>
        </p:pic>
        <p:grpSp>
          <p:nvGrpSpPr>
            <p:cNvPr id="9" name="Group 8">
              <a:extLst>
                <a:ext uri="{FF2B5EF4-FFF2-40B4-BE49-F238E27FC236}">
                  <a16:creationId xmlns:a16="http://schemas.microsoft.com/office/drawing/2014/main" id="{ACB6DFCD-0799-E994-A5FA-DD6AAF1671C1}"/>
                </a:ext>
              </a:extLst>
            </p:cNvPr>
            <p:cNvGrpSpPr/>
            <p:nvPr/>
          </p:nvGrpSpPr>
          <p:grpSpPr>
            <a:xfrm>
              <a:off x="6747415" y="2704485"/>
              <a:ext cx="2104271" cy="2007093"/>
              <a:chOff x="3950970" y="2404110"/>
              <a:chExt cx="2145030" cy="2045970"/>
            </a:xfrm>
          </p:grpSpPr>
          <p:pic>
            <p:nvPicPr>
              <p:cNvPr id="10" name="Picture 12">
                <a:extLst>
                  <a:ext uri="{FF2B5EF4-FFF2-40B4-BE49-F238E27FC236}">
                    <a16:creationId xmlns:a16="http://schemas.microsoft.com/office/drawing/2014/main" id="{75CAD511-9D9E-61C6-6252-80282B45879C}"/>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56451" y="2410167"/>
                <a:ext cx="2139549" cy="2037666"/>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3760510A-4BA6-D10F-980B-8E43ACC4471E}"/>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42" name="Group 41">
            <a:extLst>
              <a:ext uri="{FF2B5EF4-FFF2-40B4-BE49-F238E27FC236}">
                <a16:creationId xmlns:a16="http://schemas.microsoft.com/office/drawing/2014/main" id="{82C7DAA8-D051-D2FA-1DC0-B672E2E2A28B}"/>
              </a:ext>
            </a:extLst>
          </p:cNvPr>
          <p:cNvGrpSpPr/>
          <p:nvPr/>
        </p:nvGrpSpPr>
        <p:grpSpPr>
          <a:xfrm>
            <a:off x="4034710" y="1538553"/>
            <a:ext cx="3612588" cy="3019038"/>
            <a:chOff x="4147451" y="1363458"/>
            <a:chExt cx="3612588" cy="3019038"/>
          </a:xfrm>
        </p:grpSpPr>
        <p:sp>
          <p:nvSpPr>
            <p:cNvPr id="12" name="Rounded Rectangle 7">
              <a:extLst>
                <a:ext uri="{FF2B5EF4-FFF2-40B4-BE49-F238E27FC236}">
                  <a16:creationId xmlns:a16="http://schemas.microsoft.com/office/drawing/2014/main" id="{9014D76F-54EA-EB12-B843-9F307296A72F}"/>
                </a:ext>
              </a:extLst>
            </p:cNvPr>
            <p:cNvSpPr/>
            <p:nvPr/>
          </p:nvSpPr>
          <p:spPr>
            <a:xfrm>
              <a:off x="4147451" y="1363458"/>
              <a:ext cx="3612588" cy="3019038"/>
            </a:xfrm>
            <a:prstGeom prst="roundRect">
              <a:avLst>
                <a:gd name="adj" fmla="val 4898"/>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ODA Canvas</a:t>
              </a:r>
            </a:p>
          </p:txBody>
        </p:sp>
        <p:grpSp>
          <p:nvGrpSpPr>
            <p:cNvPr id="13" name="Group 12">
              <a:extLst>
                <a:ext uri="{FF2B5EF4-FFF2-40B4-BE49-F238E27FC236}">
                  <a16:creationId xmlns:a16="http://schemas.microsoft.com/office/drawing/2014/main" id="{13E6DFD9-EC26-F377-C04A-2730882D478F}"/>
                </a:ext>
              </a:extLst>
            </p:cNvPr>
            <p:cNvGrpSpPr/>
            <p:nvPr/>
          </p:nvGrpSpPr>
          <p:grpSpPr>
            <a:xfrm>
              <a:off x="5167274" y="1386435"/>
              <a:ext cx="2469023" cy="2159799"/>
              <a:chOff x="6459166" y="2494601"/>
              <a:chExt cx="2653704" cy="2321350"/>
            </a:xfrm>
          </p:grpSpPr>
          <p:pic>
            <p:nvPicPr>
              <p:cNvPr id="14" name="Picture 13" descr="Diagram, shape&#10;&#10;Description automatically generated">
                <a:extLst>
                  <a:ext uri="{FF2B5EF4-FFF2-40B4-BE49-F238E27FC236}">
                    <a16:creationId xmlns:a16="http://schemas.microsoft.com/office/drawing/2014/main" id="{28FF0D64-2B5D-F9D6-8827-43DF3945F0A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87994" y="3744825"/>
                <a:ext cx="1224876" cy="1071126"/>
              </a:xfrm>
              <a:prstGeom prst="rect">
                <a:avLst/>
              </a:prstGeom>
            </p:spPr>
          </p:pic>
          <p:pic>
            <p:nvPicPr>
              <p:cNvPr id="15" name="Picture 14" descr="Diagram, shape&#10;&#10;Description automatically generated">
                <a:extLst>
                  <a:ext uri="{FF2B5EF4-FFF2-40B4-BE49-F238E27FC236}">
                    <a16:creationId xmlns:a16="http://schemas.microsoft.com/office/drawing/2014/main" id="{E6F49CCD-63B6-F4EE-FDD2-E11FC871DCF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544795" y="3128468"/>
                <a:ext cx="1224876" cy="1071126"/>
              </a:xfrm>
              <a:prstGeom prst="rect">
                <a:avLst/>
              </a:prstGeom>
            </p:spPr>
          </p:pic>
          <p:pic>
            <p:nvPicPr>
              <p:cNvPr id="16" name="Picture 15" descr="Diagram, shape&#10;&#10;Description automatically generated">
                <a:extLst>
                  <a:ext uri="{FF2B5EF4-FFF2-40B4-BE49-F238E27FC236}">
                    <a16:creationId xmlns:a16="http://schemas.microsoft.com/office/drawing/2014/main" id="{7CD968F3-6BC7-309E-DDFF-F27D803C8CF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826879" y="3121464"/>
                <a:ext cx="1224876" cy="1071126"/>
              </a:xfrm>
              <a:prstGeom prst="rect">
                <a:avLst/>
              </a:prstGeom>
            </p:spPr>
          </p:pic>
          <p:pic>
            <p:nvPicPr>
              <p:cNvPr id="17" name="Picture 16" descr="Diagram, shape&#10;&#10;Description automatically generated">
                <a:extLst>
                  <a:ext uri="{FF2B5EF4-FFF2-40B4-BE49-F238E27FC236}">
                    <a16:creationId xmlns:a16="http://schemas.microsoft.com/office/drawing/2014/main" id="{8DAC6C98-1081-F322-4F09-1D5C046B104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459166" y="2494601"/>
                <a:ext cx="1224876" cy="1071126"/>
              </a:xfrm>
              <a:prstGeom prst="rect">
                <a:avLst/>
              </a:prstGeom>
            </p:spPr>
          </p:pic>
          <p:pic>
            <p:nvPicPr>
              <p:cNvPr id="18" name="Picture 17" descr="Diagram, shape&#10;&#10;Description automatically generated">
                <a:extLst>
                  <a:ext uri="{FF2B5EF4-FFF2-40B4-BE49-F238E27FC236}">
                    <a16:creationId xmlns:a16="http://schemas.microsoft.com/office/drawing/2014/main" id="{8FA933D1-763F-E783-AEA9-C8698C8DEBA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187588" y="2505107"/>
                <a:ext cx="1224876" cy="1071126"/>
              </a:xfrm>
              <a:prstGeom prst="rect">
                <a:avLst/>
              </a:prstGeom>
            </p:spPr>
          </p:pic>
          <p:grpSp>
            <p:nvGrpSpPr>
              <p:cNvPr id="19" name="Group 18">
                <a:extLst>
                  <a:ext uri="{FF2B5EF4-FFF2-40B4-BE49-F238E27FC236}">
                    <a16:creationId xmlns:a16="http://schemas.microsoft.com/office/drawing/2014/main" id="{D0E39400-BA30-5B3E-72EC-73729B406CA3}"/>
                  </a:ext>
                </a:extLst>
              </p:cNvPr>
              <p:cNvGrpSpPr/>
              <p:nvPr/>
            </p:nvGrpSpPr>
            <p:grpSpPr>
              <a:xfrm>
                <a:off x="6747415" y="2704485"/>
                <a:ext cx="2104271" cy="2007093"/>
                <a:chOff x="3950970" y="2404110"/>
                <a:chExt cx="2145030" cy="2045970"/>
              </a:xfrm>
            </p:grpSpPr>
            <p:pic>
              <p:nvPicPr>
                <p:cNvPr id="20" name="Picture 12">
                  <a:extLst>
                    <a:ext uri="{FF2B5EF4-FFF2-40B4-BE49-F238E27FC236}">
                      <a16:creationId xmlns:a16="http://schemas.microsoft.com/office/drawing/2014/main" id="{43773E2A-52EA-72A5-D748-959DDD1E636D}"/>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56451" y="2410167"/>
                  <a:ext cx="2139549" cy="2037666"/>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A54708BF-4857-7053-AC7D-2287BA7A4C42}"/>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22" name="Group 21">
              <a:extLst>
                <a:ext uri="{FF2B5EF4-FFF2-40B4-BE49-F238E27FC236}">
                  <a16:creationId xmlns:a16="http://schemas.microsoft.com/office/drawing/2014/main" id="{F7CA3AD2-B2D7-DF5B-05D8-74E5C71976AA}"/>
                </a:ext>
              </a:extLst>
            </p:cNvPr>
            <p:cNvGrpSpPr/>
            <p:nvPr/>
          </p:nvGrpSpPr>
          <p:grpSpPr>
            <a:xfrm>
              <a:off x="4416562" y="2683160"/>
              <a:ext cx="2458316" cy="1568783"/>
              <a:chOff x="9112974" y="2741682"/>
              <a:chExt cx="2642196" cy="1686126"/>
            </a:xfrm>
          </p:grpSpPr>
          <p:grpSp>
            <p:nvGrpSpPr>
              <p:cNvPr id="23" name="Group 22">
                <a:extLst>
                  <a:ext uri="{FF2B5EF4-FFF2-40B4-BE49-F238E27FC236}">
                    <a16:creationId xmlns:a16="http://schemas.microsoft.com/office/drawing/2014/main" id="{0453A661-F01C-DC6B-E110-9D8152FFA10A}"/>
                  </a:ext>
                </a:extLst>
              </p:cNvPr>
              <p:cNvGrpSpPr/>
              <p:nvPr/>
            </p:nvGrpSpPr>
            <p:grpSpPr>
              <a:xfrm>
                <a:off x="9112974" y="2741682"/>
                <a:ext cx="2642196" cy="1686126"/>
                <a:chOff x="9112974" y="2741682"/>
                <a:chExt cx="2642196" cy="1686126"/>
              </a:xfrm>
            </p:grpSpPr>
            <p:pic>
              <p:nvPicPr>
                <p:cNvPr id="26" name="Picture 25" descr="Diagram, shape&#10;&#10;Description automatically generated">
                  <a:extLst>
                    <a:ext uri="{FF2B5EF4-FFF2-40B4-BE49-F238E27FC236}">
                      <a16:creationId xmlns:a16="http://schemas.microsoft.com/office/drawing/2014/main" id="{545C91A7-E36A-443A-DA66-BF2F7F526B3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471697" y="3354777"/>
                  <a:ext cx="1224876" cy="1071126"/>
                </a:xfrm>
                <a:prstGeom prst="rect">
                  <a:avLst/>
                </a:prstGeom>
              </p:spPr>
            </p:pic>
            <p:pic>
              <p:nvPicPr>
                <p:cNvPr id="27" name="Picture 26" descr="Diagram, shape&#10;&#10;Description automatically generated">
                  <a:extLst>
                    <a:ext uri="{FF2B5EF4-FFF2-40B4-BE49-F238E27FC236}">
                      <a16:creationId xmlns:a16="http://schemas.microsoft.com/office/drawing/2014/main" id="{C0141D7D-4871-C740-5A37-966E823A69E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174642" y="3356682"/>
                  <a:ext cx="1224876" cy="1071126"/>
                </a:xfrm>
                <a:prstGeom prst="rect">
                  <a:avLst/>
                </a:prstGeom>
              </p:spPr>
            </p:pic>
            <p:pic>
              <p:nvPicPr>
                <p:cNvPr id="28" name="Picture 27" descr="Diagram, shape&#10;&#10;Description automatically generated">
                  <a:extLst>
                    <a:ext uri="{FF2B5EF4-FFF2-40B4-BE49-F238E27FC236}">
                      <a16:creationId xmlns:a16="http://schemas.microsoft.com/office/drawing/2014/main" id="{D90CE2F6-1B3B-9CA6-F9F2-45E0693E969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530294" y="2747397"/>
                  <a:ext cx="1224876" cy="1071126"/>
                </a:xfrm>
                <a:prstGeom prst="rect">
                  <a:avLst/>
                </a:prstGeom>
              </p:spPr>
            </p:pic>
            <p:pic>
              <p:nvPicPr>
                <p:cNvPr id="29" name="Picture 28" descr="Diagram, shape&#10;&#10;Description automatically generated">
                  <a:extLst>
                    <a:ext uri="{FF2B5EF4-FFF2-40B4-BE49-F238E27FC236}">
                      <a16:creationId xmlns:a16="http://schemas.microsoft.com/office/drawing/2014/main" id="{F92307AB-DFA4-82A1-F295-9DAD9DB8083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825444" y="2741682"/>
                  <a:ext cx="1224876" cy="1071126"/>
                </a:xfrm>
                <a:prstGeom prst="rect">
                  <a:avLst/>
                </a:prstGeom>
              </p:spPr>
            </p:pic>
            <p:pic>
              <p:nvPicPr>
                <p:cNvPr id="30" name="Picture 29" descr="Diagram, shape&#10;&#10;Description automatically generated">
                  <a:extLst>
                    <a:ext uri="{FF2B5EF4-FFF2-40B4-BE49-F238E27FC236}">
                      <a16:creationId xmlns:a16="http://schemas.microsoft.com/office/drawing/2014/main" id="{0D5322DD-5338-C4A1-C24F-CBE89D54542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112974" y="2745492"/>
                  <a:ext cx="1224876" cy="1071126"/>
                </a:xfrm>
                <a:prstGeom prst="rect">
                  <a:avLst/>
                </a:prstGeom>
              </p:spPr>
            </p:pic>
          </p:grpSp>
          <p:pic>
            <p:nvPicPr>
              <p:cNvPr id="24" name="Picture 4">
                <a:extLst>
                  <a:ext uri="{FF2B5EF4-FFF2-40B4-BE49-F238E27FC236}">
                    <a16:creationId xmlns:a16="http://schemas.microsoft.com/office/drawing/2014/main" id="{78FD79E4-EBF1-3D14-8C58-7B36ED432BBF}"/>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389292" y="2944932"/>
                <a:ext cx="2104868" cy="1383737"/>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Shape 24">
                <a:extLst>
                  <a:ext uri="{FF2B5EF4-FFF2-40B4-BE49-F238E27FC236}">
                    <a16:creationId xmlns:a16="http://schemas.microsoft.com/office/drawing/2014/main" id="{3F556ECC-F42D-F793-74BC-8AE71E05ACFA}"/>
                  </a:ext>
                </a:extLst>
              </p:cNvPr>
              <p:cNvSpPr/>
              <p:nvPr/>
            </p:nvSpPr>
            <p:spPr>
              <a:xfrm>
                <a:off x="9372600" y="2921000"/>
                <a:ext cx="2128520" cy="1417320"/>
              </a:xfrm>
              <a:custGeom>
                <a:avLst/>
                <a:gdLst>
                  <a:gd name="connsiteX0" fmla="*/ 358140 w 2128520"/>
                  <a:gd name="connsiteY0" fmla="*/ 17780 h 1417320"/>
                  <a:gd name="connsiteX1" fmla="*/ 713740 w 2128520"/>
                  <a:gd name="connsiteY1" fmla="*/ 220980 h 1417320"/>
                  <a:gd name="connsiteX2" fmla="*/ 1074420 w 2128520"/>
                  <a:gd name="connsiteY2" fmla="*/ 5080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520" h="1417320">
                    <a:moveTo>
                      <a:pt x="358140" y="17780"/>
                    </a:moveTo>
                    <a:lnTo>
                      <a:pt x="713740" y="220980"/>
                    </a:lnTo>
                    <a:lnTo>
                      <a:pt x="1074420" y="5080"/>
                    </a:lnTo>
                    <a:lnTo>
                      <a:pt x="1424940" y="218440"/>
                    </a:lnTo>
                    <a:lnTo>
                      <a:pt x="1783080" y="0"/>
                    </a:lnTo>
                    <a:lnTo>
                      <a:pt x="2128520" y="215900"/>
                    </a:lnTo>
                    <a:lnTo>
                      <a:pt x="2128520" y="607060"/>
                    </a:lnTo>
                    <a:lnTo>
                      <a:pt x="1770380" y="817880"/>
                    </a:lnTo>
                    <a:lnTo>
                      <a:pt x="1770380" y="1221740"/>
                    </a:lnTo>
                    <a:lnTo>
                      <a:pt x="1419860" y="1409700"/>
                    </a:lnTo>
                    <a:lnTo>
                      <a:pt x="1069340" y="1206500"/>
                    </a:lnTo>
                    <a:lnTo>
                      <a:pt x="713740" y="1417320"/>
                    </a:lnTo>
                    <a:lnTo>
                      <a:pt x="368300" y="1211580"/>
                    </a:lnTo>
                    <a:cubicBezTo>
                      <a:pt x="369147" y="1076960"/>
                      <a:pt x="369993" y="942340"/>
                      <a:pt x="370840" y="807720"/>
                    </a:cubicBezTo>
                    <a:lnTo>
                      <a:pt x="0" y="599440"/>
                    </a:lnTo>
                    <a:lnTo>
                      <a:pt x="0" y="200660"/>
                    </a:lnTo>
                    <a:lnTo>
                      <a:pt x="358140" y="17780"/>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sp>
        <p:nvSpPr>
          <p:cNvPr id="37" name="TextBox 36">
            <a:extLst>
              <a:ext uri="{FF2B5EF4-FFF2-40B4-BE49-F238E27FC236}">
                <a16:creationId xmlns:a16="http://schemas.microsoft.com/office/drawing/2014/main" id="{310133BB-8947-F661-585B-111D3B06ABA0}"/>
              </a:ext>
            </a:extLst>
          </p:cNvPr>
          <p:cNvSpPr txBox="1"/>
          <p:nvPr/>
        </p:nvSpPr>
        <p:spPr>
          <a:xfrm>
            <a:off x="319771" y="4853241"/>
            <a:ext cx="3600000" cy="16619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Functional mapping &amp; Open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functional scope of commercial products is mapped to the ODA Component inventory and the Open APIs required by the components are supported at the external boundary. The ODA Component inventory replaces TAM as a reference for software procurement.</a:t>
            </a:r>
          </a:p>
        </p:txBody>
      </p:sp>
      <p:sp>
        <p:nvSpPr>
          <p:cNvPr id="39" name="TextBox 38">
            <a:extLst>
              <a:ext uri="{FF2B5EF4-FFF2-40B4-BE49-F238E27FC236}">
                <a16:creationId xmlns:a16="http://schemas.microsoft.com/office/drawing/2014/main" id="{F6BC0A09-75EC-252F-84D7-42C022CDDF34}"/>
              </a:ext>
            </a:extLst>
          </p:cNvPr>
          <p:cNvSpPr txBox="1"/>
          <p:nvPr/>
        </p:nvSpPr>
        <p:spPr>
          <a:xfrm>
            <a:off x="4041004" y="4853241"/>
            <a:ext cx="3600000" cy="1661993"/>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Cloud native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Microservices based components are deployable as cloud native applications on the ODA Canvas. Interoperability between cloud native applications from different suppliers is verified in end-to-end use case demonstrations.</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CB13CFF3-C413-52B6-5597-D0DDDB670CCA}"/>
              </a:ext>
            </a:extLst>
          </p:cNvPr>
          <p:cNvSpPr txBox="1"/>
          <p:nvPr/>
        </p:nvSpPr>
        <p:spPr>
          <a:xfrm>
            <a:off x="8272231" y="4853241"/>
            <a:ext cx="3543416" cy="1231106"/>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Fully conformant ODA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Commercial products comprise fully compliant (and certified) ODA Components which can be procured and deployed individually and independently</a:t>
            </a:r>
            <a:endPar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31" name="Group 30">
            <a:extLst>
              <a:ext uri="{FF2B5EF4-FFF2-40B4-BE49-F238E27FC236}">
                <a16:creationId xmlns:a16="http://schemas.microsoft.com/office/drawing/2014/main" id="{9AC5764C-43B9-5299-FD38-2BFF47DE1212}"/>
              </a:ext>
            </a:extLst>
          </p:cNvPr>
          <p:cNvGrpSpPr/>
          <p:nvPr/>
        </p:nvGrpSpPr>
        <p:grpSpPr>
          <a:xfrm>
            <a:off x="8203059" y="1538553"/>
            <a:ext cx="3612588" cy="3019038"/>
            <a:chOff x="8066871" y="1285634"/>
            <a:chExt cx="3612588" cy="3019038"/>
          </a:xfrm>
        </p:grpSpPr>
        <p:grpSp>
          <p:nvGrpSpPr>
            <p:cNvPr id="40" name="Group 39">
              <a:extLst>
                <a:ext uri="{FF2B5EF4-FFF2-40B4-BE49-F238E27FC236}">
                  <a16:creationId xmlns:a16="http://schemas.microsoft.com/office/drawing/2014/main" id="{A9FF4CD4-7F92-BFF2-8912-16A4E6E5841C}"/>
                </a:ext>
              </a:extLst>
            </p:cNvPr>
            <p:cNvGrpSpPr/>
            <p:nvPr/>
          </p:nvGrpSpPr>
          <p:grpSpPr>
            <a:xfrm>
              <a:off x="8491641" y="1533678"/>
              <a:ext cx="2750758" cy="2621118"/>
              <a:chOff x="7810243" y="2224633"/>
              <a:chExt cx="3502482" cy="3337414"/>
            </a:xfrm>
          </p:grpSpPr>
          <p:pic>
            <p:nvPicPr>
              <p:cNvPr id="43" name="Picture 4">
                <a:extLst>
                  <a:ext uri="{FF2B5EF4-FFF2-40B4-BE49-F238E27FC236}">
                    <a16:creationId xmlns:a16="http://schemas.microsoft.com/office/drawing/2014/main" id="{7D1A4D79-D644-3431-1277-5BAE0CB2569F}"/>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807452" y="2231821"/>
                <a:ext cx="2503392" cy="23841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48EAF136-AF0A-BE78-75CD-311AA4B6093C}"/>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830039" y="3902652"/>
                <a:ext cx="2507371" cy="1648342"/>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Shape 44">
                <a:extLst>
                  <a:ext uri="{FF2B5EF4-FFF2-40B4-BE49-F238E27FC236}">
                    <a16:creationId xmlns:a16="http://schemas.microsoft.com/office/drawing/2014/main" id="{1B348F2D-529F-7771-786D-D171451BDFB8}"/>
                  </a:ext>
                </a:extLst>
              </p:cNvPr>
              <p:cNvSpPr/>
              <p:nvPr/>
            </p:nvSpPr>
            <p:spPr>
              <a:xfrm>
                <a:off x="8801075" y="2224633"/>
                <a:ext cx="2511650" cy="2395658"/>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488390 w 2145030"/>
                  <a:gd name="connsiteY6" fmla="*/ 1061615 h 2045970"/>
                  <a:gd name="connsiteX7" fmla="*/ 1775460 w 2145030"/>
                  <a:gd name="connsiteY7" fmla="*/ 1234440 h 2045970"/>
                  <a:gd name="connsiteX8" fmla="*/ 2145030 w 2145030"/>
                  <a:gd name="connsiteY8" fmla="*/ 1443990 h 2045970"/>
                  <a:gd name="connsiteX9" fmla="*/ 2145030 w 2145030"/>
                  <a:gd name="connsiteY9" fmla="*/ 1847850 h 2045970"/>
                  <a:gd name="connsiteX10" fmla="*/ 1794510 w 2145030"/>
                  <a:gd name="connsiteY10" fmla="*/ 2045970 h 2045970"/>
                  <a:gd name="connsiteX11" fmla="*/ 1451610 w 2145030"/>
                  <a:gd name="connsiteY11" fmla="*/ 1840230 h 2045970"/>
                  <a:gd name="connsiteX12" fmla="*/ 1451610 w 2145030"/>
                  <a:gd name="connsiteY12" fmla="*/ 1440180 h 2045970"/>
                  <a:gd name="connsiteX13" fmla="*/ 1078230 w 2145030"/>
                  <a:gd name="connsiteY13" fmla="*/ 1223010 h 2045970"/>
                  <a:gd name="connsiteX14" fmla="*/ 704850 w 2145030"/>
                  <a:gd name="connsiteY14" fmla="*/ 1428750 h 2045970"/>
                  <a:gd name="connsiteX15" fmla="*/ 354330 w 2145030"/>
                  <a:gd name="connsiteY15" fmla="*/ 1226820 h 2045970"/>
                  <a:gd name="connsiteX16" fmla="*/ 358140 w 2145030"/>
                  <a:gd name="connsiteY16" fmla="*/ 815340 h 2045970"/>
                  <a:gd name="connsiteX17" fmla="*/ 0 w 2145030"/>
                  <a:gd name="connsiteY17" fmla="*/ 605790 h 2045970"/>
                  <a:gd name="connsiteX18" fmla="*/ 3810 w 2145030"/>
                  <a:gd name="connsiteY18" fmla="*/ 194310 h 2045970"/>
                  <a:gd name="connsiteX19" fmla="*/ 342900 w 2145030"/>
                  <a:gd name="connsiteY19"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465087 w 2145030"/>
                  <a:gd name="connsiteY6" fmla="*/ 1434459 h 2045970"/>
                  <a:gd name="connsiteX7" fmla="*/ 1775460 w 2145030"/>
                  <a:gd name="connsiteY7" fmla="*/ 1234440 h 2045970"/>
                  <a:gd name="connsiteX8" fmla="*/ 2145030 w 2145030"/>
                  <a:gd name="connsiteY8" fmla="*/ 1443990 h 2045970"/>
                  <a:gd name="connsiteX9" fmla="*/ 2145030 w 2145030"/>
                  <a:gd name="connsiteY9" fmla="*/ 1847850 h 2045970"/>
                  <a:gd name="connsiteX10" fmla="*/ 1794510 w 2145030"/>
                  <a:gd name="connsiteY10" fmla="*/ 2045970 h 2045970"/>
                  <a:gd name="connsiteX11" fmla="*/ 1451610 w 2145030"/>
                  <a:gd name="connsiteY11" fmla="*/ 1840230 h 2045970"/>
                  <a:gd name="connsiteX12" fmla="*/ 1451610 w 2145030"/>
                  <a:gd name="connsiteY12" fmla="*/ 1440180 h 2045970"/>
                  <a:gd name="connsiteX13" fmla="*/ 1078230 w 2145030"/>
                  <a:gd name="connsiteY13" fmla="*/ 1223010 h 2045970"/>
                  <a:gd name="connsiteX14" fmla="*/ 704850 w 2145030"/>
                  <a:gd name="connsiteY14" fmla="*/ 1428750 h 2045970"/>
                  <a:gd name="connsiteX15" fmla="*/ 354330 w 2145030"/>
                  <a:gd name="connsiteY15" fmla="*/ 1226820 h 2045970"/>
                  <a:gd name="connsiteX16" fmla="*/ 358140 w 2145030"/>
                  <a:gd name="connsiteY16" fmla="*/ 815340 h 2045970"/>
                  <a:gd name="connsiteX17" fmla="*/ 0 w 2145030"/>
                  <a:gd name="connsiteY17" fmla="*/ 605790 h 2045970"/>
                  <a:gd name="connsiteX18" fmla="*/ 3810 w 2145030"/>
                  <a:gd name="connsiteY18" fmla="*/ 194310 h 2045970"/>
                  <a:gd name="connsiteX19" fmla="*/ 342900 w 2145030"/>
                  <a:gd name="connsiteY19"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208756 w 2145030"/>
                  <a:gd name="connsiteY6" fmla="*/ 1038312 h 2045970"/>
                  <a:gd name="connsiteX7" fmla="*/ 1465087 w 2145030"/>
                  <a:gd name="connsiteY7" fmla="*/ 1434459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072823 w 2145030"/>
                  <a:gd name="connsiteY6" fmla="*/ 1220850 h 2045970"/>
                  <a:gd name="connsiteX7" fmla="*/ 1465087 w 2145030"/>
                  <a:gd name="connsiteY7" fmla="*/ 1434459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072823 w 2145030"/>
                  <a:gd name="connsiteY6" fmla="*/ 1220850 h 2045970"/>
                  <a:gd name="connsiteX7" fmla="*/ 1439842 w 2145030"/>
                  <a:gd name="connsiteY7" fmla="*/ 1442227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5030" h="2045970">
                    <a:moveTo>
                      <a:pt x="342900" y="0"/>
                    </a:moveTo>
                    <a:lnTo>
                      <a:pt x="708660" y="209550"/>
                    </a:lnTo>
                    <a:lnTo>
                      <a:pt x="1078230" y="3810"/>
                    </a:lnTo>
                    <a:lnTo>
                      <a:pt x="1409700" y="201930"/>
                    </a:lnTo>
                    <a:lnTo>
                      <a:pt x="1413510" y="613410"/>
                    </a:lnTo>
                    <a:lnTo>
                      <a:pt x="1064651" y="815192"/>
                    </a:lnTo>
                    <a:lnTo>
                      <a:pt x="1072823" y="1220850"/>
                    </a:lnTo>
                    <a:lnTo>
                      <a:pt x="1439842" y="1442227"/>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6" name="Freeform: Shape 45">
                <a:extLst>
                  <a:ext uri="{FF2B5EF4-FFF2-40B4-BE49-F238E27FC236}">
                    <a16:creationId xmlns:a16="http://schemas.microsoft.com/office/drawing/2014/main" id="{E6214A0E-94EA-0071-6F48-5AE82FAC6F5A}"/>
                  </a:ext>
                </a:extLst>
              </p:cNvPr>
              <p:cNvSpPr/>
              <p:nvPr/>
            </p:nvSpPr>
            <p:spPr>
              <a:xfrm>
                <a:off x="10110213" y="2984300"/>
                <a:ext cx="763386" cy="858563"/>
              </a:xfrm>
              <a:custGeom>
                <a:avLst/>
                <a:gdLst>
                  <a:gd name="connsiteX0" fmla="*/ 332740 w 698500"/>
                  <a:gd name="connsiteY0" fmla="*/ 0 h 805180"/>
                  <a:gd name="connsiteX1" fmla="*/ 698500 w 698500"/>
                  <a:gd name="connsiteY1" fmla="*/ 215900 h 805180"/>
                  <a:gd name="connsiteX2" fmla="*/ 698500 w 698500"/>
                  <a:gd name="connsiteY2" fmla="*/ 607060 h 805180"/>
                  <a:gd name="connsiteX3" fmla="*/ 368300 w 698500"/>
                  <a:gd name="connsiteY3" fmla="*/ 805180 h 805180"/>
                  <a:gd name="connsiteX4" fmla="*/ 0 w 698500"/>
                  <a:gd name="connsiteY4" fmla="*/ 591820 h 805180"/>
                  <a:gd name="connsiteX5" fmla="*/ 0 w 698500"/>
                  <a:gd name="connsiteY5" fmla="*/ 200660 h 805180"/>
                  <a:gd name="connsiteX6" fmla="*/ 332740 w 698500"/>
                  <a:gd name="connsiteY6" fmla="*/ 0 h 805180"/>
                  <a:gd name="connsiteX0" fmla="*/ 332740 w 704215"/>
                  <a:gd name="connsiteY0" fmla="*/ 0 h 805180"/>
                  <a:gd name="connsiteX1" fmla="*/ 698500 w 704215"/>
                  <a:gd name="connsiteY1" fmla="*/ 215900 h 805180"/>
                  <a:gd name="connsiteX2" fmla="*/ 704215 w 704215"/>
                  <a:gd name="connsiteY2" fmla="*/ 595630 h 805180"/>
                  <a:gd name="connsiteX3" fmla="*/ 368300 w 704215"/>
                  <a:gd name="connsiteY3" fmla="*/ 805180 h 805180"/>
                  <a:gd name="connsiteX4" fmla="*/ 0 w 704215"/>
                  <a:gd name="connsiteY4" fmla="*/ 591820 h 805180"/>
                  <a:gd name="connsiteX5" fmla="*/ 0 w 704215"/>
                  <a:gd name="connsiteY5" fmla="*/ 200660 h 805180"/>
                  <a:gd name="connsiteX6" fmla="*/ 332740 w 704215"/>
                  <a:gd name="connsiteY6" fmla="*/ 0 h 805180"/>
                  <a:gd name="connsiteX0" fmla="*/ 332740 w 704215"/>
                  <a:gd name="connsiteY0" fmla="*/ 0 h 805180"/>
                  <a:gd name="connsiteX1" fmla="*/ 690880 w 704215"/>
                  <a:gd name="connsiteY1" fmla="*/ 208280 h 805180"/>
                  <a:gd name="connsiteX2" fmla="*/ 704215 w 704215"/>
                  <a:gd name="connsiteY2" fmla="*/ 595630 h 805180"/>
                  <a:gd name="connsiteX3" fmla="*/ 368300 w 704215"/>
                  <a:gd name="connsiteY3" fmla="*/ 805180 h 805180"/>
                  <a:gd name="connsiteX4" fmla="*/ 0 w 704215"/>
                  <a:gd name="connsiteY4" fmla="*/ 591820 h 805180"/>
                  <a:gd name="connsiteX5" fmla="*/ 0 w 704215"/>
                  <a:gd name="connsiteY5" fmla="*/ 200660 h 805180"/>
                  <a:gd name="connsiteX6" fmla="*/ 332740 w 704215"/>
                  <a:gd name="connsiteY6" fmla="*/ 0 h 805180"/>
                  <a:gd name="connsiteX0" fmla="*/ 332740 w 698500"/>
                  <a:gd name="connsiteY0" fmla="*/ 0 h 805180"/>
                  <a:gd name="connsiteX1" fmla="*/ 690880 w 698500"/>
                  <a:gd name="connsiteY1" fmla="*/ 208280 h 805180"/>
                  <a:gd name="connsiteX2" fmla="*/ 698500 w 698500"/>
                  <a:gd name="connsiteY2" fmla="*/ 593725 h 805180"/>
                  <a:gd name="connsiteX3" fmla="*/ 368300 w 698500"/>
                  <a:gd name="connsiteY3" fmla="*/ 805180 h 805180"/>
                  <a:gd name="connsiteX4" fmla="*/ 0 w 698500"/>
                  <a:gd name="connsiteY4" fmla="*/ 591820 h 805180"/>
                  <a:gd name="connsiteX5" fmla="*/ 0 w 698500"/>
                  <a:gd name="connsiteY5" fmla="*/ 200660 h 805180"/>
                  <a:gd name="connsiteX6" fmla="*/ 332740 w 698500"/>
                  <a:gd name="connsiteY6" fmla="*/ 0 h 805180"/>
                  <a:gd name="connsiteX0" fmla="*/ 332740 w 698500"/>
                  <a:gd name="connsiteY0" fmla="*/ 0 h 793750"/>
                  <a:gd name="connsiteX1" fmla="*/ 690880 w 698500"/>
                  <a:gd name="connsiteY1" fmla="*/ 208280 h 793750"/>
                  <a:gd name="connsiteX2" fmla="*/ 698500 w 698500"/>
                  <a:gd name="connsiteY2" fmla="*/ 593725 h 793750"/>
                  <a:gd name="connsiteX3" fmla="*/ 360680 w 698500"/>
                  <a:gd name="connsiteY3" fmla="*/ 793750 h 793750"/>
                  <a:gd name="connsiteX4" fmla="*/ 0 w 698500"/>
                  <a:gd name="connsiteY4" fmla="*/ 591820 h 793750"/>
                  <a:gd name="connsiteX5" fmla="*/ 0 w 698500"/>
                  <a:gd name="connsiteY5" fmla="*/ 200660 h 793750"/>
                  <a:gd name="connsiteX6" fmla="*/ 332740 w 698500"/>
                  <a:gd name="connsiteY6" fmla="*/ 0 h 793750"/>
                  <a:gd name="connsiteX0" fmla="*/ 332740 w 698500"/>
                  <a:gd name="connsiteY0" fmla="*/ 0 h 815132"/>
                  <a:gd name="connsiteX1" fmla="*/ 690880 w 698500"/>
                  <a:gd name="connsiteY1" fmla="*/ 208280 h 815132"/>
                  <a:gd name="connsiteX2" fmla="*/ 698500 w 698500"/>
                  <a:gd name="connsiteY2" fmla="*/ 593725 h 815132"/>
                  <a:gd name="connsiteX3" fmla="*/ 360680 w 698500"/>
                  <a:gd name="connsiteY3" fmla="*/ 815132 h 815132"/>
                  <a:gd name="connsiteX4" fmla="*/ 0 w 698500"/>
                  <a:gd name="connsiteY4" fmla="*/ 591820 h 815132"/>
                  <a:gd name="connsiteX5" fmla="*/ 0 w 698500"/>
                  <a:gd name="connsiteY5" fmla="*/ 200660 h 815132"/>
                  <a:gd name="connsiteX6" fmla="*/ 332740 w 698500"/>
                  <a:gd name="connsiteY6" fmla="*/ 0 h 815132"/>
                  <a:gd name="connsiteX0" fmla="*/ 332740 w 704915"/>
                  <a:gd name="connsiteY0" fmla="*/ 0 h 815132"/>
                  <a:gd name="connsiteX1" fmla="*/ 690880 w 704915"/>
                  <a:gd name="connsiteY1" fmla="*/ 208280 h 815132"/>
                  <a:gd name="connsiteX2" fmla="*/ 704915 w 704915"/>
                  <a:gd name="connsiteY2" fmla="*/ 600140 h 815132"/>
                  <a:gd name="connsiteX3" fmla="*/ 360680 w 704915"/>
                  <a:gd name="connsiteY3" fmla="*/ 815132 h 815132"/>
                  <a:gd name="connsiteX4" fmla="*/ 0 w 704915"/>
                  <a:gd name="connsiteY4" fmla="*/ 591820 h 815132"/>
                  <a:gd name="connsiteX5" fmla="*/ 0 w 704915"/>
                  <a:gd name="connsiteY5" fmla="*/ 200660 h 815132"/>
                  <a:gd name="connsiteX6" fmla="*/ 332740 w 704915"/>
                  <a:gd name="connsiteY6" fmla="*/ 0 h 815132"/>
                  <a:gd name="connsiteX0" fmla="*/ 332740 w 700639"/>
                  <a:gd name="connsiteY0" fmla="*/ 0 h 815132"/>
                  <a:gd name="connsiteX1" fmla="*/ 690880 w 700639"/>
                  <a:gd name="connsiteY1" fmla="*/ 208280 h 815132"/>
                  <a:gd name="connsiteX2" fmla="*/ 700639 w 700639"/>
                  <a:gd name="connsiteY2" fmla="*/ 606554 h 815132"/>
                  <a:gd name="connsiteX3" fmla="*/ 360680 w 700639"/>
                  <a:gd name="connsiteY3" fmla="*/ 815132 h 815132"/>
                  <a:gd name="connsiteX4" fmla="*/ 0 w 700639"/>
                  <a:gd name="connsiteY4" fmla="*/ 591820 h 815132"/>
                  <a:gd name="connsiteX5" fmla="*/ 0 w 700639"/>
                  <a:gd name="connsiteY5" fmla="*/ 200660 h 815132"/>
                  <a:gd name="connsiteX6" fmla="*/ 332740 w 700639"/>
                  <a:gd name="connsiteY6" fmla="*/ 0 h 815132"/>
                  <a:gd name="connsiteX0" fmla="*/ 332740 w 690880"/>
                  <a:gd name="connsiteY0" fmla="*/ 0 h 815132"/>
                  <a:gd name="connsiteX1" fmla="*/ 690880 w 690880"/>
                  <a:gd name="connsiteY1" fmla="*/ 208280 h 815132"/>
                  <a:gd name="connsiteX2" fmla="*/ 689948 w 690880"/>
                  <a:gd name="connsiteY2" fmla="*/ 602278 h 815132"/>
                  <a:gd name="connsiteX3" fmla="*/ 360680 w 690880"/>
                  <a:gd name="connsiteY3" fmla="*/ 815132 h 815132"/>
                  <a:gd name="connsiteX4" fmla="*/ 0 w 690880"/>
                  <a:gd name="connsiteY4" fmla="*/ 591820 h 815132"/>
                  <a:gd name="connsiteX5" fmla="*/ 0 w 690880"/>
                  <a:gd name="connsiteY5" fmla="*/ 200660 h 815132"/>
                  <a:gd name="connsiteX6" fmla="*/ 332740 w 690880"/>
                  <a:gd name="connsiteY6" fmla="*/ 0 h 815132"/>
                  <a:gd name="connsiteX0" fmla="*/ 332740 w 690880"/>
                  <a:gd name="connsiteY0" fmla="*/ 0 h 808717"/>
                  <a:gd name="connsiteX1" fmla="*/ 690880 w 690880"/>
                  <a:gd name="connsiteY1" fmla="*/ 208280 h 808717"/>
                  <a:gd name="connsiteX2" fmla="*/ 689948 w 690880"/>
                  <a:gd name="connsiteY2" fmla="*/ 602278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32740 w 696374"/>
                  <a:gd name="connsiteY0" fmla="*/ 0 h 808717"/>
                  <a:gd name="connsiteX1" fmla="*/ 690880 w 696374"/>
                  <a:gd name="connsiteY1" fmla="*/ 208280 h 808717"/>
                  <a:gd name="connsiteX2" fmla="*/ 696363 w 696374"/>
                  <a:gd name="connsiteY2" fmla="*/ 604416 h 808717"/>
                  <a:gd name="connsiteX3" fmla="*/ 349988 w 696374"/>
                  <a:gd name="connsiteY3" fmla="*/ 808717 h 808717"/>
                  <a:gd name="connsiteX4" fmla="*/ 0 w 696374"/>
                  <a:gd name="connsiteY4" fmla="*/ 591820 h 808717"/>
                  <a:gd name="connsiteX5" fmla="*/ 0 w 696374"/>
                  <a:gd name="connsiteY5" fmla="*/ 200660 h 808717"/>
                  <a:gd name="connsiteX6" fmla="*/ 332740 w 696374"/>
                  <a:gd name="connsiteY6" fmla="*/ 0 h 808717"/>
                  <a:gd name="connsiteX0" fmla="*/ 332740 w 690880"/>
                  <a:gd name="connsiteY0" fmla="*/ 0 h 808717"/>
                  <a:gd name="connsiteX1" fmla="*/ 690880 w 690880"/>
                  <a:gd name="connsiteY1" fmla="*/ 208280 h 808717"/>
                  <a:gd name="connsiteX2" fmla="*/ 689948 w 690880"/>
                  <a:gd name="connsiteY2" fmla="*/ 598001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32740 w 692121"/>
                  <a:gd name="connsiteY0" fmla="*/ 0 h 808717"/>
                  <a:gd name="connsiteX1" fmla="*/ 690880 w 692121"/>
                  <a:gd name="connsiteY1" fmla="*/ 208280 h 808717"/>
                  <a:gd name="connsiteX2" fmla="*/ 692086 w 692121"/>
                  <a:gd name="connsiteY2" fmla="*/ 604416 h 808717"/>
                  <a:gd name="connsiteX3" fmla="*/ 349988 w 692121"/>
                  <a:gd name="connsiteY3" fmla="*/ 808717 h 808717"/>
                  <a:gd name="connsiteX4" fmla="*/ 0 w 692121"/>
                  <a:gd name="connsiteY4" fmla="*/ 591820 h 808717"/>
                  <a:gd name="connsiteX5" fmla="*/ 0 w 692121"/>
                  <a:gd name="connsiteY5" fmla="*/ 200660 h 808717"/>
                  <a:gd name="connsiteX6" fmla="*/ 332740 w 692121"/>
                  <a:gd name="connsiteY6" fmla="*/ 0 h 808717"/>
                  <a:gd name="connsiteX0" fmla="*/ 332740 w 690880"/>
                  <a:gd name="connsiteY0" fmla="*/ 0 h 808717"/>
                  <a:gd name="connsiteX1" fmla="*/ 690880 w 690880"/>
                  <a:gd name="connsiteY1" fmla="*/ 208280 h 808717"/>
                  <a:gd name="connsiteX2" fmla="*/ 689947 w 690880"/>
                  <a:gd name="connsiteY2" fmla="*/ 604416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12829 w 703709"/>
                  <a:gd name="connsiteY4" fmla="*/ 591820 h 808717"/>
                  <a:gd name="connsiteX5" fmla="*/ 0 w 703709"/>
                  <a:gd name="connsiteY5" fmla="*/ 198522 h 808717"/>
                  <a:gd name="connsiteX6" fmla="*/ 345569 w 703709"/>
                  <a:gd name="connsiteY6" fmla="*/ 0 h 808717"/>
                  <a:gd name="connsiteX0" fmla="*/ 347708 w 705848"/>
                  <a:gd name="connsiteY0" fmla="*/ 0 h 808717"/>
                  <a:gd name="connsiteX1" fmla="*/ 705848 w 705848"/>
                  <a:gd name="connsiteY1" fmla="*/ 208280 h 808717"/>
                  <a:gd name="connsiteX2" fmla="*/ 704915 w 705848"/>
                  <a:gd name="connsiteY2" fmla="*/ 604416 h 808717"/>
                  <a:gd name="connsiteX3" fmla="*/ 364956 w 705848"/>
                  <a:gd name="connsiteY3" fmla="*/ 808717 h 808717"/>
                  <a:gd name="connsiteX4" fmla="*/ 0 w 705848"/>
                  <a:gd name="connsiteY4" fmla="*/ 593958 h 808717"/>
                  <a:gd name="connsiteX5" fmla="*/ 2139 w 705848"/>
                  <a:gd name="connsiteY5" fmla="*/ 198522 h 808717"/>
                  <a:gd name="connsiteX6" fmla="*/ 347708 w 705848"/>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198522 h 808717"/>
                  <a:gd name="connsiteX6" fmla="*/ 345569 w 703709"/>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198522 h 808717"/>
                  <a:gd name="connsiteX6" fmla="*/ 345569 w 703709"/>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204937 h 808717"/>
                  <a:gd name="connsiteX6" fmla="*/ 345569 w 703709"/>
                  <a:gd name="connsiteY6" fmla="*/ 0 h 808717"/>
                  <a:gd name="connsiteX0" fmla="*/ 345569 w 703709"/>
                  <a:gd name="connsiteY0" fmla="*/ 0 h 806579"/>
                  <a:gd name="connsiteX1" fmla="*/ 703709 w 703709"/>
                  <a:gd name="connsiteY1" fmla="*/ 206142 h 806579"/>
                  <a:gd name="connsiteX2" fmla="*/ 702776 w 703709"/>
                  <a:gd name="connsiteY2" fmla="*/ 602278 h 806579"/>
                  <a:gd name="connsiteX3" fmla="*/ 362817 w 703709"/>
                  <a:gd name="connsiteY3" fmla="*/ 806579 h 806579"/>
                  <a:gd name="connsiteX4" fmla="*/ 4276 w 703709"/>
                  <a:gd name="connsiteY4" fmla="*/ 589682 h 806579"/>
                  <a:gd name="connsiteX5" fmla="*/ 0 w 703709"/>
                  <a:gd name="connsiteY5" fmla="*/ 202799 h 806579"/>
                  <a:gd name="connsiteX6" fmla="*/ 345569 w 703709"/>
                  <a:gd name="connsiteY6" fmla="*/ 0 h 806579"/>
                  <a:gd name="connsiteX0" fmla="*/ 345569 w 708130"/>
                  <a:gd name="connsiteY0" fmla="*/ 0 h 806579"/>
                  <a:gd name="connsiteX1" fmla="*/ 703709 w 708130"/>
                  <a:gd name="connsiteY1" fmla="*/ 206142 h 806579"/>
                  <a:gd name="connsiteX2" fmla="*/ 708117 w 708130"/>
                  <a:gd name="connsiteY2" fmla="*/ 600480 h 806579"/>
                  <a:gd name="connsiteX3" fmla="*/ 362817 w 708130"/>
                  <a:gd name="connsiteY3" fmla="*/ 806579 h 806579"/>
                  <a:gd name="connsiteX4" fmla="*/ 4276 w 708130"/>
                  <a:gd name="connsiteY4" fmla="*/ 589682 h 806579"/>
                  <a:gd name="connsiteX5" fmla="*/ 0 w 708130"/>
                  <a:gd name="connsiteY5" fmla="*/ 202799 h 806579"/>
                  <a:gd name="connsiteX6" fmla="*/ 345569 w 70813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6056 w 709910"/>
                  <a:gd name="connsiteY4" fmla="*/ 589682 h 806579"/>
                  <a:gd name="connsiteX5" fmla="*/ 0 w 709910"/>
                  <a:gd name="connsiteY5" fmla="*/ 202799 h 806579"/>
                  <a:gd name="connsiteX6" fmla="*/ 347349 w 70991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11396 w 709910"/>
                  <a:gd name="connsiteY4" fmla="*/ 600472 h 806579"/>
                  <a:gd name="connsiteX5" fmla="*/ 0 w 709910"/>
                  <a:gd name="connsiteY5" fmla="*/ 202799 h 806579"/>
                  <a:gd name="connsiteX6" fmla="*/ 347349 w 70991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6056 w 709910"/>
                  <a:gd name="connsiteY4" fmla="*/ 598673 h 806579"/>
                  <a:gd name="connsiteX5" fmla="*/ 0 w 709910"/>
                  <a:gd name="connsiteY5" fmla="*/ 202799 h 806579"/>
                  <a:gd name="connsiteX6" fmla="*/ 347349 w 709910"/>
                  <a:gd name="connsiteY6" fmla="*/ 0 h 8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10" h="806579">
                    <a:moveTo>
                      <a:pt x="347349" y="0"/>
                    </a:moveTo>
                    <a:lnTo>
                      <a:pt x="705489" y="206142"/>
                    </a:lnTo>
                    <a:cubicBezTo>
                      <a:pt x="705178" y="337475"/>
                      <a:pt x="710208" y="469147"/>
                      <a:pt x="709897" y="600480"/>
                    </a:cubicBezTo>
                    <a:lnTo>
                      <a:pt x="364597" y="806579"/>
                    </a:lnTo>
                    <a:lnTo>
                      <a:pt x="6056" y="598673"/>
                    </a:lnTo>
                    <a:cubicBezTo>
                      <a:pt x="4631" y="467574"/>
                      <a:pt x="1425" y="333898"/>
                      <a:pt x="0" y="202799"/>
                    </a:cubicBezTo>
                    <a:lnTo>
                      <a:pt x="347349" y="0"/>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7" name="Freeform: Shape 46">
                <a:extLst>
                  <a:ext uri="{FF2B5EF4-FFF2-40B4-BE49-F238E27FC236}">
                    <a16:creationId xmlns:a16="http://schemas.microsoft.com/office/drawing/2014/main" id="{94DDE9FB-4754-7278-BF45-BF0E907C4669}"/>
                  </a:ext>
                </a:extLst>
              </p:cNvPr>
              <p:cNvSpPr/>
              <p:nvPr/>
            </p:nvSpPr>
            <p:spPr>
              <a:xfrm>
                <a:off x="8237706" y="3873700"/>
                <a:ext cx="2096818" cy="1688347"/>
              </a:xfrm>
              <a:custGeom>
                <a:avLst/>
                <a:gdLst>
                  <a:gd name="connsiteX0" fmla="*/ 358140 w 2128520"/>
                  <a:gd name="connsiteY0" fmla="*/ 17780 h 1417320"/>
                  <a:gd name="connsiteX1" fmla="*/ 713740 w 2128520"/>
                  <a:gd name="connsiteY1" fmla="*/ 220980 h 1417320"/>
                  <a:gd name="connsiteX2" fmla="*/ 1074420 w 2128520"/>
                  <a:gd name="connsiteY2" fmla="*/ 5080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358140 w 2128520"/>
                  <a:gd name="connsiteY0" fmla="*/ 17780 h 1417320"/>
                  <a:gd name="connsiteX1" fmla="*/ 713740 w 2128520"/>
                  <a:gd name="connsiteY1" fmla="*/ 220980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358140 w 2128520"/>
                  <a:gd name="connsiteY0" fmla="*/ 17780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714867 w 2128520"/>
                  <a:gd name="connsiteY0" fmla="*/ 618752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714867 w 2128520"/>
                  <a:gd name="connsiteY16" fmla="*/ 618752 h 1417320"/>
                  <a:gd name="connsiteX0" fmla="*/ 714867 w 2128520"/>
                  <a:gd name="connsiteY0" fmla="*/ 618752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714867 w 2128520"/>
                  <a:gd name="connsiteY15" fmla="*/ 618752 h 1417320"/>
                  <a:gd name="connsiteX0" fmla="*/ 346567 w 1760220"/>
                  <a:gd name="connsiteY0" fmla="*/ 618752 h 1417320"/>
                  <a:gd name="connsiteX1" fmla="*/ 708594 w 1760220"/>
                  <a:gd name="connsiteY1" fmla="*/ 818738 h 1417320"/>
                  <a:gd name="connsiteX2" fmla="*/ 1056420 w 1760220"/>
                  <a:gd name="connsiteY2" fmla="*/ 622121 h 1417320"/>
                  <a:gd name="connsiteX3" fmla="*/ 1056640 w 1760220"/>
                  <a:gd name="connsiteY3" fmla="*/ 218440 h 1417320"/>
                  <a:gd name="connsiteX4" fmla="*/ 1414780 w 1760220"/>
                  <a:gd name="connsiteY4" fmla="*/ 0 h 1417320"/>
                  <a:gd name="connsiteX5" fmla="*/ 1760220 w 1760220"/>
                  <a:gd name="connsiteY5" fmla="*/ 215900 h 1417320"/>
                  <a:gd name="connsiteX6" fmla="*/ 1760220 w 1760220"/>
                  <a:gd name="connsiteY6" fmla="*/ 607060 h 1417320"/>
                  <a:gd name="connsiteX7" fmla="*/ 1402080 w 1760220"/>
                  <a:gd name="connsiteY7" fmla="*/ 817880 h 1417320"/>
                  <a:gd name="connsiteX8" fmla="*/ 1402080 w 1760220"/>
                  <a:gd name="connsiteY8" fmla="*/ 1221740 h 1417320"/>
                  <a:gd name="connsiteX9" fmla="*/ 1051560 w 1760220"/>
                  <a:gd name="connsiteY9" fmla="*/ 1409700 h 1417320"/>
                  <a:gd name="connsiteX10" fmla="*/ 701040 w 1760220"/>
                  <a:gd name="connsiteY10" fmla="*/ 1206500 h 1417320"/>
                  <a:gd name="connsiteX11" fmla="*/ 345440 w 1760220"/>
                  <a:gd name="connsiteY11" fmla="*/ 1417320 h 1417320"/>
                  <a:gd name="connsiteX12" fmla="*/ 0 w 1760220"/>
                  <a:gd name="connsiteY12" fmla="*/ 1211580 h 1417320"/>
                  <a:gd name="connsiteX13" fmla="*/ 2540 w 1760220"/>
                  <a:gd name="connsiteY13" fmla="*/ 807720 h 1417320"/>
                  <a:gd name="connsiteX14" fmla="*/ 346567 w 1760220"/>
                  <a:gd name="connsiteY14" fmla="*/ 618752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0220" h="1417320">
                    <a:moveTo>
                      <a:pt x="346567" y="618752"/>
                    </a:moveTo>
                    <a:lnTo>
                      <a:pt x="708594" y="818738"/>
                    </a:lnTo>
                    <a:lnTo>
                      <a:pt x="1056420" y="622121"/>
                    </a:lnTo>
                    <a:cubicBezTo>
                      <a:pt x="1056493" y="487561"/>
                      <a:pt x="1056567" y="353000"/>
                      <a:pt x="1056640" y="218440"/>
                    </a:cubicBezTo>
                    <a:lnTo>
                      <a:pt x="1414780" y="0"/>
                    </a:lnTo>
                    <a:lnTo>
                      <a:pt x="1760220" y="215900"/>
                    </a:lnTo>
                    <a:lnTo>
                      <a:pt x="1760220" y="607060"/>
                    </a:lnTo>
                    <a:lnTo>
                      <a:pt x="1402080" y="817880"/>
                    </a:lnTo>
                    <a:lnTo>
                      <a:pt x="1402080" y="1221740"/>
                    </a:lnTo>
                    <a:lnTo>
                      <a:pt x="1051560" y="1409700"/>
                    </a:lnTo>
                    <a:lnTo>
                      <a:pt x="701040" y="1206500"/>
                    </a:lnTo>
                    <a:lnTo>
                      <a:pt x="345440" y="1417320"/>
                    </a:lnTo>
                    <a:lnTo>
                      <a:pt x="0" y="1211580"/>
                    </a:lnTo>
                    <a:cubicBezTo>
                      <a:pt x="847" y="1076960"/>
                      <a:pt x="1693" y="942340"/>
                      <a:pt x="2540" y="807720"/>
                    </a:cubicBezTo>
                    <a:lnTo>
                      <a:pt x="346567" y="6187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8" name="Freeform: Shape 47">
                <a:extLst>
                  <a:ext uri="{FF2B5EF4-FFF2-40B4-BE49-F238E27FC236}">
                    <a16:creationId xmlns:a16="http://schemas.microsoft.com/office/drawing/2014/main" id="{1EA75208-5057-EE63-C10B-01591CAAD0AD}"/>
                  </a:ext>
                </a:extLst>
              </p:cNvPr>
              <p:cNvSpPr/>
              <p:nvPr/>
            </p:nvSpPr>
            <p:spPr>
              <a:xfrm>
                <a:off x="7810243" y="3873700"/>
                <a:ext cx="1653828" cy="918793"/>
              </a:xfrm>
              <a:custGeom>
                <a:avLst/>
                <a:gdLst>
                  <a:gd name="connsiteX0" fmla="*/ 1653540 w 1653540"/>
                  <a:gd name="connsiteY0" fmla="*/ 232410 h 956310"/>
                  <a:gd name="connsiteX1" fmla="*/ 1653540 w 1653540"/>
                  <a:gd name="connsiteY1" fmla="*/ 708660 h 956310"/>
                  <a:gd name="connsiteX2" fmla="*/ 1257300 w 1653540"/>
                  <a:gd name="connsiteY2" fmla="*/ 952500 h 956310"/>
                  <a:gd name="connsiteX3" fmla="*/ 822960 w 1653540"/>
                  <a:gd name="connsiteY3" fmla="*/ 70866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56310"/>
                  <a:gd name="connsiteX1" fmla="*/ 1653540 w 1653540"/>
                  <a:gd name="connsiteY1" fmla="*/ 708660 h 956310"/>
                  <a:gd name="connsiteX2" fmla="*/ 1257300 w 1653540"/>
                  <a:gd name="connsiteY2" fmla="*/ 933450 h 956310"/>
                  <a:gd name="connsiteX3" fmla="*/ 822960 w 1653540"/>
                  <a:gd name="connsiteY3" fmla="*/ 70866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56310"/>
                  <a:gd name="connsiteX1" fmla="*/ 1653540 w 1653540"/>
                  <a:gd name="connsiteY1" fmla="*/ 708660 h 956310"/>
                  <a:gd name="connsiteX2" fmla="*/ 1257300 w 1653540"/>
                  <a:gd name="connsiteY2" fmla="*/ 933450 h 956310"/>
                  <a:gd name="connsiteX3" fmla="*/ 822960 w 1653540"/>
                  <a:gd name="connsiteY3" fmla="*/ 69723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37260"/>
                  <a:gd name="connsiteX1" fmla="*/ 1653540 w 1653540"/>
                  <a:gd name="connsiteY1" fmla="*/ 708660 h 937260"/>
                  <a:gd name="connsiteX2" fmla="*/ 1257300 w 1653540"/>
                  <a:gd name="connsiteY2" fmla="*/ 93345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53540 w 1653540"/>
                  <a:gd name="connsiteY0" fmla="*/ 232410 h 937260"/>
                  <a:gd name="connsiteX1" fmla="*/ 1649730 w 1653540"/>
                  <a:gd name="connsiteY1" fmla="*/ 701040 h 937260"/>
                  <a:gd name="connsiteX2" fmla="*/ 1257300 w 1653540"/>
                  <a:gd name="connsiteY2" fmla="*/ 93345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53540 w 1653540"/>
                  <a:gd name="connsiteY0" fmla="*/ 232410 h 937260"/>
                  <a:gd name="connsiteX1" fmla="*/ 1649730 w 1653540"/>
                  <a:gd name="connsiteY1" fmla="*/ 701040 h 937260"/>
                  <a:gd name="connsiteX2" fmla="*/ 1253490 w 1653540"/>
                  <a:gd name="connsiteY2" fmla="*/ 92964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45920 w 1649730"/>
                  <a:gd name="connsiteY0" fmla="*/ 232410 h 937260"/>
                  <a:gd name="connsiteX1" fmla="*/ 1649730 w 1649730"/>
                  <a:gd name="connsiteY1" fmla="*/ 701040 h 937260"/>
                  <a:gd name="connsiteX2" fmla="*/ 1253490 w 1649730"/>
                  <a:gd name="connsiteY2" fmla="*/ 929640 h 937260"/>
                  <a:gd name="connsiteX3" fmla="*/ 822960 w 1649730"/>
                  <a:gd name="connsiteY3" fmla="*/ 69723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9730"/>
                  <a:gd name="connsiteY0" fmla="*/ 232410 h 937260"/>
                  <a:gd name="connsiteX1" fmla="*/ 1649730 w 1649730"/>
                  <a:gd name="connsiteY1" fmla="*/ 701040 h 937260"/>
                  <a:gd name="connsiteX2" fmla="*/ 1253490 w 1649730"/>
                  <a:gd name="connsiteY2" fmla="*/ 929640 h 937260"/>
                  <a:gd name="connsiteX3" fmla="*/ 826770 w 1649730"/>
                  <a:gd name="connsiteY3" fmla="*/ 67818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9730"/>
                  <a:gd name="connsiteY0" fmla="*/ 232410 h 937260"/>
                  <a:gd name="connsiteX1" fmla="*/ 1649730 w 1649730"/>
                  <a:gd name="connsiteY1" fmla="*/ 701040 h 937260"/>
                  <a:gd name="connsiteX2" fmla="*/ 1249680 w 1649730"/>
                  <a:gd name="connsiteY2" fmla="*/ 914400 h 937260"/>
                  <a:gd name="connsiteX3" fmla="*/ 826770 w 1649730"/>
                  <a:gd name="connsiteY3" fmla="*/ 67818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5920"/>
                  <a:gd name="connsiteY0" fmla="*/ 232410 h 937260"/>
                  <a:gd name="connsiteX1" fmla="*/ 1645920 w 1645920"/>
                  <a:gd name="connsiteY1" fmla="*/ 70104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37260"/>
                  <a:gd name="connsiteX1" fmla="*/ 1645920 w 1645920"/>
                  <a:gd name="connsiteY1" fmla="*/ 70104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37260"/>
                  <a:gd name="connsiteX1" fmla="*/ 1638300 w 1645920"/>
                  <a:gd name="connsiteY1" fmla="*/ 70485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29640"/>
                  <a:gd name="connsiteX1" fmla="*/ 1638300 w 1645920"/>
                  <a:gd name="connsiteY1" fmla="*/ 704850 h 929640"/>
                  <a:gd name="connsiteX2" fmla="*/ 1249680 w 1645920"/>
                  <a:gd name="connsiteY2" fmla="*/ 914400 h 929640"/>
                  <a:gd name="connsiteX3" fmla="*/ 826770 w 1645920"/>
                  <a:gd name="connsiteY3" fmla="*/ 678180 h 929640"/>
                  <a:gd name="connsiteX4" fmla="*/ 396240 w 1645920"/>
                  <a:gd name="connsiteY4" fmla="*/ 929640 h 929640"/>
                  <a:gd name="connsiteX5" fmla="*/ 0 w 1645920"/>
                  <a:gd name="connsiteY5" fmla="*/ 704850 h 929640"/>
                  <a:gd name="connsiteX6" fmla="*/ 0 w 1645920"/>
                  <a:gd name="connsiteY6" fmla="*/ 243840 h 929640"/>
                  <a:gd name="connsiteX7" fmla="*/ 411480 w 1645920"/>
                  <a:gd name="connsiteY7" fmla="*/ 7620 h 929640"/>
                  <a:gd name="connsiteX8" fmla="*/ 834390 w 1645920"/>
                  <a:gd name="connsiteY8" fmla="*/ 247650 h 929640"/>
                  <a:gd name="connsiteX9" fmla="*/ 1261110 w 1645920"/>
                  <a:gd name="connsiteY9" fmla="*/ 0 h 929640"/>
                  <a:gd name="connsiteX10" fmla="*/ 1645920 w 1645920"/>
                  <a:gd name="connsiteY10" fmla="*/ 232410 h 929640"/>
                  <a:gd name="connsiteX0" fmla="*/ 1645920 w 1645920"/>
                  <a:gd name="connsiteY0" fmla="*/ 232410 h 914400"/>
                  <a:gd name="connsiteX1" fmla="*/ 1638300 w 1645920"/>
                  <a:gd name="connsiteY1" fmla="*/ 704850 h 914400"/>
                  <a:gd name="connsiteX2" fmla="*/ 1249680 w 1645920"/>
                  <a:gd name="connsiteY2" fmla="*/ 914400 h 914400"/>
                  <a:gd name="connsiteX3" fmla="*/ 826770 w 1645920"/>
                  <a:gd name="connsiteY3" fmla="*/ 678180 h 914400"/>
                  <a:gd name="connsiteX4" fmla="*/ 396240 w 1645920"/>
                  <a:gd name="connsiteY4" fmla="*/ 914400 h 914400"/>
                  <a:gd name="connsiteX5" fmla="*/ 0 w 1645920"/>
                  <a:gd name="connsiteY5" fmla="*/ 704850 h 914400"/>
                  <a:gd name="connsiteX6" fmla="*/ 0 w 1645920"/>
                  <a:gd name="connsiteY6" fmla="*/ 243840 h 914400"/>
                  <a:gd name="connsiteX7" fmla="*/ 411480 w 1645920"/>
                  <a:gd name="connsiteY7" fmla="*/ 7620 h 914400"/>
                  <a:gd name="connsiteX8" fmla="*/ 834390 w 1645920"/>
                  <a:gd name="connsiteY8" fmla="*/ 247650 h 914400"/>
                  <a:gd name="connsiteX9" fmla="*/ 1261110 w 1645920"/>
                  <a:gd name="connsiteY9" fmla="*/ 0 h 914400"/>
                  <a:gd name="connsiteX10" fmla="*/ 1645920 w 1645920"/>
                  <a:gd name="connsiteY10" fmla="*/ 23241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5920" h="914400">
                    <a:moveTo>
                      <a:pt x="1645920" y="232410"/>
                    </a:moveTo>
                    <a:lnTo>
                      <a:pt x="1638300" y="704850"/>
                    </a:lnTo>
                    <a:lnTo>
                      <a:pt x="1249680" y="914400"/>
                    </a:lnTo>
                    <a:lnTo>
                      <a:pt x="826770" y="678180"/>
                    </a:lnTo>
                    <a:lnTo>
                      <a:pt x="396240" y="914400"/>
                    </a:lnTo>
                    <a:lnTo>
                      <a:pt x="0" y="704850"/>
                    </a:lnTo>
                    <a:lnTo>
                      <a:pt x="0" y="243840"/>
                    </a:lnTo>
                    <a:lnTo>
                      <a:pt x="411480" y="7620"/>
                    </a:lnTo>
                    <a:lnTo>
                      <a:pt x="834390" y="247650"/>
                    </a:lnTo>
                    <a:lnTo>
                      <a:pt x="1261110" y="0"/>
                    </a:lnTo>
                    <a:lnTo>
                      <a:pt x="1645920" y="232410"/>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49" name="Rounded Rectangle 7">
              <a:extLst>
                <a:ext uri="{FF2B5EF4-FFF2-40B4-BE49-F238E27FC236}">
                  <a16:creationId xmlns:a16="http://schemas.microsoft.com/office/drawing/2014/main" id="{E3E5E656-E8AF-5F52-5036-53235D92FC57}"/>
                </a:ext>
              </a:extLst>
            </p:cNvPr>
            <p:cNvSpPr/>
            <p:nvPr/>
          </p:nvSpPr>
          <p:spPr>
            <a:xfrm>
              <a:off x="8066871" y="1285634"/>
              <a:ext cx="3612588" cy="3019038"/>
            </a:xfrm>
            <a:prstGeom prst="roundRect">
              <a:avLst>
                <a:gd name="adj" fmla="val 4898"/>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ODA Canvas</a:t>
              </a:r>
            </a:p>
          </p:txBody>
        </p:sp>
      </p:grpSp>
      <p:sp>
        <p:nvSpPr>
          <p:cNvPr id="36" name="TextBox 35">
            <a:extLst>
              <a:ext uri="{FF2B5EF4-FFF2-40B4-BE49-F238E27FC236}">
                <a16:creationId xmlns:a16="http://schemas.microsoft.com/office/drawing/2014/main" id="{99221782-68A9-5610-3800-0A63874EBAB9}"/>
              </a:ext>
            </a:extLst>
          </p:cNvPr>
          <p:cNvSpPr txBox="1"/>
          <p:nvPr/>
        </p:nvSpPr>
        <p:spPr>
          <a:xfrm>
            <a:off x="1046645" y="907227"/>
            <a:ext cx="1620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0121D"/>
                </a:solidFill>
                <a:effectLst/>
                <a:uLnTx/>
                <a:uFillTx/>
                <a:latin typeface="Arial" panose="020B0604020202020204"/>
                <a:ea typeface="+mn-ea"/>
                <a:cs typeface="+mn-cs"/>
              </a:rPr>
              <a:t>2022: Level 1</a:t>
            </a:r>
          </a:p>
        </p:txBody>
      </p:sp>
      <p:sp>
        <p:nvSpPr>
          <p:cNvPr id="50" name="TextBox 49">
            <a:extLst>
              <a:ext uri="{FF2B5EF4-FFF2-40B4-BE49-F238E27FC236}">
                <a16:creationId xmlns:a16="http://schemas.microsoft.com/office/drawing/2014/main" id="{3BB358A3-D93B-AFA7-9C72-EB02215345B7}"/>
              </a:ext>
            </a:extLst>
          </p:cNvPr>
          <p:cNvSpPr txBox="1"/>
          <p:nvPr/>
        </p:nvSpPr>
        <p:spPr>
          <a:xfrm>
            <a:off x="9557948" y="907227"/>
            <a:ext cx="9028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0121D"/>
                </a:solidFill>
                <a:effectLst/>
                <a:uLnTx/>
                <a:uFillTx/>
                <a:latin typeface="Arial" panose="020B0604020202020204"/>
                <a:ea typeface="+mn-ea"/>
                <a:cs typeface="+mn-cs"/>
              </a:rPr>
              <a:t>Future</a:t>
            </a:r>
          </a:p>
        </p:txBody>
      </p:sp>
      <p:sp>
        <p:nvSpPr>
          <p:cNvPr id="51" name="TextBox 50">
            <a:extLst>
              <a:ext uri="{FF2B5EF4-FFF2-40B4-BE49-F238E27FC236}">
                <a16:creationId xmlns:a16="http://schemas.microsoft.com/office/drawing/2014/main" id="{480A608B-2867-0BD6-85F1-A35B72A39920}"/>
              </a:ext>
            </a:extLst>
          </p:cNvPr>
          <p:cNvSpPr txBox="1"/>
          <p:nvPr/>
        </p:nvSpPr>
        <p:spPr>
          <a:xfrm>
            <a:off x="4863814" y="907227"/>
            <a:ext cx="19543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0121D"/>
                </a:solidFill>
                <a:effectLst/>
                <a:uLnTx/>
                <a:uFillTx/>
                <a:latin typeface="Arial" panose="020B0604020202020204"/>
                <a:ea typeface="+mn-ea"/>
                <a:cs typeface="+mn-cs"/>
              </a:rPr>
              <a:t>2022-23: Level 2</a:t>
            </a:r>
          </a:p>
        </p:txBody>
      </p:sp>
    </p:spTree>
    <p:extLst>
      <p:ext uri="{BB962C8B-B14F-4D97-AF65-F5344CB8AC3E}">
        <p14:creationId xmlns:p14="http://schemas.microsoft.com/office/powerpoint/2010/main" val="92749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01B2-7267-4BCC-B27F-3C6D4C491DCE}"/>
              </a:ext>
            </a:extLst>
          </p:cNvPr>
          <p:cNvSpPr>
            <a:spLocks noGrp="1"/>
          </p:cNvSpPr>
          <p:nvPr>
            <p:ph type="title"/>
          </p:nvPr>
        </p:nvSpPr>
        <p:spPr/>
        <p:txBody>
          <a:bodyPr/>
          <a:lstStyle/>
          <a:p>
            <a:r>
              <a:rPr lang="en-GB" dirty="0"/>
              <a:t>Roadmap to ODA Component Conformance</a:t>
            </a:r>
            <a:endParaRPr lang="en-US" dirty="0"/>
          </a:p>
        </p:txBody>
      </p:sp>
      <p:sp>
        <p:nvSpPr>
          <p:cNvPr id="27" name="Arrow: Pentagon 26">
            <a:extLst>
              <a:ext uri="{FF2B5EF4-FFF2-40B4-BE49-F238E27FC236}">
                <a16:creationId xmlns:a16="http://schemas.microsoft.com/office/drawing/2014/main" id="{7E810708-58E3-4533-8272-8D7B97BB4617}"/>
              </a:ext>
            </a:extLst>
          </p:cNvPr>
          <p:cNvSpPr/>
          <p:nvPr/>
        </p:nvSpPr>
        <p:spPr>
          <a:xfrm>
            <a:off x="8845707" y="1337760"/>
            <a:ext cx="3052251" cy="4116567"/>
          </a:xfrm>
          <a:prstGeom prst="homePlate">
            <a:avLst>
              <a:gd name="adj" fmla="val 1341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t"/>
          <a:lstStyle/>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t>Level 3</a:t>
            </a:r>
            <a:b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b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Full</a:t>
            </a:r>
            <a:b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Conformance</a:t>
            </a:r>
          </a:p>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Products comprise independently</a:t>
            </a:r>
            <a:b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deployable, certified</a:t>
            </a:r>
            <a:b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ODA Components</a:t>
            </a:r>
          </a:p>
        </p:txBody>
      </p:sp>
      <p:sp>
        <p:nvSpPr>
          <p:cNvPr id="26" name="Arrow: Pentagon 25">
            <a:extLst>
              <a:ext uri="{FF2B5EF4-FFF2-40B4-BE49-F238E27FC236}">
                <a16:creationId xmlns:a16="http://schemas.microsoft.com/office/drawing/2014/main" id="{661A91CE-46CE-4DC8-9593-EC0A0446F179}"/>
              </a:ext>
            </a:extLst>
          </p:cNvPr>
          <p:cNvSpPr/>
          <p:nvPr/>
        </p:nvSpPr>
        <p:spPr>
          <a:xfrm>
            <a:off x="6242082" y="1337760"/>
            <a:ext cx="3052251" cy="4116567"/>
          </a:xfrm>
          <a:prstGeom prst="homePlate">
            <a:avLst>
              <a:gd name="adj" fmla="val 1341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t"/>
          <a:lstStyle/>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t>Level 2</a:t>
            </a:r>
            <a:b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b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Canvas Ready</a:t>
            </a:r>
          </a:p>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Vendors deploy</a:t>
            </a:r>
            <a:b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containerized</a:t>
            </a:r>
            <a:b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 products onto the reference Canvas in </a:t>
            </a:r>
            <a:b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the Open Digital Lab</a:t>
            </a:r>
            <a:endPar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sp>
        <p:nvSpPr>
          <p:cNvPr id="25" name="Arrow: Pentagon 24">
            <a:extLst>
              <a:ext uri="{FF2B5EF4-FFF2-40B4-BE49-F238E27FC236}">
                <a16:creationId xmlns:a16="http://schemas.microsoft.com/office/drawing/2014/main" id="{96F7AD99-159E-4633-9EE7-FF24220CF1C1}"/>
              </a:ext>
            </a:extLst>
          </p:cNvPr>
          <p:cNvSpPr/>
          <p:nvPr/>
        </p:nvSpPr>
        <p:spPr>
          <a:xfrm>
            <a:off x="3638456" y="1337760"/>
            <a:ext cx="3052251" cy="4116567"/>
          </a:xfrm>
          <a:prstGeom prst="homePlate">
            <a:avLst>
              <a:gd name="adj" fmla="val 1341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t"/>
          <a:lstStyle/>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t>Level 1</a:t>
            </a:r>
            <a:b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b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Open API</a:t>
            </a:r>
            <a:b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Conformant</a:t>
            </a:r>
          </a:p>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endParaRPr>
          </a:p>
          <a:p>
            <a:pPr algn="ctr" defTabSz="609585">
              <a:spcBef>
                <a:spcPts val="600"/>
              </a:spcBef>
              <a:defRPr/>
            </a:pP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Certification of </a:t>
            </a:r>
            <a:b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exposed Open APIs</a:t>
            </a:r>
            <a:b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rPr>
              <a:t>for each component </a:t>
            </a:r>
          </a:p>
        </p:txBody>
      </p:sp>
      <p:sp>
        <p:nvSpPr>
          <p:cNvPr id="20" name="Arrow: Pentagon 19">
            <a:extLst>
              <a:ext uri="{FF2B5EF4-FFF2-40B4-BE49-F238E27FC236}">
                <a16:creationId xmlns:a16="http://schemas.microsoft.com/office/drawing/2014/main" id="{34B886C9-5679-4660-82A0-0EE38C7737DC}"/>
              </a:ext>
            </a:extLst>
          </p:cNvPr>
          <p:cNvSpPr/>
          <p:nvPr/>
        </p:nvSpPr>
        <p:spPr>
          <a:xfrm>
            <a:off x="1034831" y="1337760"/>
            <a:ext cx="3052251" cy="4116567"/>
          </a:xfrm>
          <a:prstGeom prst="homePlate">
            <a:avLst>
              <a:gd name="adj" fmla="val 1341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t"/>
          <a:lstStyle/>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t>Baseline</a:t>
            </a:r>
            <a:br>
              <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rPr>
            </a:br>
            <a:endParaRPr kumimoji="0" lang="en-GB" sz="2800" b="0"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t>TAM Replacement</a:t>
            </a:r>
            <a:br>
              <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rPr>
            </a:br>
            <a:endPar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endParaRPr kumimoji="0" lang="en-GB" sz="1800" b="1" i="0" u="none" strike="noStrike" kern="1200" cap="none" spc="0" normalizeH="0" baseline="0" noProof="0" dirty="0">
              <a:ln>
                <a:noFill/>
              </a:ln>
              <a:solidFill>
                <a:prstClr val="white"/>
              </a:solidFill>
              <a:effectLst/>
              <a:uLnTx/>
              <a:uFillTx/>
              <a:ea typeface="+mn-ea"/>
              <a:cs typeface="Calibri" panose="020F0502020204030204" pitchFamily="34" charset="0"/>
            </a:endParaRPr>
          </a:p>
          <a:p>
            <a:pPr marL="0" marR="0" lvl="0" indent="0" algn="ctr" defTabSz="609585" rtl="0" eaLnBrk="1" fontAlgn="auto" latinLnBrk="0" hangingPunct="1">
              <a:lnSpc>
                <a:spcPct val="100000"/>
              </a:lnSpc>
              <a:spcBef>
                <a:spcPts val="60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Vendors map their commercial products</a:t>
            </a:r>
            <a:b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br>
            <a:r>
              <a:rPr kumimoji="0" lang="en-GB" sz="1800" b="0" i="0" u="none" strike="noStrike" kern="1200" cap="none" spc="0" normalizeH="0" baseline="0" noProof="0" dirty="0">
                <a:ln>
                  <a:noFill/>
                </a:ln>
                <a:solidFill>
                  <a:prstClr val="white"/>
                </a:solidFill>
                <a:effectLst/>
                <a:uLnTx/>
                <a:uFillTx/>
                <a:ea typeface="+mn-ea"/>
                <a:cs typeface="Calibri" panose="020F0502020204030204" pitchFamily="34" charset="0"/>
              </a:rPr>
              <a:t>to ODA Components poster</a:t>
            </a:r>
            <a:endParaRPr kumimoji="0" lang="en-US" sz="1800" b="0"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sp>
        <p:nvSpPr>
          <p:cNvPr id="21" name="Arrow: Pentagon 20">
            <a:extLst>
              <a:ext uri="{FF2B5EF4-FFF2-40B4-BE49-F238E27FC236}">
                <a16:creationId xmlns:a16="http://schemas.microsoft.com/office/drawing/2014/main" id="{870905FB-A4E3-4531-ABEF-E45BA7BC500A}"/>
              </a:ext>
            </a:extLst>
          </p:cNvPr>
          <p:cNvSpPr/>
          <p:nvPr/>
        </p:nvSpPr>
        <p:spPr>
          <a:xfrm>
            <a:off x="566758" y="1337760"/>
            <a:ext cx="916698" cy="4116567"/>
          </a:xfrm>
          <a:prstGeom prst="homePlate">
            <a:avLst>
              <a:gd name="adj" fmla="val 2870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F7A388D7-21A7-4D51-AA2B-7A28EB21C8EC}"/>
              </a:ext>
            </a:extLst>
          </p:cNvPr>
          <p:cNvSpPr txBox="1"/>
          <p:nvPr/>
        </p:nvSpPr>
        <p:spPr>
          <a:xfrm>
            <a:off x="566760" y="5735710"/>
            <a:ext cx="3411854" cy="432792"/>
          </a:xfrm>
          <a:prstGeom prst="roundRect">
            <a:avLst>
              <a:gd name="adj" fmla="val 50000"/>
            </a:avLst>
          </a:prstGeom>
          <a:solidFill>
            <a:srgbClr val="616875"/>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Arial" panose="020B0604020202020204"/>
                <a:ea typeface="+mn-ea"/>
                <a:cs typeface="+mn-cs"/>
              </a:rPr>
              <a:t>Prototype at DTW 2022</a:t>
            </a:r>
          </a:p>
        </p:txBody>
      </p:sp>
      <p:sp>
        <p:nvSpPr>
          <p:cNvPr id="30" name="TextBox 29">
            <a:extLst>
              <a:ext uri="{FF2B5EF4-FFF2-40B4-BE49-F238E27FC236}">
                <a16:creationId xmlns:a16="http://schemas.microsoft.com/office/drawing/2014/main" id="{6CE61D62-C27D-4A28-9F95-EDD33946E218}"/>
              </a:ext>
            </a:extLst>
          </p:cNvPr>
          <p:cNvSpPr txBox="1"/>
          <p:nvPr/>
        </p:nvSpPr>
        <p:spPr>
          <a:xfrm>
            <a:off x="6504195" y="5735710"/>
            <a:ext cx="4954988" cy="432792"/>
          </a:xfrm>
          <a:prstGeom prst="roundRect">
            <a:avLst>
              <a:gd name="adj" fmla="val 50000"/>
            </a:avLst>
          </a:prstGeom>
          <a:solidFill>
            <a:srgbClr val="616875"/>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rPr>
              <a:t>Prototypes later in 2023</a:t>
            </a:r>
          </a:p>
        </p:txBody>
      </p:sp>
      <p:sp>
        <p:nvSpPr>
          <p:cNvPr id="3" name="TextBox 2">
            <a:extLst>
              <a:ext uri="{FF2B5EF4-FFF2-40B4-BE49-F238E27FC236}">
                <a16:creationId xmlns:a16="http://schemas.microsoft.com/office/drawing/2014/main" id="{470A5113-2D53-D8B0-2161-E0304E6A451D}"/>
              </a:ext>
            </a:extLst>
          </p:cNvPr>
          <p:cNvSpPr txBox="1"/>
          <p:nvPr/>
        </p:nvSpPr>
        <p:spPr>
          <a:xfrm>
            <a:off x="4023986" y="5735710"/>
            <a:ext cx="2434836" cy="432792"/>
          </a:xfrm>
          <a:prstGeom prst="roundRect">
            <a:avLst>
              <a:gd name="adj" fmla="val 50000"/>
            </a:avLst>
          </a:prstGeom>
          <a:solidFill>
            <a:srgbClr val="616875"/>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panose="020B0604020202020204"/>
                <a:ea typeface="+mn-ea"/>
                <a:cs typeface="+mn-cs"/>
              </a:rPr>
              <a:t>Prototype in Feb-23</a:t>
            </a:r>
          </a:p>
        </p:txBody>
      </p:sp>
    </p:spTree>
    <p:extLst>
      <p:ext uri="{BB962C8B-B14F-4D97-AF65-F5344CB8AC3E}">
        <p14:creationId xmlns:p14="http://schemas.microsoft.com/office/powerpoint/2010/main" val="256073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9C42E7-028E-03C4-9970-71FFD4149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52" y="2331946"/>
            <a:ext cx="4596239" cy="3247529"/>
          </a:xfrm>
          <a:prstGeom prst="rect">
            <a:avLst/>
          </a:prstGeom>
        </p:spPr>
      </p:pic>
      <p:sp>
        <p:nvSpPr>
          <p:cNvPr id="8" name="Freeform: Shape 7">
            <a:extLst>
              <a:ext uri="{FF2B5EF4-FFF2-40B4-BE49-F238E27FC236}">
                <a16:creationId xmlns:a16="http://schemas.microsoft.com/office/drawing/2014/main" id="{9AD11373-707A-0790-F403-DB91B750F700}"/>
              </a:ext>
            </a:extLst>
          </p:cNvPr>
          <p:cNvSpPr/>
          <p:nvPr/>
        </p:nvSpPr>
        <p:spPr>
          <a:xfrm>
            <a:off x="2760680" y="2613190"/>
            <a:ext cx="926023" cy="884949"/>
          </a:xfrm>
          <a:custGeom>
            <a:avLst/>
            <a:gdLst>
              <a:gd name="connsiteX0" fmla="*/ 1905 w 944880"/>
              <a:gd name="connsiteY0" fmla="*/ 87630 h 902970"/>
              <a:gd name="connsiteX1" fmla="*/ 156210 w 944880"/>
              <a:gd name="connsiteY1" fmla="*/ 1905 h 902970"/>
              <a:gd name="connsiteX2" fmla="*/ 316230 w 944880"/>
              <a:gd name="connsiteY2" fmla="*/ 97155 h 902970"/>
              <a:gd name="connsiteX3" fmla="*/ 476250 w 944880"/>
              <a:gd name="connsiteY3" fmla="*/ 0 h 902970"/>
              <a:gd name="connsiteX4" fmla="*/ 628650 w 944880"/>
              <a:gd name="connsiteY4" fmla="*/ 87630 h 902970"/>
              <a:gd name="connsiteX5" fmla="*/ 622935 w 944880"/>
              <a:gd name="connsiteY5" fmla="*/ 274320 h 902970"/>
              <a:gd name="connsiteX6" fmla="*/ 794385 w 944880"/>
              <a:gd name="connsiteY6" fmla="*/ 369570 h 902970"/>
              <a:gd name="connsiteX7" fmla="*/ 792480 w 944880"/>
              <a:gd name="connsiteY7" fmla="*/ 560070 h 902970"/>
              <a:gd name="connsiteX8" fmla="*/ 942975 w 944880"/>
              <a:gd name="connsiteY8" fmla="*/ 649605 h 902970"/>
              <a:gd name="connsiteX9" fmla="*/ 944880 w 944880"/>
              <a:gd name="connsiteY9" fmla="*/ 819150 h 902970"/>
              <a:gd name="connsiteX10" fmla="*/ 790575 w 944880"/>
              <a:gd name="connsiteY10" fmla="*/ 902970 h 902970"/>
              <a:gd name="connsiteX11" fmla="*/ 634365 w 944880"/>
              <a:gd name="connsiteY11" fmla="*/ 815340 h 902970"/>
              <a:gd name="connsiteX12" fmla="*/ 634365 w 944880"/>
              <a:gd name="connsiteY12" fmla="*/ 630555 h 902970"/>
              <a:gd name="connsiteX13" fmla="*/ 468630 w 944880"/>
              <a:gd name="connsiteY13" fmla="*/ 539115 h 902970"/>
              <a:gd name="connsiteX14" fmla="*/ 314325 w 944880"/>
              <a:gd name="connsiteY14" fmla="*/ 626745 h 902970"/>
              <a:gd name="connsiteX15" fmla="*/ 158115 w 944880"/>
              <a:gd name="connsiteY15" fmla="*/ 535305 h 902970"/>
              <a:gd name="connsiteX16" fmla="*/ 163830 w 944880"/>
              <a:gd name="connsiteY16" fmla="*/ 350520 h 902970"/>
              <a:gd name="connsiteX17" fmla="*/ 0 w 944880"/>
              <a:gd name="connsiteY17" fmla="*/ 255270 h 902970"/>
              <a:gd name="connsiteX18" fmla="*/ 1905 w 944880"/>
              <a:gd name="connsiteY18" fmla="*/ 87630 h 90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4880" h="902970">
                <a:moveTo>
                  <a:pt x="1905" y="87630"/>
                </a:moveTo>
                <a:lnTo>
                  <a:pt x="156210" y="1905"/>
                </a:lnTo>
                <a:lnTo>
                  <a:pt x="316230" y="97155"/>
                </a:lnTo>
                <a:lnTo>
                  <a:pt x="476250" y="0"/>
                </a:lnTo>
                <a:lnTo>
                  <a:pt x="628650" y="87630"/>
                </a:lnTo>
                <a:lnTo>
                  <a:pt x="622935" y="274320"/>
                </a:lnTo>
                <a:lnTo>
                  <a:pt x="794385" y="369570"/>
                </a:lnTo>
                <a:lnTo>
                  <a:pt x="792480" y="560070"/>
                </a:lnTo>
                <a:lnTo>
                  <a:pt x="942975" y="649605"/>
                </a:lnTo>
                <a:lnTo>
                  <a:pt x="944880" y="819150"/>
                </a:lnTo>
                <a:lnTo>
                  <a:pt x="790575" y="902970"/>
                </a:lnTo>
                <a:lnTo>
                  <a:pt x="634365" y="815340"/>
                </a:lnTo>
                <a:lnTo>
                  <a:pt x="634365" y="630555"/>
                </a:lnTo>
                <a:lnTo>
                  <a:pt x="468630" y="539115"/>
                </a:lnTo>
                <a:lnTo>
                  <a:pt x="314325" y="626745"/>
                </a:lnTo>
                <a:lnTo>
                  <a:pt x="158115" y="535305"/>
                </a:lnTo>
                <a:lnTo>
                  <a:pt x="163830" y="350520"/>
                </a:lnTo>
                <a:lnTo>
                  <a:pt x="0" y="255270"/>
                </a:lnTo>
                <a:lnTo>
                  <a:pt x="1905" y="8763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Title 10">
            <a:extLst>
              <a:ext uri="{FF2B5EF4-FFF2-40B4-BE49-F238E27FC236}">
                <a16:creationId xmlns:a16="http://schemas.microsoft.com/office/drawing/2014/main" id="{F5829AB1-69A0-6BA1-B067-DCF6B6694157}"/>
              </a:ext>
            </a:extLst>
          </p:cNvPr>
          <p:cNvSpPr>
            <a:spLocks noGrp="1"/>
          </p:cNvSpPr>
          <p:nvPr>
            <p:ph type="title"/>
          </p:nvPr>
        </p:nvSpPr>
        <p:spPr/>
        <p:txBody>
          <a:bodyPr/>
          <a:lstStyle/>
          <a:p>
            <a:r>
              <a:rPr lang="en-US"/>
              <a:t>Functional mapping &amp; Open API conformance (2022)</a:t>
            </a:r>
          </a:p>
        </p:txBody>
      </p:sp>
      <p:sp>
        <p:nvSpPr>
          <p:cNvPr id="22" name="TextBox 21">
            <a:extLst>
              <a:ext uri="{FF2B5EF4-FFF2-40B4-BE49-F238E27FC236}">
                <a16:creationId xmlns:a16="http://schemas.microsoft.com/office/drawing/2014/main" id="{1F2666E0-E3D2-5793-E473-05569AF2A633}"/>
              </a:ext>
            </a:extLst>
          </p:cNvPr>
          <p:cNvSpPr txBox="1"/>
          <p:nvPr/>
        </p:nvSpPr>
        <p:spPr>
          <a:xfrm>
            <a:off x="9350831" y="2566561"/>
            <a:ext cx="2614190"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Commercial products usually correspond to “ODA Systems” (typically covering the functional scope of several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ODA Component specifications define the functional scope of any ODA System and the Open APIs it must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7" name="Arrow: Pentagon 36">
            <a:extLst>
              <a:ext uri="{FF2B5EF4-FFF2-40B4-BE49-F238E27FC236}">
                <a16:creationId xmlns:a16="http://schemas.microsoft.com/office/drawing/2014/main" id="{F227BA18-4ED7-2879-A7AC-C4219C1AFE60}"/>
              </a:ext>
            </a:extLst>
          </p:cNvPr>
          <p:cNvSpPr/>
          <p:nvPr/>
        </p:nvSpPr>
        <p:spPr>
          <a:xfrm>
            <a:off x="6424307" y="1054298"/>
            <a:ext cx="4723594" cy="960070"/>
          </a:xfrm>
          <a:prstGeom prst="homePlate">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Level 1: API conformance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CSPs mandate / reward Open API conformance, and vendors undergo certification for the Open APIs within their commercial products</a:t>
            </a:r>
          </a:p>
        </p:txBody>
      </p:sp>
      <p:sp>
        <p:nvSpPr>
          <p:cNvPr id="40" name="Arrow: Pentagon 39">
            <a:extLst>
              <a:ext uri="{FF2B5EF4-FFF2-40B4-BE49-F238E27FC236}">
                <a16:creationId xmlns:a16="http://schemas.microsoft.com/office/drawing/2014/main" id="{9A5EABD5-1A00-6DB6-B8A3-75CCADDE2136}"/>
              </a:ext>
            </a:extLst>
          </p:cNvPr>
          <p:cNvSpPr/>
          <p:nvPr/>
        </p:nvSpPr>
        <p:spPr>
          <a:xfrm>
            <a:off x="312797" y="1054298"/>
            <a:ext cx="4723594" cy="960070"/>
          </a:xfrm>
          <a:prstGeom prst="homePlate">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Scope mapping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CSPs use the ODA Component inventory* to scope procurement requests, and vendors map their commercial applications to it</a:t>
            </a:r>
            <a:endParaRPr kumimoji="0" lang="en-US"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2" name="TextBox 41">
            <a:extLst>
              <a:ext uri="{FF2B5EF4-FFF2-40B4-BE49-F238E27FC236}">
                <a16:creationId xmlns:a16="http://schemas.microsoft.com/office/drawing/2014/main" id="{15DADA1E-B613-03AF-17FB-A91D04525852}"/>
              </a:ext>
            </a:extLst>
          </p:cNvPr>
          <p:cNvSpPr txBox="1"/>
          <p:nvPr/>
        </p:nvSpPr>
        <p:spPr>
          <a:xfrm>
            <a:off x="312797" y="5818992"/>
            <a:ext cx="5380926" cy="9618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ODA Component Directory</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TM Forum provides an online directory with tools for vendors to self-declare their mappings and CSPs to find the applications they want to procure.</a:t>
            </a:r>
            <a:b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prototype with real vendor data was released in September 2022.</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6" name="TextBox 45">
            <a:extLst>
              <a:ext uri="{FF2B5EF4-FFF2-40B4-BE49-F238E27FC236}">
                <a16:creationId xmlns:a16="http://schemas.microsoft.com/office/drawing/2014/main" id="{1892F925-3C65-4208-15AA-59A145937E8E}"/>
              </a:ext>
            </a:extLst>
          </p:cNvPr>
          <p:cNvSpPr txBox="1"/>
          <p:nvPr/>
        </p:nvSpPr>
        <p:spPr>
          <a:xfrm>
            <a:off x="6418793" y="5818992"/>
            <a:ext cx="5633781" cy="9618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Open API Conformance Certification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TM Forum provides CTKs and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3"/>
              </a:rPr>
              <a:t>conformance certification for Open APIs</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with tier badges and marketing benefits for compliance. 50+ companies have certified Open APIs.</a:t>
            </a:r>
            <a:b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Level 1 API Conformance will be visible in the ODA Component Directory in early 2023</a:t>
            </a:r>
          </a:p>
        </p:txBody>
      </p:sp>
      <p:grpSp>
        <p:nvGrpSpPr>
          <p:cNvPr id="50" name="Group 49">
            <a:extLst>
              <a:ext uri="{FF2B5EF4-FFF2-40B4-BE49-F238E27FC236}">
                <a16:creationId xmlns:a16="http://schemas.microsoft.com/office/drawing/2014/main" id="{BFD3594E-15E1-5E23-4CB6-CA2805287E7F}"/>
              </a:ext>
            </a:extLst>
          </p:cNvPr>
          <p:cNvGrpSpPr/>
          <p:nvPr/>
        </p:nvGrpSpPr>
        <p:grpSpPr>
          <a:xfrm>
            <a:off x="6556446" y="2494601"/>
            <a:ext cx="2653704" cy="2321350"/>
            <a:chOff x="6459166" y="2494601"/>
            <a:chExt cx="2653704" cy="2321350"/>
          </a:xfrm>
        </p:grpSpPr>
        <p:pic>
          <p:nvPicPr>
            <p:cNvPr id="13" name="Picture 12" descr="Diagram, shape&#10;&#10;Description automatically generated">
              <a:extLst>
                <a:ext uri="{FF2B5EF4-FFF2-40B4-BE49-F238E27FC236}">
                  <a16:creationId xmlns:a16="http://schemas.microsoft.com/office/drawing/2014/main" id="{6BCFEE67-9FBD-C9F6-EDFC-8273C75C251E}"/>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887994" y="3744825"/>
              <a:ext cx="1224876" cy="1071126"/>
            </a:xfrm>
            <a:prstGeom prst="rect">
              <a:avLst/>
            </a:prstGeom>
          </p:spPr>
        </p:pic>
        <p:pic>
          <p:nvPicPr>
            <p:cNvPr id="17" name="Picture 16" descr="Diagram, shape&#10;&#10;Description automatically generated">
              <a:extLst>
                <a:ext uri="{FF2B5EF4-FFF2-40B4-BE49-F238E27FC236}">
                  <a16:creationId xmlns:a16="http://schemas.microsoft.com/office/drawing/2014/main" id="{B6C5392A-0588-C8CD-AB4C-A4ECC9CC314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44795" y="3128468"/>
              <a:ext cx="1224876" cy="1071126"/>
            </a:xfrm>
            <a:prstGeom prst="rect">
              <a:avLst/>
            </a:prstGeom>
          </p:spPr>
        </p:pic>
        <p:pic>
          <p:nvPicPr>
            <p:cNvPr id="18" name="Picture 17" descr="Diagram, shape&#10;&#10;Description automatically generated">
              <a:extLst>
                <a:ext uri="{FF2B5EF4-FFF2-40B4-BE49-F238E27FC236}">
                  <a16:creationId xmlns:a16="http://schemas.microsoft.com/office/drawing/2014/main" id="{79DD81B3-C088-5C79-EF04-B0FFCA37264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826879" y="3121464"/>
              <a:ext cx="1224876" cy="1071126"/>
            </a:xfrm>
            <a:prstGeom prst="rect">
              <a:avLst/>
            </a:prstGeom>
          </p:spPr>
        </p:pic>
        <p:pic>
          <p:nvPicPr>
            <p:cNvPr id="19" name="Picture 18" descr="Diagram, shape&#10;&#10;Description automatically generated">
              <a:extLst>
                <a:ext uri="{FF2B5EF4-FFF2-40B4-BE49-F238E27FC236}">
                  <a16:creationId xmlns:a16="http://schemas.microsoft.com/office/drawing/2014/main" id="{9472865A-7DB0-C60D-9990-18FBDD2BB02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459166" y="2494601"/>
              <a:ext cx="1224876" cy="1071126"/>
            </a:xfrm>
            <a:prstGeom prst="rect">
              <a:avLst/>
            </a:prstGeom>
          </p:spPr>
        </p:pic>
        <p:pic>
          <p:nvPicPr>
            <p:cNvPr id="20" name="Picture 19" descr="Diagram, shape&#10;&#10;Description automatically generated">
              <a:extLst>
                <a:ext uri="{FF2B5EF4-FFF2-40B4-BE49-F238E27FC236}">
                  <a16:creationId xmlns:a16="http://schemas.microsoft.com/office/drawing/2014/main" id="{71718917-8781-9660-1177-A30AF31FCAC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187588" y="2505107"/>
              <a:ext cx="1224876" cy="1071126"/>
            </a:xfrm>
            <a:prstGeom prst="rect">
              <a:avLst/>
            </a:prstGeom>
          </p:spPr>
        </p:pic>
        <p:grpSp>
          <p:nvGrpSpPr>
            <p:cNvPr id="49" name="Group 48">
              <a:extLst>
                <a:ext uri="{FF2B5EF4-FFF2-40B4-BE49-F238E27FC236}">
                  <a16:creationId xmlns:a16="http://schemas.microsoft.com/office/drawing/2014/main" id="{417899F0-5887-7B5C-F6B2-54DEB2FDFCAC}"/>
                </a:ext>
              </a:extLst>
            </p:cNvPr>
            <p:cNvGrpSpPr/>
            <p:nvPr/>
          </p:nvGrpSpPr>
          <p:grpSpPr>
            <a:xfrm>
              <a:off x="6747415" y="2704485"/>
              <a:ext cx="2104271" cy="2007093"/>
              <a:chOff x="3950970" y="2404110"/>
              <a:chExt cx="2145030" cy="2045970"/>
            </a:xfrm>
          </p:grpSpPr>
          <p:pic>
            <p:nvPicPr>
              <p:cNvPr id="56" name="Picture 12">
                <a:extLst>
                  <a:ext uri="{FF2B5EF4-FFF2-40B4-BE49-F238E27FC236}">
                    <a16:creationId xmlns:a16="http://schemas.microsoft.com/office/drawing/2014/main" id="{A72CBAE2-CA62-E741-6AEE-D6F87E489524}"/>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956451" y="2410167"/>
                <a:ext cx="2139549" cy="2037666"/>
              </a:xfrm>
              <a:prstGeom prst="rect">
                <a:avLst/>
              </a:prstGeom>
              <a:noFill/>
              <a:extLst>
                <a:ext uri="{909E8E84-426E-40DD-AFC4-6F175D3DCCD1}">
                  <a14:hiddenFill xmlns:a14="http://schemas.microsoft.com/office/drawing/2010/main">
                    <a:solidFill>
                      <a:srgbClr val="FFFFFF"/>
                    </a:solidFill>
                  </a14:hiddenFill>
                </a:ext>
              </a:extLst>
            </p:spPr>
          </p:pic>
          <p:sp>
            <p:nvSpPr>
              <p:cNvPr id="57" name="Freeform: Shape 56">
                <a:extLst>
                  <a:ext uri="{FF2B5EF4-FFF2-40B4-BE49-F238E27FC236}">
                    <a16:creationId xmlns:a16="http://schemas.microsoft.com/office/drawing/2014/main" id="{3405DF6D-80E4-56C8-20EF-C3C88B9FBEC3}"/>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sp>
        <p:nvSpPr>
          <p:cNvPr id="24" name="TextBox 23">
            <a:extLst>
              <a:ext uri="{FF2B5EF4-FFF2-40B4-BE49-F238E27FC236}">
                <a16:creationId xmlns:a16="http://schemas.microsoft.com/office/drawing/2014/main" id="{D2DE4104-2298-1D5C-B793-F4C1E8958869}"/>
              </a:ext>
            </a:extLst>
          </p:cNvPr>
          <p:cNvSpPr txBox="1"/>
          <p:nvPr/>
        </p:nvSpPr>
        <p:spPr>
          <a:xfrm>
            <a:off x="6572631" y="4325756"/>
            <a:ext cx="148187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 commercial product comprising five ODA Components (an ODA System)</a:t>
            </a:r>
          </a:p>
        </p:txBody>
      </p:sp>
      <p:sp>
        <p:nvSpPr>
          <p:cNvPr id="23" name="TextBox 22">
            <a:extLst>
              <a:ext uri="{FF2B5EF4-FFF2-40B4-BE49-F238E27FC236}">
                <a16:creationId xmlns:a16="http://schemas.microsoft.com/office/drawing/2014/main" id="{AD2D3E2F-F5ED-9F21-090D-01D1AD97A76E}"/>
              </a:ext>
            </a:extLst>
          </p:cNvPr>
          <p:cNvSpPr txBox="1"/>
          <p:nvPr/>
        </p:nvSpPr>
        <p:spPr>
          <a:xfrm>
            <a:off x="474968" y="5358276"/>
            <a:ext cx="78491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6"/>
              </a:rPr>
              <a:t>IG1242</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p:txBody>
      </p:sp>
    </p:spTree>
    <p:extLst>
      <p:ext uri="{BB962C8B-B14F-4D97-AF65-F5344CB8AC3E}">
        <p14:creationId xmlns:p14="http://schemas.microsoft.com/office/powerpoint/2010/main" val="2050807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47E4-1C14-4EB9-BAC5-500F40AE1CAB}"/>
              </a:ext>
            </a:extLst>
          </p:cNvPr>
          <p:cNvSpPr>
            <a:spLocks noGrp="1"/>
          </p:cNvSpPr>
          <p:nvPr>
            <p:ph type="title"/>
          </p:nvPr>
        </p:nvSpPr>
        <p:spPr/>
        <p:txBody>
          <a:bodyPr/>
          <a:lstStyle/>
          <a:p>
            <a:r>
              <a:rPr lang="en-GB"/>
              <a:t>Where are we? </a:t>
            </a:r>
            <a:r>
              <a:rPr lang="en-GB">
                <a:solidFill>
                  <a:schemeClr val="accent1"/>
                </a:solidFill>
              </a:rPr>
              <a:t>Iterative top-down and bottom-up delivery</a:t>
            </a:r>
          </a:p>
        </p:txBody>
      </p:sp>
      <p:grpSp>
        <p:nvGrpSpPr>
          <p:cNvPr id="45" name="Group 44">
            <a:extLst>
              <a:ext uri="{FF2B5EF4-FFF2-40B4-BE49-F238E27FC236}">
                <a16:creationId xmlns:a16="http://schemas.microsoft.com/office/drawing/2014/main" id="{5B551270-1C93-43C6-B4DF-F0C1188176EC}"/>
              </a:ext>
            </a:extLst>
          </p:cNvPr>
          <p:cNvGrpSpPr/>
          <p:nvPr/>
        </p:nvGrpSpPr>
        <p:grpSpPr>
          <a:xfrm>
            <a:off x="3305867" y="1409299"/>
            <a:ext cx="5953571" cy="4378223"/>
            <a:chOff x="3543791" y="1227269"/>
            <a:chExt cx="4228508" cy="4226985"/>
          </a:xfrm>
        </p:grpSpPr>
        <p:grpSp>
          <p:nvGrpSpPr>
            <p:cNvPr id="46" name="Group 45">
              <a:extLst>
                <a:ext uri="{FF2B5EF4-FFF2-40B4-BE49-F238E27FC236}">
                  <a16:creationId xmlns:a16="http://schemas.microsoft.com/office/drawing/2014/main" id="{3029E17B-F43F-4419-8DE2-4D57454128D3}"/>
                </a:ext>
              </a:extLst>
            </p:cNvPr>
            <p:cNvGrpSpPr/>
            <p:nvPr/>
          </p:nvGrpSpPr>
          <p:grpSpPr>
            <a:xfrm>
              <a:off x="3543791" y="1227269"/>
              <a:ext cx="4228508" cy="4226985"/>
              <a:chOff x="3886993" y="1522413"/>
              <a:chExt cx="4418015" cy="4416430"/>
            </a:xfrm>
          </p:grpSpPr>
          <p:sp>
            <p:nvSpPr>
              <p:cNvPr id="51" name="Freeform 209">
                <a:extLst>
                  <a:ext uri="{FF2B5EF4-FFF2-40B4-BE49-F238E27FC236}">
                    <a16:creationId xmlns:a16="http://schemas.microsoft.com/office/drawing/2014/main" id="{450D2DE3-9FBC-4F72-9A6E-C91F03FC99CD}"/>
                  </a:ext>
                </a:extLst>
              </p:cNvPr>
              <p:cNvSpPr>
                <a:spLocks/>
              </p:cNvSpPr>
              <p:nvPr/>
            </p:nvSpPr>
            <p:spPr bwMode="auto">
              <a:xfrm>
                <a:off x="6384129" y="2278064"/>
                <a:ext cx="1600199" cy="927101"/>
              </a:xfrm>
              <a:custGeom>
                <a:avLst/>
                <a:gdLst>
                  <a:gd name="T0" fmla="*/ 2415 w 5040"/>
                  <a:gd name="T1" fmla="*/ 2920 h 2920"/>
                  <a:gd name="T2" fmla="*/ 0 w 5040"/>
                  <a:gd name="T3" fmla="*/ 1516 h 2920"/>
                  <a:gd name="T4" fmla="*/ 2625 w 5040"/>
                  <a:gd name="T5" fmla="*/ 0 h 2920"/>
                  <a:gd name="T6" fmla="*/ 5040 w 5040"/>
                  <a:gd name="T7" fmla="*/ 1403 h 2920"/>
                  <a:gd name="T8" fmla="*/ 2415 w 5040"/>
                  <a:gd name="T9" fmla="*/ 2920 h 2920"/>
                </a:gdLst>
                <a:ahLst/>
                <a:cxnLst>
                  <a:cxn ang="0">
                    <a:pos x="T0" y="T1"/>
                  </a:cxn>
                  <a:cxn ang="0">
                    <a:pos x="T2" y="T3"/>
                  </a:cxn>
                  <a:cxn ang="0">
                    <a:pos x="T4" y="T5"/>
                  </a:cxn>
                  <a:cxn ang="0">
                    <a:pos x="T6" y="T7"/>
                  </a:cxn>
                  <a:cxn ang="0">
                    <a:pos x="T8" y="T9"/>
                  </a:cxn>
                </a:cxnLst>
                <a:rect l="0" t="0" r="r" b="b"/>
                <a:pathLst>
                  <a:path w="5040" h="2920">
                    <a:moveTo>
                      <a:pt x="2415" y="2920"/>
                    </a:moveTo>
                    <a:lnTo>
                      <a:pt x="0" y="1516"/>
                    </a:lnTo>
                    <a:lnTo>
                      <a:pt x="2625" y="0"/>
                    </a:lnTo>
                    <a:lnTo>
                      <a:pt x="5040" y="1403"/>
                    </a:lnTo>
                    <a:lnTo>
                      <a:pt x="2415" y="2920"/>
                    </a:lnTo>
                    <a:close/>
                  </a:path>
                </a:pathLst>
              </a:custGeom>
              <a:solidFill>
                <a:srgbClr val="00B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2" name="Freeform 210">
                <a:extLst>
                  <a:ext uri="{FF2B5EF4-FFF2-40B4-BE49-F238E27FC236}">
                    <a16:creationId xmlns:a16="http://schemas.microsoft.com/office/drawing/2014/main" id="{FB5AE89E-4CB6-40FB-904A-A674752EFC56}"/>
                  </a:ext>
                </a:extLst>
              </p:cNvPr>
              <p:cNvSpPr>
                <a:spLocks/>
              </p:cNvSpPr>
              <p:nvPr/>
            </p:nvSpPr>
            <p:spPr bwMode="auto">
              <a:xfrm>
                <a:off x="6384129" y="2759078"/>
                <a:ext cx="768350" cy="765176"/>
              </a:xfrm>
              <a:custGeom>
                <a:avLst/>
                <a:gdLst>
                  <a:gd name="T0" fmla="*/ 2418 w 2418"/>
                  <a:gd name="T1" fmla="*/ 2409 h 2409"/>
                  <a:gd name="T2" fmla="*/ 3 w 2418"/>
                  <a:gd name="T3" fmla="*/ 1005 h 2409"/>
                  <a:gd name="T4" fmla="*/ 0 w 2418"/>
                  <a:gd name="T5" fmla="*/ 0 h 2409"/>
                  <a:gd name="T6" fmla="*/ 2415 w 2418"/>
                  <a:gd name="T7" fmla="*/ 1404 h 2409"/>
                  <a:gd name="T8" fmla="*/ 2418 w 2418"/>
                  <a:gd name="T9" fmla="*/ 2409 h 2409"/>
                </a:gdLst>
                <a:ahLst/>
                <a:cxnLst>
                  <a:cxn ang="0">
                    <a:pos x="T0" y="T1"/>
                  </a:cxn>
                  <a:cxn ang="0">
                    <a:pos x="T2" y="T3"/>
                  </a:cxn>
                  <a:cxn ang="0">
                    <a:pos x="T4" y="T5"/>
                  </a:cxn>
                  <a:cxn ang="0">
                    <a:pos x="T6" y="T7"/>
                  </a:cxn>
                  <a:cxn ang="0">
                    <a:pos x="T8" y="T9"/>
                  </a:cxn>
                </a:cxnLst>
                <a:rect l="0" t="0" r="r" b="b"/>
                <a:pathLst>
                  <a:path w="2418" h="2409">
                    <a:moveTo>
                      <a:pt x="2418" y="2409"/>
                    </a:moveTo>
                    <a:lnTo>
                      <a:pt x="3" y="1005"/>
                    </a:lnTo>
                    <a:lnTo>
                      <a:pt x="0" y="0"/>
                    </a:lnTo>
                    <a:lnTo>
                      <a:pt x="2415" y="1404"/>
                    </a:lnTo>
                    <a:lnTo>
                      <a:pt x="2418" y="2409"/>
                    </a:lnTo>
                    <a:close/>
                  </a:path>
                </a:pathLst>
              </a:custGeom>
              <a:solidFill>
                <a:srgbClr val="00B0C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3" name="Freeform 211">
                <a:extLst>
                  <a:ext uri="{FF2B5EF4-FFF2-40B4-BE49-F238E27FC236}">
                    <a16:creationId xmlns:a16="http://schemas.microsoft.com/office/drawing/2014/main" id="{E898700B-4F92-4B07-8952-66B75E7FB27D}"/>
                  </a:ext>
                </a:extLst>
              </p:cNvPr>
              <p:cNvSpPr>
                <a:spLocks/>
              </p:cNvSpPr>
              <p:nvPr/>
            </p:nvSpPr>
            <p:spPr bwMode="auto">
              <a:xfrm>
                <a:off x="5552280" y="3078164"/>
                <a:ext cx="1600199" cy="927101"/>
              </a:xfrm>
              <a:custGeom>
                <a:avLst/>
                <a:gdLst>
                  <a:gd name="T0" fmla="*/ 2415 w 5041"/>
                  <a:gd name="T1" fmla="*/ 2919 h 2919"/>
                  <a:gd name="T2" fmla="*/ 0 w 5041"/>
                  <a:gd name="T3" fmla="*/ 1516 h 2919"/>
                  <a:gd name="T4" fmla="*/ 2626 w 5041"/>
                  <a:gd name="T5" fmla="*/ 0 h 2919"/>
                  <a:gd name="T6" fmla="*/ 5041 w 5041"/>
                  <a:gd name="T7" fmla="*/ 1404 h 2919"/>
                  <a:gd name="T8" fmla="*/ 2415 w 5041"/>
                  <a:gd name="T9" fmla="*/ 2919 h 2919"/>
                </a:gdLst>
                <a:ahLst/>
                <a:cxnLst>
                  <a:cxn ang="0">
                    <a:pos x="T0" y="T1"/>
                  </a:cxn>
                  <a:cxn ang="0">
                    <a:pos x="T2" y="T3"/>
                  </a:cxn>
                  <a:cxn ang="0">
                    <a:pos x="T4" y="T5"/>
                  </a:cxn>
                  <a:cxn ang="0">
                    <a:pos x="T6" y="T7"/>
                  </a:cxn>
                  <a:cxn ang="0">
                    <a:pos x="T8" y="T9"/>
                  </a:cxn>
                </a:cxnLst>
                <a:rect l="0" t="0" r="r" b="b"/>
                <a:pathLst>
                  <a:path w="5041" h="2919">
                    <a:moveTo>
                      <a:pt x="2415" y="2919"/>
                    </a:moveTo>
                    <a:lnTo>
                      <a:pt x="0" y="1516"/>
                    </a:lnTo>
                    <a:lnTo>
                      <a:pt x="2626" y="0"/>
                    </a:lnTo>
                    <a:lnTo>
                      <a:pt x="5041" y="1404"/>
                    </a:lnTo>
                    <a:lnTo>
                      <a:pt x="2415" y="2919"/>
                    </a:lnTo>
                    <a:close/>
                  </a:path>
                </a:pathLst>
              </a:custGeom>
              <a:solidFill>
                <a:srgbClr val="A8B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4" name="Freeform 212">
                <a:extLst>
                  <a:ext uri="{FF2B5EF4-FFF2-40B4-BE49-F238E27FC236}">
                    <a16:creationId xmlns:a16="http://schemas.microsoft.com/office/drawing/2014/main" id="{798AA9DF-7213-4DB1-B1AF-900E4A4F188D}"/>
                  </a:ext>
                </a:extLst>
              </p:cNvPr>
              <p:cNvSpPr>
                <a:spLocks/>
              </p:cNvSpPr>
              <p:nvPr/>
            </p:nvSpPr>
            <p:spPr bwMode="auto">
              <a:xfrm>
                <a:off x="5552280" y="3559178"/>
                <a:ext cx="766763" cy="765176"/>
              </a:xfrm>
              <a:custGeom>
                <a:avLst/>
                <a:gdLst>
                  <a:gd name="T0" fmla="*/ 2419 w 2419"/>
                  <a:gd name="T1" fmla="*/ 2409 h 2409"/>
                  <a:gd name="T2" fmla="*/ 4 w 2419"/>
                  <a:gd name="T3" fmla="*/ 1006 h 2409"/>
                  <a:gd name="T4" fmla="*/ 0 w 2419"/>
                  <a:gd name="T5" fmla="*/ 0 h 2409"/>
                  <a:gd name="T6" fmla="*/ 2415 w 2419"/>
                  <a:gd name="T7" fmla="*/ 1403 h 2409"/>
                  <a:gd name="T8" fmla="*/ 2419 w 2419"/>
                  <a:gd name="T9" fmla="*/ 2409 h 2409"/>
                </a:gdLst>
                <a:ahLst/>
                <a:cxnLst>
                  <a:cxn ang="0">
                    <a:pos x="T0" y="T1"/>
                  </a:cxn>
                  <a:cxn ang="0">
                    <a:pos x="T2" y="T3"/>
                  </a:cxn>
                  <a:cxn ang="0">
                    <a:pos x="T4" y="T5"/>
                  </a:cxn>
                  <a:cxn ang="0">
                    <a:pos x="T6" y="T7"/>
                  </a:cxn>
                  <a:cxn ang="0">
                    <a:pos x="T8" y="T9"/>
                  </a:cxn>
                </a:cxnLst>
                <a:rect l="0" t="0" r="r" b="b"/>
                <a:pathLst>
                  <a:path w="2419" h="2409">
                    <a:moveTo>
                      <a:pt x="2419" y="2409"/>
                    </a:moveTo>
                    <a:lnTo>
                      <a:pt x="4" y="1006"/>
                    </a:lnTo>
                    <a:lnTo>
                      <a:pt x="0" y="0"/>
                    </a:lnTo>
                    <a:lnTo>
                      <a:pt x="2415" y="1403"/>
                    </a:lnTo>
                    <a:lnTo>
                      <a:pt x="2419" y="2409"/>
                    </a:lnTo>
                    <a:close/>
                  </a:path>
                </a:pathLst>
              </a:custGeom>
              <a:solidFill>
                <a:srgbClr val="A8B40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5" name="Freeform 213">
                <a:extLst>
                  <a:ext uri="{FF2B5EF4-FFF2-40B4-BE49-F238E27FC236}">
                    <a16:creationId xmlns:a16="http://schemas.microsoft.com/office/drawing/2014/main" id="{6377467C-6490-4DBC-BD3C-E0D5368337EA}"/>
                  </a:ext>
                </a:extLst>
              </p:cNvPr>
              <p:cNvSpPr>
                <a:spLocks/>
              </p:cNvSpPr>
              <p:nvPr/>
            </p:nvSpPr>
            <p:spPr bwMode="auto">
              <a:xfrm>
                <a:off x="4718843" y="4359279"/>
                <a:ext cx="768350" cy="765176"/>
              </a:xfrm>
              <a:custGeom>
                <a:avLst/>
                <a:gdLst>
                  <a:gd name="T0" fmla="*/ 2418 w 2418"/>
                  <a:gd name="T1" fmla="*/ 2410 h 2410"/>
                  <a:gd name="T2" fmla="*/ 2 w 2418"/>
                  <a:gd name="T3" fmla="*/ 1006 h 2410"/>
                  <a:gd name="T4" fmla="*/ 0 w 2418"/>
                  <a:gd name="T5" fmla="*/ 0 h 2410"/>
                  <a:gd name="T6" fmla="*/ 2415 w 2418"/>
                  <a:gd name="T7" fmla="*/ 1404 h 2410"/>
                  <a:gd name="T8" fmla="*/ 2418 w 2418"/>
                  <a:gd name="T9" fmla="*/ 2410 h 2410"/>
                </a:gdLst>
                <a:ahLst/>
                <a:cxnLst>
                  <a:cxn ang="0">
                    <a:pos x="T0" y="T1"/>
                  </a:cxn>
                  <a:cxn ang="0">
                    <a:pos x="T2" y="T3"/>
                  </a:cxn>
                  <a:cxn ang="0">
                    <a:pos x="T4" y="T5"/>
                  </a:cxn>
                  <a:cxn ang="0">
                    <a:pos x="T6" y="T7"/>
                  </a:cxn>
                  <a:cxn ang="0">
                    <a:pos x="T8" y="T9"/>
                  </a:cxn>
                </a:cxnLst>
                <a:rect l="0" t="0" r="r" b="b"/>
                <a:pathLst>
                  <a:path w="2418" h="2410">
                    <a:moveTo>
                      <a:pt x="2418" y="2410"/>
                    </a:moveTo>
                    <a:lnTo>
                      <a:pt x="2" y="1006"/>
                    </a:lnTo>
                    <a:lnTo>
                      <a:pt x="0" y="0"/>
                    </a:lnTo>
                    <a:lnTo>
                      <a:pt x="2415" y="1404"/>
                    </a:lnTo>
                    <a:lnTo>
                      <a:pt x="2418" y="2410"/>
                    </a:lnTo>
                    <a:close/>
                  </a:path>
                </a:pathLst>
              </a:custGeom>
              <a:solidFill>
                <a:srgbClr val="FECB00">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6" name="Freeform 214">
                <a:extLst>
                  <a:ext uri="{FF2B5EF4-FFF2-40B4-BE49-F238E27FC236}">
                    <a16:creationId xmlns:a16="http://schemas.microsoft.com/office/drawing/2014/main" id="{6A6D640D-F897-4A69-B003-A9CAE4414914}"/>
                  </a:ext>
                </a:extLst>
              </p:cNvPr>
              <p:cNvSpPr>
                <a:spLocks/>
              </p:cNvSpPr>
              <p:nvPr/>
            </p:nvSpPr>
            <p:spPr bwMode="auto">
              <a:xfrm>
                <a:off x="4718843" y="3878265"/>
                <a:ext cx="1600199" cy="927101"/>
              </a:xfrm>
              <a:custGeom>
                <a:avLst/>
                <a:gdLst>
                  <a:gd name="T0" fmla="*/ 2415 w 5041"/>
                  <a:gd name="T1" fmla="*/ 2919 h 2919"/>
                  <a:gd name="T2" fmla="*/ 0 w 5041"/>
                  <a:gd name="T3" fmla="*/ 1515 h 2919"/>
                  <a:gd name="T4" fmla="*/ 2626 w 5041"/>
                  <a:gd name="T5" fmla="*/ 0 h 2919"/>
                  <a:gd name="T6" fmla="*/ 5041 w 5041"/>
                  <a:gd name="T7" fmla="*/ 1403 h 2919"/>
                  <a:gd name="T8" fmla="*/ 2415 w 5041"/>
                  <a:gd name="T9" fmla="*/ 2919 h 2919"/>
                </a:gdLst>
                <a:ahLst/>
                <a:cxnLst>
                  <a:cxn ang="0">
                    <a:pos x="T0" y="T1"/>
                  </a:cxn>
                  <a:cxn ang="0">
                    <a:pos x="T2" y="T3"/>
                  </a:cxn>
                  <a:cxn ang="0">
                    <a:pos x="T4" y="T5"/>
                  </a:cxn>
                  <a:cxn ang="0">
                    <a:pos x="T6" y="T7"/>
                  </a:cxn>
                  <a:cxn ang="0">
                    <a:pos x="T8" y="T9"/>
                  </a:cxn>
                </a:cxnLst>
                <a:rect l="0" t="0" r="r" b="b"/>
                <a:pathLst>
                  <a:path w="5041" h="2919">
                    <a:moveTo>
                      <a:pt x="2415" y="2919"/>
                    </a:moveTo>
                    <a:lnTo>
                      <a:pt x="0" y="1515"/>
                    </a:lnTo>
                    <a:lnTo>
                      <a:pt x="2626" y="0"/>
                    </a:lnTo>
                    <a:lnTo>
                      <a:pt x="5041" y="1403"/>
                    </a:lnTo>
                    <a:lnTo>
                      <a:pt x="2415" y="2919"/>
                    </a:lnTo>
                    <a:close/>
                  </a:path>
                </a:pathLst>
              </a:custGeom>
              <a:solidFill>
                <a:srgbClr val="E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7" name="Freeform 215">
                <a:extLst>
                  <a:ext uri="{FF2B5EF4-FFF2-40B4-BE49-F238E27FC236}">
                    <a16:creationId xmlns:a16="http://schemas.microsoft.com/office/drawing/2014/main" id="{FACA319A-C7AA-4987-AC68-B82C3068517E}"/>
                  </a:ext>
                </a:extLst>
              </p:cNvPr>
              <p:cNvSpPr>
                <a:spLocks/>
              </p:cNvSpPr>
              <p:nvPr/>
            </p:nvSpPr>
            <p:spPr bwMode="auto">
              <a:xfrm>
                <a:off x="3886993" y="5160966"/>
                <a:ext cx="766763" cy="777876"/>
              </a:xfrm>
              <a:custGeom>
                <a:avLst/>
                <a:gdLst>
                  <a:gd name="T0" fmla="*/ 2417 w 2417"/>
                  <a:gd name="T1" fmla="*/ 2451 h 2451"/>
                  <a:gd name="T2" fmla="*/ 2 w 2417"/>
                  <a:gd name="T3" fmla="*/ 1047 h 2451"/>
                  <a:gd name="T4" fmla="*/ 0 w 2417"/>
                  <a:gd name="T5" fmla="*/ 0 h 2451"/>
                  <a:gd name="T6" fmla="*/ 2415 w 2417"/>
                  <a:gd name="T7" fmla="*/ 1403 h 2451"/>
                  <a:gd name="T8" fmla="*/ 2417 w 2417"/>
                  <a:gd name="T9" fmla="*/ 2451 h 2451"/>
                </a:gdLst>
                <a:ahLst/>
                <a:cxnLst>
                  <a:cxn ang="0">
                    <a:pos x="T0" y="T1"/>
                  </a:cxn>
                  <a:cxn ang="0">
                    <a:pos x="T2" y="T3"/>
                  </a:cxn>
                  <a:cxn ang="0">
                    <a:pos x="T4" y="T5"/>
                  </a:cxn>
                  <a:cxn ang="0">
                    <a:pos x="T6" y="T7"/>
                  </a:cxn>
                  <a:cxn ang="0">
                    <a:pos x="T8" y="T9"/>
                  </a:cxn>
                </a:cxnLst>
                <a:rect l="0" t="0" r="r" b="b"/>
                <a:pathLst>
                  <a:path w="2417" h="2451">
                    <a:moveTo>
                      <a:pt x="2417" y="2451"/>
                    </a:moveTo>
                    <a:lnTo>
                      <a:pt x="2" y="1047"/>
                    </a:lnTo>
                    <a:lnTo>
                      <a:pt x="0" y="0"/>
                    </a:lnTo>
                    <a:lnTo>
                      <a:pt x="2415" y="1403"/>
                    </a:lnTo>
                    <a:lnTo>
                      <a:pt x="2417" y="2451"/>
                    </a:lnTo>
                    <a:close/>
                  </a:path>
                </a:pathLst>
              </a:custGeom>
              <a:solidFill>
                <a:srgbClr val="E600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8" name="Freeform 216">
                <a:extLst>
                  <a:ext uri="{FF2B5EF4-FFF2-40B4-BE49-F238E27FC236}">
                    <a16:creationId xmlns:a16="http://schemas.microsoft.com/office/drawing/2014/main" id="{88BE0FBB-8CFD-4953-997D-B52298AC33B1}"/>
                  </a:ext>
                </a:extLst>
              </p:cNvPr>
              <p:cNvSpPr>
                <a:spLocks/>
              </p:cNvSpPr>
              <p:nvPr/>
            </p:nvSpPr>
            <p:spPr bwMode="auto">
              <a:xfrm>
                <a:off x="4653755" y="2460628"/>
                <a:ext cx="3408362" cy="3478215"/>
              </a:xfrm>
              <a:custGeom>
                <a:avLst/>
                <a:gdLst>
                  <a:gd name="T0" fmla="*/ 10734 w 10736"/>
                  <a:gd name="T1" fmla="*/ 0 h 10952"/>
                  <a:gd name="T2" fmla="*/ 10736 w 10736"/>
                  <a:gd name="T3" fmla="*/ 964 h 10952"/>
                  <a:gd name="T4" fmla="*/ 8111 w 10736"/>
                  <a:gd name="T5" fmla="*/ 2479 h 10952"/>
                  <a:gd name="T6" fmla="*/ 8114 w 10736"/>
                  <a:gd name="T7" fmla="*/ 3485 h 10952"/>
                  <a:gd name="T8" fmla="*/ 5488 w 10736"/>
                  <a:gd name="T9" fmla="*/ 5001 h 10952"/>
                  <a:gd name="T10" fmla="*/ 5492 w 10736"/>
                  <a:gd name="T11" fmla="*/ 6006 h 10952"/>
                  <a:gd name="T12" fmla="*/ 2866 w 10736"/>
                  <a:gd name="T13" fmla="*/ 7522 h 10952"/>
                  <a:gd name="T14" fmla="*/ 2868 w 10736"/>
                  <a:gd name="T15" fmla="*/ 8527 h 10952"/>
                  <a:gd name="T16" fmla="*/ 243 w 10736"/>
                  <a:gd name="T17" fmla="*/ 10044 h 10952"/>
                  <a:gd name="T18" fmla="*/ 245 w 10736"/>
                  <a:gd name="T19" fmla="*/ 10811 h 10952"/>
                  <a:gd name="T20" fmla="*/ 2 w 10736"/>
                  <a:gd name="T21" fmla="*/ 10952 h 10952"/>
                  <a:gd name="T22" fmla="*/ 0 w 10736"/>
                  <a:gd name="T23" fmla="*/ 9904 h 10952"/>
                  <a:gd name="T24" fmla="*/ 2625 w 10736"/>
                  <a:gd name="T25" fmla="*/ 8389 h 10952"/>
                  <a:gd name="T26" fmla="*/ 2622 w 10736"/>
                  <a:gd name="T27" fmla="*/ 7383 h 10952"/>
                  <a:gd name="T28" fmla="*/ 5248 w 10736"/>
                  <a:gd name="T29" fmla="*/ 5867 h 10952"/>
                  <a:gd name="T30" fmla="*/ 5244 w 10736"/>
                  <a:gd name="T31" fmla="*/ 4861 h 10952"/>
                  <a:gd name="T32" fmla="*/ 7870 w 10736"/>
                  <a:gd name="T33" fmla="*/ 3346 h 10952"/>
                  <a:gd name="T34" fmla="*/ 7867 w 10736"/>
                  <a:gd name="T35" fmla="*/ 2341 h 10952"/>
                  <a:gd name="T36" fmla="*/ 10492 w 10736"/>
                  <a:gd name="T37" fmla="*/ 824 h 10952"/>
                  <a:gd name="T38" fmla="*/ 10490 w 10736"/>
                  <a:gd name="T39" fmla="*/ 141 h 10952"/>
                  <a:gd name="T40" fmla="*/ 10734 w 10736"/>
                  <a:gd name="T41" fmla="*/ 0 h 10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36" h="10952">
                    <a:moveTo>
                      <a:pt x="10734" y="0"/>
                    </a:moveTo>
                    <a:lnTo>
                      <a:pt x="10736" y="964"/>
                    </a:lnTo>
                    <a:lnTo>
                      <a:pt x="8111" y="2479"/>
                    </a:lnTo>
                    <a:lnTo>
                      <a:pt x="8114" y="3485"/>
                    </a:lnTo>
                    <a:lnTo>
                      <a:pt x="5488" y="5001"/>
                    </a:lnTo>
                    <a:lnTo>
                      <a:pt x="5492" y="6006"/>
                    </a:lnTo>
                    <a:lnTo>
                      <a:pt x="2866" y="7522"/>
                    </a:lnTo>
                    <a:lnTo>
                      <a:pt x="2868" y="8527"/>
                    </a:lnTo>
                    <a:lnTo>
                      <a:pt x="243" y="10044"/>
                    </a:lnTo>
                    <a:lnTo>
                      <a:pt x="245" y="10811"/>
                    </a:lnTo>
                    <a:lnTo>
                      <a:pt x="2" y="10952"/>
                    </a:lnTo>
                    <a:lnTo>
                      <a:pt x="0" y="9904"/>
                    </a:lnTo>
                    <a:lnTo>
                      <a:pt x="2625" y="8389"/>
                    </a:lnTo>
                    <a:lnTo>
                      <a:pt x="2622" y="7383"/>
                    </a:lnTo>
                    <a:lnTo>
                      <a:pt x="5248" y="5867"/>
                    </a:lnTo>
                    <a:lnTo>
                      <a:pt x="5244" y="4861"/>
                    </a:lnTo>
                    <a:lnTo>
                      <a:pt x="7870" y="3346"/>
                    </a:lnTo>
                    <a:lnTo>
                      <a:pt x="7867" y="2341"/>
                    </a:lnTo>
                    <a:lnTo>
                      <a:pt x="10492" y="824"/>
                    </a:lnTo>
                    <a:lnTo>
                      <a:pt x="10490" y="141"/>
                    </a:lnTo>
                    <a:lnTo>
                      <a:pt x="10734"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59" name="Freeform 217">
                <a:extLst>
                  <a:ext uri="{FF2B5EF4-FFF2-40B4-BE49-F238E27FC236}">
                    <a16:creationId xmlns:a16="http://schemas.microsoft.com/office/drawing/2014/main" id="{47C0DBA1-A410-407B-A240-B46D5341BC65}"/>
                  </a:ext>
                </a:extLst>
              </p:cNvPr>
              <p:cNvSpPr>
                <a:spLocks/>
              </p:cNvSpPr>
              <p:nvPr/>
            </p:nvSpPr>
            <p:spPr bwMode="auto">
              <a:xfrm>
                <a:off x="3886993" y="4678365"/>
                <a:ext cx="1600199" cy="927101"/>
              </a:xfrm>
              <a:custGeom>
                <a:avLst/>
                <a:gdLst>
                  <a:gd name="T0" fmla="*/ 2415 w 5040"/>
                  <a:gd name="T1" fmla="*/ 2919 h 2919"/>
                  <a:gd name="T2" fmla="*/ 0 w 5040"/>
                  <a:gd name="T3" fmla="*/ 1516 h 2919"/>
                  <a:gd name="T4" fmla="*/ 2624 w 5040"/>
                  <a:gd name="T5" fmla="*/ 0 h 2919"/>
                  <a:gd name="T6" fmla="*/ 5040 w 5040"/>
                  <a:gd name="T7" fmla="*/ 1404 h 2919"/>
                  <a:gd name="T8" fmla="*/ 2415 w 5040"/>
                  <a:gd name="T9" fmla="*/ 2919 h 2919"/>
                </a:gdLst>
                <a:ahLst/>
                <a:cxnLst>
                  <a:cxn ang="0">
                    <a:pos x="T0" y="T1"/>
                  </a:cxn>
                  <a:cxn ang="0">
                    <a:pos x="T2" y="T3"/>
                  </a:cxn>
                  <a:cxn ang="0">
                    <a:pos x="T4" y="T5"/>
                  </a:cxn>
                  <a:cxn ang="0">
                    <a:pos x="T6" y="T7"/>
                  </a:cxn>
                  <a:cxn ang="0">
                    <a:pos x="T8" y="T9"/>
                  </a:cxn>
                </a:cxnLst>
                <a:rect l="0" t="0" r="r" b="b"/>
                <a:pathLst>
                  <a:path w="5040" h="2919">
                    <a:moveTo>
                      <a:pt x="2415" y="2919"/>
                    </a:moveTo>
                    <a:lnTo>
                      <a:pt x="0" y="1516"/>
                    </a:lnTo>
                    <a:lnTo>
                      <a:pt x="2624" y="0"/>
                    </a:lnTo>
                    <a:lnTo>
                      <a:pt x="5040" y="1404"/>
                    </a:lnTo>
                    <a:lnTo>
                      <a:pt x="2415" y="2919"/>
                    </a:lnTo>
                    <a:close/>
                  </a:path>
                </a:pathLst>
              </a:custGeom>
              <a:solidFill>
                <a:srgbClr val="E6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60" name="Freeform 218">
                <a:extLst>
                  <a:ext uri="{FF2B5EF4-FFF2-40B4-BE49-F238E27FC236}">
                    <a16:creationId xmlns:a16="http://schemas.microsoft.com/office/drawing/2014/main" id="{584A9307-EE55-422D-A0F5-7D5BF90A4B2D}"/>
                  </a:ext>
                </a:extLst>
              </p:cNvPr>
              <p:cNvSpPr>
                <a:spLocks/>
              </p:cNvSpPr>
              <p:nvPr/>
            </p:nvSpPr>
            <p:spPr bwMode="auto">
              <a:xfrm>
                <a:off x="7604920" y="1522413"/>
                <a:ext cx="700088" cy="1131888"/>
              </a:xfrm>
              <a:custGeom>
                <a:avLst/>
                <a:gdLst>
                  <a:gd name="T0" fmla="*/ 223 w 2205"/>
                  <a:gd name="T1" fmla="*/ 0 h 3563"/>
                  <a:gd name="T2" fmla="*/ 0 w 2205"/>
                  <a:gd name="T3" fmla="*/ 130 h 3563"/>
                  <a:gd name="T4" fmla="*/ 1983 w 2205"/>
                  <a:gd name="T5" fmla="*/ 3563 h 3563"/>
                  <a:gd name="T6" fmla="*/ 2205 w 2205"/>
                  <a:gd name="T7" fmla="*/ 3433 h 3563"/>
                  <a:gd name="T8" fmla="*/ 223 w 2205"/>
                  <a:gd name="T9" fmla="*/ 0 h 3563"/>
                </a:gdLst>
                <a:ahLst/>
                <a:cxnLst>
                  <a:cxn ang="0">
                    <a:pos x="T0" y="T1"/>
                  </a:cxn>
                  <a:cxn ang="0">
                    <a:pos x="T2" y="T3"/>
                  </a:cxn>
                  <a:cxn ang="0">
                    <a:pos x="T4" y="T5"/>
                  </a:cxn>
                  <a:cxn ang="0">
                    <a:pos x="T6" y="T7"/>
                  </a:cxn>
                  <a:cxn ang="0">
                    <a:pos x="T8" y="T9"/>
                  </a:cxn>
                </a:cxnLst>
                <a:rect l="0" t="0" r="r" b="b"/>
                <a:pathLst>
                  <a:path w="2205" h="3563">
                    <a:moveTo>
                      <a:pt x="223" y="0"/>
                    </a:moveTo>
                    <a:lnTo>
                      <a:pt x="0" y="130"/>
                    </a:lnTo>
                    <a:lnTo>
                      <a:pt x="1983" y="3563"/>
                    </a:lnTo>
                    <a:lnTo>
                      <a:pt x="2205" y="3433"/>
                    </a:lnTo>
                    <a:lnTo>
                      <a:pt x="223"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sp>
            <p:nvSpPr>
              <p:cNvPr id="61" name="Freeform 219">
                <a:extLst>
                  <a:ext uri="{FF2B5EF4-FFF2-40B4-BE49-F238E27FC236}">
                    <a16:creationId xmlns:a16="http://schemas.microsoft.com/office/drawing/2014/main" id="{2EBA7BB1-0589-4543-ABD5-41B7BC30349E}"/>
                  </a:ext>
                </a:extLst>
              </p:cNvPr>
              <p:cNvSpPr>
                <a:spLocks/>
              </p:cNvSpPr>
              <p:nvPr/>
            </p:nvSpPr>
            <p:spPr bwMode="auto">
              <a:xfrm>
                <a:off x="6971506" y="1563688"/>
                <a:ext cx="1263650" cy="1158875"/>
              </a:xfrm>
              <a:custGeom>
                <a:avLst/>
                <a:gdLst>
                  <a:gd name="T0" fmla="*/ 3978 w 3978"/>
                  <a:gd name="T1" fmla="*/ 3433 h 3651"/>
                  <a:gd name="T2" fmla="*/ 1995 w 3978"/>
                  <a:gd name="T3" fmla="*/ 0 h 3651"/>
                  <a:gd name="T4" fmla="*/ 0 w 3978"/>
                  <a:gd name="T5" fmla="*/ 1136 h 3651"/>
                  <a:gd name="T6" fmla="*/ 773 w 3978"/>
                  <a:gd name="T7" fmla="*/ 1583 h 3651"/>
                  <a:gd name="T8" fmla="*/ 775 w 3978"/>
                  <a:gd name="T9" fmla="*/ 2248 h 3651"/>
                  <a:gd name="T10" fmla="*/ 3190 w 3978"/>
                  <a:gd name="T11" fmla="*/ 3651 h 3651"/>
                  <a:gd name="T12" fmla="*/ 3188 w 3978"/>
                  <a:gd name="T13" fmla="*/ 2977 h 3651"/>
                  <a:gd name="T14" fmla="*/ 3978 w 3978"/>
                  <a:gd name="T15" fmla="*/ 3433 h 3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78" h="3651">
                    <a:moveTo>
                      <a:pt x="3978" y="3433"/>
                    </a:moveTo>
                    <a:lnTo>
                      <a:pt x="1995" y="0"/>
                    </a:lnTo>
                    <a:lnTo>
                      <a:pt x="0" y="1136"/>
                    </a:lnTo>
                    <a:lnTo>
                      <a:pt x="773" y="1583"/>
                    </a:lnTo>
                    <a:lnTo>
                      <a:pt x="775" y="2248"/>
                    </a:lnTo>
                    <a:lnTo>
                      <a:pt x="3190" y="3651"/>
                    </a:lnTo>
                    <a:lnTo>
                      <a:pt x="3188" y="2977"/>
                    </a:lnTo>
                    <a:lnTo>
                      <a:pt x="3978" y="3433"/>
                    </a:lnTo>
                    <a:close/>
                  </a:path>
                </a:pathLst>
              </a:custGeom>
              <a:solidFill>
                <a:srgbClr val="00B0CA">
                  <a:lumMod val="75000"/>
                </a:srgbClr>
              </a:solidFill>
              <a:ln>
                <a:noFill/>
              </a:ln>
            </p:spPr>
            <p:txBody>
              <a:bodyPr vert="horz" wrap="square" lIns="66761" tIns="33381" rIns="66761" bIns="33381" numCol="1" anchor="t" anchorCtr="0" compatLnSpc="1">
                <a:prstTxWarp prst="textNoShape">
                  <a:avLst/>
                </a:prstTxWarp>
              </a:bodyPr>
              <a:lstStyle/>
              <a:p>
                <a:pPr defTabSz="1308657">
                  <a:defRPr/>
                </a:pPr>
                <a:endParaRPr lang="en-US" sz="1315" kern="0">
                  <a:solidFill>
                    <a:srgbClr val="000000"/>
                  </a:solidFill>
                  <a:latin typeface="Vodafone Rg"/>
                </a:endParaRPr>
              </a:p>
            </p:txBody>
          </p:sp>
        </p:grpSp>
        <p:pic>
          <p:nvPicPr>
            <p:cNvPr id="47" name="Graphic 46" descr="Crawl">
              <a:extLst>
                <a:ext uri="{FF2B5EF4-FFF2-40B4-BE49-F238E27FC236}">
                  <a16:creationId xmlns:a16="http://schemas.microsoft.com/office/drawing/2014/main" id="{E51907F7-57A2-400F-B4E9-A0455BE05C6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6738" y="4419756"/>
              <a:ext cx="510083" cy="510083"/>
            </a:xfrm>
            <a:prstGeom prst="rect">
              <a:avLst/>
            </a:prstGeom>
          </p:spPr>
        </p:pic>
        <p:pic>
          <p:nvPicPr>
            <p:cNvPr id="48" name="Graphic 47" descr="Walk">
              <a:extLst>
                <a:ext uri="{FF2B5EF4-FFF2-40B4-BE49-F238E27FC236}">
                  <a16:creationId xmlns:a16="http://schemas.microsoft.com/office/drawing/2014/main" id="{6DC9AA4A-4C38-444C-A51E-15CD1426F4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9741" y="3634453"/>
              <a:ext cx="510083" cy="510083"/>
            </a:xfrm>
            <a:prstGeom prst="rect">
              <a:avLst/>
            </a:prstGeom>
          </p:spPr>
        </p:pic>
        <p:pic>
          <p:nvPicPr>
            <p:cNvPr id="49" name="Graphic 48" descr="Run">
              <a:extLst>
                <a:ext uri="{FF2B5EF4-FFF2-40B4-BE49-F238E27FC236}">
                  <a16:creationId xmlns:a16="http://schemas.microsoft.com/office/drawing/2014/main" id="{663CDA5E-3B85-489C-B2D7-AE2A22ED1E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9992" y="2903597"/>
              <a:ext cx="510083" cy="510083"/>
            </a:xfrm>
            <a:prstGeom prst="rect">
              <a:avLst/>
            </a:prstGeom>
          </p:spPr>
        </p:pic>
        <p:pic>
          <p:nvPicPr>
            <p:cNvPr id="50" name="Graphic 49" descr="Trophy">
              <a:extLst>
                <a:ext uri="{FF2B5EF4-FFF2-40B4-BE49-F238E27FC236}">
                  <a16:creationId xmlns:a16="http://schemas.microsoft.com/office/drawing/2014/main" id="{A9DB4275-48DB-411C-B46F-492BDE5EE3D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5668" y="2149240"/>
              <a:ext cx="510083" cy="510083"/>
            </a:xfrm>
            <a:prstGeom prst="rect">
              <a:avLst/>
            </a:prstGeom>
          </p:spPr>
        </p:pic>
      </p:grpSp>
      <p:grpSp>
        <p:nvGrpSpPr>
          <p:cNvPr id="62" name="Group 61">
            <a:extLst>
              <a:ext uri="{FF2B5EF4-FFF2-40B4-BE49-F238E27FC236}">
                <a16:creationId xmlns:a16="http://schemas.microsoft.com/office/drawing/2014/main" id="{37567BFB-24B8-485E-9F80-D144AFB4E8D5}"/>
              </a:ext>
            </a:extLst>
          </p:cNvPr>
          <p:cNvGrpSpPr/>
          <p:nvPr/>
        </p:nvGrpSpPr>
        <p:grpSpPr>
          <a:xfrm>
            <a:off x="4886631" y="5108057"/>
            <a:ext cx="4120671" cy="1045764"/>
            <a:chOff x="7595805" y="4144538"/>
            <a:chExt cx="6035605" cy="1631677"/>
          </a:xfrm>
        </p:grpSpPr>
        <p:grpSp>
          <p:nvGrpSpPr>
            <p:cNvPr id="63" name="Group 62">
              <a:extLst>
                <a:ext uri="{FF2B5EF4-FFF2-40B4-BE49-F238E27FC236}">
                  <a16:creationId xmlns:a16="http://schemas.microsoft.com/office/drawing/2014/main" id="{87A48C48-783C-4196-A345-80D5141A75C4}"/>
                </a:ext>
              </a:extLst>
            </p:cNvPr>
            <p:cNvGrpSpPr/>
            <p:nvPr/>
          </p:nvGrpSpPr>
          <p:grpSpPr>
            <a:xfrm>
              <a:off x="8940354" y="4570668"/>
              <a:ext cx="4691056" cy="1205547"/>
              <a:chOff x="332936" y="2692533"/>
              <a:chExt cx="4691056" cy="1205547"/>
            </a:xfrm>
          </p:grpSpPr>
          <p:sp>
            <p:nvSpPr>
              <p:cNvPr id="68" name="TextBox 67">
                <a:extLst>
                  <a:ext uri="{FF2B5EF4-FFF2-40B4-BE49-F238E27FC236}">
                    <a16:creationId xmlns:a16="http://schemas.microsoft.com/office/drawing/2014/main" id="{DF33C1E3-1A8E-4F3B-8804-5D988AF33F5D}"/>
                  </a:ext>
                </a:extLst>
              </p:cNvPr>
              <p:cNvSpPr txBox="1"/>
              <p:nvPr/>
            </p:nvSpPr>
            <p:spPr>
              <a:xfrm>
                <a:off x="332936" y="2692533"/>
                <a:ext cx="4580949" cy="486719"/>
              </a:xfrm>
              <a:prstGeom prst="rect">
                <a:avLst/>
              </a:prstGeom>
              <a:noFill/>
            </p:spPr>
            <p:txBody>
              <a:bodyPr wrap="square" lIns="0" rIns="0" rtlCol="0" anchor="b">
                <a:spAutoFit/>
              </a:bodyPr>
              <a:lstStyle/>
              <a:p>
                <a:pPr defTabSz="1308657">
                  <a:defRPr/>
                </a:pPr>
                <a:r>
                  <a:rPr lang="en-US" sz="1427" b="1" kern="0">
                    <a:solidFill>
                      <a:srgbClr val="E60000"/>
                    </a:solidFill>
                    <a:latin typeface="Vodafone Rg"/>
                  </a:rPr>
                  <a:t>Build baseline Open Digital Lab platform</a:t>
                </a:r>
              </a:p>
            </p:txBody>
          </p:sp>
          <p:sp>
            <p:nvSpPr>
              <p:cNvPr id="69" name="TextBox 68">
                <a:extLst>
                  <a:ext uri="{FF2B5EF4-FFF2-40B4-BE49-F238E27FC236}">
                    <a16:creationId xmlns:a16="http://schemas.microsoft.com/office/drawing/2014/main" id="{237A33FD-9D69-433C-9380-B21E90688832}"/>
                  </a:ext>
                </a:extLst>
              </p:cNvPr>
              <p:cNvSpPr txBox="1"/>
              <p:nvPr/>
            </p:nvSpPr>
            <p:spPr>
              <a:xfrm>
                <a:off x="340728" y="3017184"/>
                <a:ext cx="4683264" cy="880896"/>
              </a:xfrm>
              <a:prstGeom prst="rect">
                <a:avLst/>
              </a:prstGeom>
              <a:noFill/>
            </p:spPr>
            <p:txBody>
              <a:bodyPr wrap="square" lIns="0" rIns="0" rtlCol="0" anchor="t">
                <a:spAutoFit/>
              </a:bodyPr>
              <a:lstStyle/>
              <a:p>
                <a:pPr defTabSz="1308657">
                  <a:defRPr/>
                </a:pPr>
                <a:r>
                  <a:rPr lang="en-US" sz="1023" kern="0">
                    <a:solidFill>
                      <a:srgbClr val="000000">
                        <a:lumMod val="65000"/>
                        <a:lumOff val="35000"/>
                      </a:srgbClr>
                    </a:solidFill>
                    <a:latin typeface="Vodafone Rg"/>
                  </a:rPr>
                  <a:t>Open Digital Lab Kubernetes environments</a:t>
                </a:r>
              </a:p>
              <a:p>
                <a:pPr defTabSz="1308657">
                  <a:defRPr/>
                </a:pPr>
                <a:r>
                  <a:rPr lang="en-US" sz="1023" kern="0">
                    <a:solidFill>
                      <a:srgbClr val="000000">
                        <a:lumMod val="65000"/>
                        <a:lumOff val="35000"/>
                      </a:srgbClr>
                    </a:solidFill>
                    <a:latin typeface="Vodafone Rg"/>
                  </a:rPr>
                  <a:t>Initial Canvas from BOS Catalyst</a:t>
                </a:r>
              </a:p>
              <a:p>
                <a:pPr defTabSz="1308657">
                  <a:defRPr/>
                </a:pPr>
                <a:r>
                  <a:rPr lang="en-US" sz="1023" kern="0">
                    <a:solidFill>
                      <a:srgbClr val="000000">
                        <a:lumMod val="65000"/>
                        <a:lumOff val="35000"/>
                      </a:srgbClr>
                    </a:solidFill>
                    <a:latin typeface="Vodafone Rg"/>
                  </a:rPr>
                  <a:t>Initial components deployed </a:t>
                </a:r>
              </a:p>
            </p:txBody>
          </p:sp>
        </p:grpSp>
        <p:grpSp>
          <p:nvGrpSpPr>
            <p:cNvPr id="64" name="Group 63">
              <a:extLst>
                <a:ext uri="{FF2B5EF4-FFF2-40B4-BE49-F238E27FC236}">
                  <a16:creationId xmlns:a16="http://schemas.microsoft.com/office/drawing/2014/main" id="{2D7ACCF3-2805-4353-854A-6FD0B2C8B04B}"/>
                </a:ext>
              </a:extLst>
            </p:cNvPr>
            <p:cNvGrpSpPr/>
            <p:nvPr/>
          </p:nvGrpSpPr>
          <p:grpSpPr>
            <a:xfrm flipH="1" flipV="1">
              <a:off x="7595805" y="4144538"/>
              <a:ext cx="1234440" cy="694944"/>
              <a:chOff x="7468299" y="1280503"/>
              <a:chExt cx="1233504" cy="691739"/>
            </a:xfrm>
          </p:grpSpPr>
          <p:cxnSp>
            <p:nvCxnSpPr>
              <p:cNvPr id="65" name="Straight Connector 64">
                <a:extLst>
                  <a:ext uri="{FF2B5EF4-FFF2-40B4-BE49-F238E27FC236}">
                    <a16:creationId xmlns:a16="http://schemas.microsoft.com/office/drawing/2014/main" id="{AD78CEF5-EFE4-4BF1-BBF9-8BA88504C65D}"/>
                  </a:ext>
                </a:extLst>
              </p:cNvPr>
              <p:cNvCxnSpPr/>
              <p:nvPr/>
            </p:nvCxnSpPr>
            <p:spPr>
              <a:xfrm flipV="1">
                <a:off x="7468299" y="1280503"/>
                <a:ext cx="1193024" cy="1"/>
              </a:xfrm>
              <a:prstGeom prst="line">
                <a:avLst/>
              </a:prstGeom>
              <a:noFill/>
              <a:ln w="6350" cap="flat" cmpd="sng" algn="ctr">
                <a:solidFill>
                  <a:srgbClr val="000000">
                    <a:lumMod val="50000"/>
                    <a:lumOff val="50000"/>
                  </a:srgbClr>
                </a:solidFill>
                <a:prstDash val="solid"/>
              </a:ln>
              <a:effectLst/>
            </p:spPr>
          </p:cxnSp>
          <p:cxnSp>
            <p:nvCxnSpPr>
              <p:cNvPr id="66" name="Straight Connector 65">
                <a:extLst>
                  <a:ext uri="{FF2B5EF4-FFF2-40B4-BE49-F238E27FC236}">
                    <a16:creationId xmlns:a16="http://schemas.microsoft.com/office/drawing/2014/main" id="{D04773BE-00A8-4476-8FEF-698814122E8C}"/>
                  </a:ext>
                </a:extLst>
              </p:cNvPr>
              <p:cNvCxnSpPr/>
              <p:nvPr/>
            </p:nvCxnSpPr>
            <p:spPr>
              <a:xfrm>
                <a:off x="8661321" y="1280503"/>
                <a:ext cx="0" cy="610776"/>
              </a:xfrm>
              <a:prstGeom prst="line">
                <a:avLst/>
              </a:prstGeom>
              <a:noFill/>
              <a:ln w="6350" cap="flat" cmpd="sng" algn="ctr">
                <a:solidFill>
                  <a:srgbClr val="000000">
                    <a:lumMod val="50000"/>
                    <a:lumOff val="50000"/>
                  </a:srgbClr>
                </a:solidFill>
                <a:prstDash val="solid"/>
              </a:ln>
              <a:effectLst/>
            </p:spPr>
          </p:cxnSp>
          <p:sp>
            <p:nvSpPr>
              <p:cNvPr id="67" name="Oval 66">
                <a:extLst>
                  <a:ext uri="{FF2B5EF4-FFF2-40B4-BE49-F238E27FC236}">
                    <a16:creationId xmlns:a16="http://schemas.microsoft.com/office/drawing/2014/main" id="{B9241C5A-A078-49C6-ABC0-791A512DE757}"/>
                  </a:ext>
                </a:extLst>
              </p:cNvPr>
              <p:cNvSpPr/>
              <p:nvPr/>
            </p:nvSpPr>
            <p:spPr>
              <a:xfrm>
                <a:off x="8620840" y="1891279"/>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70" name="Group 69">
            <a:extLst>
              <a:ext uri="{FF2B5EF4-FFF2-40B4-BE49-F238E27FC236}">
                <a16:creationId xmlns:a16="http://schemas.microsoft.com/office/drawing/2014/main" id="{A5B4826E-19D6-4174-9757-F617C7A121AE}"/>
              </a:ext>
            </a:extLst>
          </p:cNvPr>
          <p:cNvGrpSpPr/>
          <p:nvPr/>
        </p:nvGrpSpPr>
        <p:grpSpPr>
          <a:xfrm>
            <a:off x="6013247" y="4110833"/>
            <a:ext cx="4787275" cy="1082878"/>
            <a:chOff x="7595805" y="4153676"/>
            <a:chExt cx="6309714" cy="1689585"/>
          </a:xfrm>
        </p:grpSpPr>
        <p:grpSp>
          <p:nvGrpSpPr>
            <p:cNvPr id="71" name="Group 70">
              <a:extLst>
                <a:ext uri="{FF2B5EF4-FFF2-40B4-BE49-F238E27FC236}">
                  <a16:creationId xmlns:a16="http://schemas.microsoft.com/office/drawing/2014/main" id="{31F43C1D-3780-4618-B49B-0C3D37CAABD6}"/>
                </a:ext>
              </a:extLst>
            </p:cNvPr>
            <p:cNvGrpSpPr/>
            <p:nvPr/>
          </p:nvGrpSpPr>
          <p:grpSpPr>
            <a:xfrm>
              <a:off x="8940354" y="4570671"/>
              <a:ext cx="4965165" cy="1272590"/>
              <a:chOff x="332936" y="2692536"/>
              <a:chExt cx="4965165" cy="1272590"/>
            </a:xfrm>
          </p:grpSpPr>
          <p:sp>
            <p:nvSpPr>
              <p:cNvPr id="76" name="TextBox 75">
                <a:extLst>
                  <a:ext uri="{FF2B5EF4-FFF2-40B4-BE49-F238E27FC236}">
                    <a16:creationId xmlns:a16="http://schemas.microsoft.com/office/drawing/2014/main" id="{40928BE6-92E2-4C8C-96B7-CF6CADF7F832}"/>
                  </a:ext>
                </a:extLst>
              </p:cNvPr>
              <p:cNvSpPr txBox="1"/>
              <p:nvPr/>
            </p:nvSpPr>
            <p:spPr>
              <a:xfrm>
                <a:off x="332936" y="2692536"/>
                <a:ext cx="4093342" cy="486719"/>
              </a:xfrm>
              <a:prstGeom prst="rect">
                <a:avLst/>
              </a:prstGeom>
              <a:noFill/>
            </p:spPr>
            <p:txBody>
              <a:bodyPr wrap="square" lIns="0" rIns="0" rtlCol="0" anchor="b">
                <a:spAutoFit/>
              </a:bodyPr>
              <a:lstStyle/>
              <a:p>
                <a:pPr defTabSz="1308657">
                  <a:defRPr/>
                </a:pPr>
                <a:r>
                  <a:rPr lang="en-US" sz="1427" b="1" kern="0">
                    <a:solidFill>
                      <a:srgbClr val="E60000"/>
                    </a:solidFill>
                    <a:latin typeface="Vodafone Rg"/>
                  </a:rPr>
                  <a:t>Secure-by-design</a:t>
                </a:r>
              </a:p>
            </p:txBody>
          </p:sp>
          <p:sp>
            <p:nvSpPr>
              <p:cNvPr id="77" name="TextBox 76">
                <a:extLst>
                  <a:ext uri="{FF2B5EF4-FFF2-40B4-BE49-F238E27FC236}">
                    <a16:creationId xmlns:a16="http://schemas.microsoft.com/office/drawing/2014/main" id="{AEE596AD-88EA-4708-9116-B95F8A58160E}"/>
                  </a:ext>
                </a:extLst>
              </p:cNvPr>
              <p:cNvSpPr txBox="1"/>
              <p:nvPr/>
            </p:nvSpPr>
            <p:spPr>
              <a:xfrm>
                <a:off x="340728" y="3084231"/>
                <a:ext cx="4957373" cy="880895"/>
              </a:xfrm>
              <a:prstGeom prst="rect">
                <a:avLst/>
              </a:prstGeom>
              <a:noFill/>
            </p:spPr>
            <p:txBody>
              <a:bodyPr wrap="square" lIns="0" rIns="0" rtlCol="0" anchor="t">
                <a:spAutoFit/>
              </a:bodyPr>
              <a:lstStyle/>
              <a:p>
                <a:pPr defTabSz="1308657">
                  <a:defRPr/>
                </a:pPr>
                <a:r>
                  <a:rPr lang="en-US" sz="1023" kern="0">
                    <a:solidFill>
                      <a:srgbClr val="000000">
                        <a:lumMod val="65000"/>
                        <a:lumOff val="35000"/>
                      </a:srgbClr>
                    </a:solidFill>
                    <a:latin typeface="Vodafone Rg"/>
                  </a:rPr>
                  <a:t>Keycloak as example IAM solution</a:t>
                </a:r>
                <a:br>
                  <a:rPr lang="en-US" sz="1023" kern="0">
                    <a:solidFill>
                      <a:srgbClr val="000000">
                        <a:lumMod val="65000"/>
                        <a:lumOff val="35000"/>
                      </a:srgbClr>
                    </a:solidFill>
                    <a:latin typeface="Vodafone Rg"/>
                  </a:rPr>
                </a:br>
                <a:r>
                  <a:rPr lang="en-US" sz="1023" kern="0">
                    <a:solidFill>
                      <a:srgbClr val="000000">
                        <a:lumMod val="65000"/>
                        <a:lumOff val="35000"/>
                      </a:srgbClr>
                    </a:solidFill>
                    <a:latin typeface="Vodafone Rg"/>
                  </a:rPr>
                  <a:t>Security meta-data built into Component Envelope</a:t>
                </a:r>
              </a:p>
              <a:p>
                <a:pPr defTabSz="1308657">
                  <a:defRPr/>
                </a:pPr>
                <a:r>
                  <a:rPr lang="en-US" sz="1023" kern="0">
                    <a:solidFill>
                      <a:srgbClr val="000000">
                        <a:lumMod val="65000"/>
                        <a:lumOff val="35000"/>
                      </a:srgbClr>
                    </a:solidFill>
                    <a:latin typeface="Vodafone Rg"/>
                  </a:rPr>
                  <a:t>Example components implementing Security standard</a:t>
                </a:r>
              </a:p>
            </p:txBody>
          </p:sp>
        </p:grpSp>
        <p:grpSp>
          <p:nvGrpSpPr>
            <p:cNvPr id="72" name="Group 71">
              <a:extLst>
                <a:ext uri="{FF2B5EF4-FFF2-40B4-BE49-F238E27FC236}">
                  <a16:creationId xmlns:a16="http://schemas.microsoft.com/office/drawing/2014/main" id="{42D5EB05-EB1F-427E-AFD6-83885316958A}"/>
                </a:ext>
              </a:extLst>
            </p:cNvPr>
            <p:cNvGrpSpPr/>
            <p:nvPr/>
          </p:nvGrpSpPr>
          <p:grpSpPr>
            <a:xfrm flipH="1" flipV="1">
              <a:off x="7595805" y="4153676"/>
              <a:ext cx="1234440" cy="691739"/>
              <a:chOff x="7468299" y="1280503"/>
              <a:chExt cx="1233504" cy="691739"/>
            </a:xfrm>
          </p:grpSpPr>
          <p:cxnSp>
            <p:nvCxnSpPr>
              <p:cNvPr id="73" name="Straight Connector 72">
                <a:extLst>
                  <a:ext uri="{FF2B5EF4-FFF2-40B4-BE49-F238E27FC236}">
                    <a16:creationId xmlns:a16="http://schemas.microsoft.com/office/drawing/2014/main" id="{6D1AD063-7B90-43BF-8DEC-1FEE990BEEF4}"/>
                  </a:ext>
                </a:extLst>
              </p:cNvPr>
              <p:cNvCxnSpPr/>
              <p:nvPr/>
            </p:nvCxnSpPr>
            <p:spPr>
              <a:xfrm flipV="1">
                <a:off x="7468299" y="1280503"/>
                <a:ext cx="1193024" cy="1"/>
              </a:xfrm>
              <a:prstGeom prst="line">
                <a:avLst/>
              </a:prstGeom>
              <a:noFill/>
              <a:ln w="6350" cap="flat" cmpd="sng" algn="ctr">
                <a:solidFill>
                  <a:srgbClr val="000000">
                    <a:lumMod val="50000"/>
                    <a:lumOff val="50000"/>
                  </a:srgbClr>
                </a:solidFill>
                <a:prstDash val="solid"/>
              </a:ln>
              <a:effectLst/>
            </p:spPr>
          </p:cxnSp>
          <p:cxnSp>
            <p:nvCxnSpPr>
              <p:cNvPr id="74" name="Straight Connector 73">
                <a:extLst>
                  <a:ext uri="{FF2B5EF4-FFF2-40B4-BE49-F238E27FC236}">
                    <a16:creationId xmlns:a16="http://schemas.microsoft.com/office/drawing/2014/main" id="{97F9F39E-1FE2-4925-9D13-3E92A7FFBB17}"/>
                  </a:ext>
                </a:extLst>
              </p:cNvPr>
              <p:cNvCxnSpPr/>
              <p:nvPr/>
            </p:nvCxnSpPr>
            <p:spPr>
              <a:xfrm>
                <a:off x="8661321" y="1280503"/>
                <a:ext cx="0" cy="610776"/>
              </a:xfrm>
              <a:prstGeom prst="line">
                <a:avLst/>
              </a:prstGeom>
              <a:noFill/>
              <a:ln w="6350" cap="flat" cmpd="sng" algn="ctr">
                <a:solidFill>
                  <a:srgbClr val="000000">
                    <a:lumMod val="50000"/>
                    <a:lumOff val="50000"/>
                  </a:srgbClr>
                </a:solidFill>
                <a:prstDash val="solid"/>
              </a:ln>
              <a:effectLst/>
            </p:spPr>
          </p:cxnSp>
          <p:sp>
            <p:nvSpPr>
              <p:cNvPr id="75" name="Oval 74">
                <a:extLst>
                  <a:ext uri="{FF2B5EF4-FFF2-40B4-BE49-F238E27FC236}">
                    <a16:creationId xmlns:a16="http://schemas.microsoft.com/office/drawing/2014/main" id="{FC2F8A11-9666-4577-B8AA-B1FC4D44A5A9}"/>
                  </a:ext>
                </a:extLst>
              </p:cNvPr>
              <p:cNvSpPr/>
              <p:nvPr/>
            </p:nvSpPr>
            <p:spPr>
              <a:xfrm>
                <a:off x="8620840" y="1891279"/>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78" name="Group 77">
            <a:extLst>
              <a:ext uri="{FF2B5EF4-FFF2-40B4-BE49-F238E27FC236}">
                <a16:creationId xmlns:a16="http://schemas.microsoft.com/office/drawing/2014/main" id="{3CC728DE-7733-4662-9017-FA7431B52107}"/>
              </a:ext>
            </a:extLst>
          </p:cNvPr>
          <p:cNvGrpSpPr/>
          <p:nvPr/>
        </p:nvGrpSpPr>
        <p:grpSpPr>
          <a:xfrm>
            <a:off x="1627221" y="2499607"/>
            <a:ext cx="4695849" cy="779287"/>
            <a:chOff x="1880872" y="1024619"/>
            <a:chExt cx="6878080" cy="1215901"/>
          </a:xfrm>
        </p:grpSpPr>
        <p:grpSp>
          <p:nvGrpSpPr>
            <p:cNvPr id="79" name="Group 78">
              <a:extLst>
                <a:ext uri="{FF2B5EF4-FFF2-40B4-BE49-F238E27FC236}">
                  <a16:creationId xmlns:a16="http://schemas.microsoft.com/office/drawing/2014/main" id="{723901C5-69B5-4128-9454-C84B79E3F89C}"/>
                </a:ext>
              </a:extLst>
            </p:cNvPr>
            <p:cNvGrpSpPr/>
            <p:nvPr/>
          </p:nvGrpSpPr>
          <p:grpSpPr>
            <a:xfrm>
              <a:off x="1880872" y="1024619"/>
              <a:ext cx="6643576" cy="1207483"/>
              <a:chOff x="-2317403" y="2692538"/>
              <a:chExt cx="6643576" cy="1207483"/>
            </a:xfrm>
          </p:grpSpPr>
          <p:sp>
            <p:nvSpPr>
              <p:cNvPr id="84" name="TextBox 83">
                <a:extLst>
                  <a:ext uri="{FF2B5EF4-FFF2-40B4-BE49-F238E27FC236}">
                    <a16:creationId xmlns:a16="http://schemas.microsoft.com/office/drawing/2014/main" id="{47B9F03B-9330-4632-84A9-C1A067C02E9F}"/>
                  </a:ext>
                </a:extLst>
              </p:cNvPr>
              <p:cNvSpPr txBox="1"/>
              <p:nvPr/>
            </p:nvSpPr>
            <p:spPr>
              <a:xfrm>
                <a:off x="-2317403" y="2692538"/>
                <a:ext cx="4929502" cy="486719"/>
              </a:xfrm>
              <a:prstGeom prst="rect">
                <a:avLst/>
              </a:prstGeom>
              <a:noFill/>
            </p:spPr>
            <p:txBody>
              <a:bodyPr wrap="square" lIns="0" rIns="0" rtlCol="0" anchor="b">
                <a:spAutoFit/>
              </a:bodyPr>
              <a:lstStyle/>
              <a:p>
                <a:pPr algn="r" defTabSz="1308657">
                  <a:defRPr/>
                </a:pPr>
                <a:r>
                  <a:rPr lang="en-US" sz="1427" b="1" kern="0">
                    <a:solidFill>
                      <a:srgbClr val="E60000"/>
                    </a:solidFill>
                    <a:latin typeface="Vodafone Rg"/>
                  </a:rPr>
                  <a:t>First Standardized Component</a:t>
                </a:r>
              </a:p>
            </p:txBody>
          </p:sp>
          <p:sp>
            <p:nvSpPr>
              <p:cNvPr id="85" name="TextBox 84">
                <a:extLst>
                  <a:ext uri="{FF2B5EF4-FFF2-40B4-BE49-F238E27FC236}">
                    <a16:creationId xmlns:a16="http://schemas.microsoft.com/office/drawing/2014/main" id="{53E1146A-0453-4F49-9A5B-78422D3E1E25}"/>
                  </a:ext>
                </a:extLst>
              </p:cNvPr>
              <p:cNvSpPr txBox="1"/>
              <p:nvPr/>
            </p:nvSpPr>
            <p:spPr>
              <a:xfrm>
                <a:off x="-764209" y="3019125"/>
                <a:ext cx="5090382" cy="880896"/>
              </a:xfrm>
              <a:prstGeom prst="rect">
                <a:avLst/>
              </a:prstGeom>
              <a:noFill/>
            </p:spPr>
            <p:txBody>
              <a:bodyPr wrap="square" lIns="0" rIns="0" rtlCol="0" anchor="t">
                <a:spAutoFit/>
              </a:bodyPr>
              <a:lstStyle/>
              <a:p>
                <a:pPr algn="just" defTabSz="1308657"/>
                <a:r>
                  <a:rPr lang="en-US" sz="1023" kern="0">
                    <a:solidFill>
                      <a:srgbClr val="000000">
                        <a:lumMod val="65000"/>
                        <a:lumOff val="35000"/>
                      </a:srgbClr>
                    </a:solidFill>
                    <a:latin typeface="Vodafone Rg"/>
                  </a:rPr>
                  <a:t>Product Catalog as first ODA ‘Golden Component’ </a:t>
                </a:r>
              </a:p>
              <a:p>
                <a:pPr algn="just" defTabSz="1308657">
                  <a:defRPr/>
                </a:pPr>
                <a:r>
                  <a:rPr lang="en-GB" sz="1023" kern="0">
                    <a:solidFill>
                      <a:srgbClr val="000000">
                        <a:lumMod val="65000"/>
                        <a:lumOff val="35000"/>
                      </a:srgbClr>
                    </a:solidFill>
                    <a:latin typeface="Vodafone Rg"/>
                  </a:rPr>
                  <a:t>Landscaped using TMF reference architecture:</a:t>
                </a:r>
              </a:p>
              <a:p>
                <a:pPr lvl="1" algn="just" defTabSz="1308657">
                  <a:defRPr/>
                </a:pPr>
                <a:r>
                  <a:rPr lang="en-GB" sz="1023" kern="0">
                    <a:solidFill>
                      <a:srgbClr val="000000">
                        <a:lumMod val="65000"/>
                        <a:lumOff val="35000"/>
                      </a:srgbClr>
                    </a:solidFill>
                    <a:latin typeface="Vodafone Rg"/>
                  </a:rPr>
                  <a:t> </a:t>
                </a:r>
                <a:r>
                  <a:rPr lang="en-GB" sz="1023" kern="0" err="1">
                    <a:solidFill>
                      <a:srgbClr val="000000">
                        <a:lumMod val="65000"/>
                        <a:lumOff val="35000"/>
                      </a:srgbClr>
                    </a:solidFill>
                    <a:latin typeface="Vodafone Rg"/>
                  </a:rPr>
                  <a:t>eTOM</a:t>
                </a:r>
                <a:r>
                  <a:rPr lang="en-GB" sz="1023" kern="0">
                    <a:solidFill>
                      <a:srgbClr val="000000">
                        <a:lumMod val="65000"/>
                        <a:lumOff val="35000"/>
                      </a:srgbClr>
                    </a:solidFill>
                    <a:latin typeface="Vodafone Rg"/>
                  </a:rPr>
                  <a:t> &amp; SID Entities &amp; TMF Open-APIs</a:t>
                </a:r>
                <a:endParaRPr lang="en-US" sz="1023" kern="0">
                  <a:solidFill>
                    <a:srgbClr val="000000">
                      <a:lumMod val="65000"/>
                      <a:lumOff val="35000"/>
                    </a:srgbClr>
                  </a:solidFill>
                  <a:latin typeface="Vodafone Rg"/>
                </a:endParaRPr>
              </a:p>
            </p:txBody>
          </p:sp>
        </p:grpSp>
        <p:grpSp>
          <p:nvGrpSpPr>
            <p:cNvPr id="80" name="Group 79">
              <a:extLst>
                <a:ext uri="{FF2B5EF4-FFF2-40B4-BE49-F238E27FC236}">
                  <a16:creationId xmlns:a16="http://schemas.microsoft.com/office/drawing/2014/main" id="{A4926E0B-B22D-4661-A06A-28DE7A889105}"/>
                </a:ext>
              </a:extLst>
            </p:cNvPr>
            <p:cNvGrpSpPr/>
            <p:nvPr/>
          </p:nvGrpSpPr>
          <p:grpSpPr>
            <a:xfrm>
              <a:off x="7525449" y="1280503"/>
              <a:ext cx="1233503" cy="960017"/>
              <a:chOff x="7468299" y="1280503"/>
              <a:chExt cx="1233503" cy="960017"/>
            </a:xfrm>
          </p:grpSpPr>
          <p:cxnSp>
            <p:nvCxnSpPr>
              <p:cNvPr id="81" name="Straight Connector 80">
                <a:extLst>
                  <a:ext uri="{FF2B5EF4-FFF2-40B4-BE49-F238E27FC236}">
                    <a16:creationId xmlns:a16="http://schemas.microsoft.com/office/drawing/2014/main" id="{A847F5DB-F164-4143-9A07-8D99A7E1A47C}"/>
                  </a:ext>
                </a:extLst>
              </p:cNvPr>
              <p:cNvCxnSpPr/>
              <p:nvPr/>
            </p:nvCxnSpPr>
            <p:spPr>
              <a:xfrm flipV="1">
                <a:off x="7468299" y="1280503"/>
                <a:ext cx="1193024" cy="1"/>
              </a:xfrm>
              <a:prstGeom prst="line">
                <a:avLst/>
              </a:prstGeom>
              <a:noFill/>
              <a:ln w="6350" cap="flat" cmpd="sng" algn="ctr">
                <a:solidFill>
                  <a:srgbClr val="000000">
                    <a:lumMod val="50000"/>
                    <a:lumOff val="50000"/>
                  </a:srgbClr>
                </a:solidFill>
                <a:prstDash val="solid"/>
              </a:ln>
              <a:effectLst/>
            </p:spPr>
          </p:cxnSp>
          <p:cxnSp>
            <p:nvCxnSpPr>
              <p:cNvPr id="82" name="Straight Connector 81">
                <a:extLst>
                  <a:ext uri="{FF2B5EF4-FFF2-40B4-BE49-F238E27FC236}">
                    <a16:creationId xmlns:a16="http://schemas.microsoft.com/office/drawing/2014/main" id="{A449046C-2C78-42FA-B0D1-645EA0C2D1A5}"/>
                  </a:ext>
                </a:extLst>
              </p:cNvPr>
              <p:cNvCxnSpPr>
                <a:cxnSpLocks/>
              </p:cNvCxnSpPr>
              <p:nvPr/>
            </p:nvCxnSpPr>
            <p:spPr>
              <a:xfrm>
                <a:off x="8661320" y="1280503"/>
                <a:ext cx="2" cy="894618"/>
              </a:xfrm>
              <a:prstGeom prst="line">
                <a:avLst/>
              </a:prstGeom>
              <a:noFill/>
              <a:ln w="6350" cap="flat" cmpd="sng" algn="ctr">
                <a:solidFill>
                  <a:srgbClr val="000000">
                    <a:lumMod val="50000"/>
                    <a:lumOff val="50000"/>
                  </a:srgbClr>
                </a:solidFill>
                <a:prstDash val="solid"/>
              </a:ln>
              <a:effectLst/>
            </p:spPr>
          </p:cxnSp>
          <p:sp>
            <p:nvSpPr>
              <p:cNvPr id="83" name="Oval 82">
                <a:extLst>
                  <a:ext uri="{FF2B5EF4-FFF2-40B4-BE49-F238E27FC236}">
                    <a16:creationId xmlns:a16="http://schemas.microsoft.com/office/drawing/2014/main" id="{ACF63FD3-21E4-416B-B250-B9A88EBE240F}"/>
                  </a:ext>
                </a:extLst>
              </p:cNvPr>
              <p:cNvSpPr/>
              <p:nvPr/>
            </p:nvSpPr>
            <p:spPr>
              <a:xfrm>
                <a:off x="8620838" y="2159556"/>
                <a:ext cx="80964" cy="80964"/>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94" name="Group 93">
            <a:extLst>
              <a:ext uri="{FF2B5EF4-FFF2-40B4-BE49-F238E27FC236}">
                <a16:creationId xmlns:a16="http://schemas.microsoft.com/office/drawing/2014/main" id="{5357CC37-8073-4839-B088-220423A2C2A5}"/>
              </a:ext>
            </a:extLst>
          </p:cNvPr>
          <p:cNvGrpSpPr/>
          <p:nvPr/>
        </p:nvGrpSpPr>
        <p:grpSpPr>
          <a:xfrm>
            <a:off x="6929357" y="3347047"/>
            <a:ext cx="4458664" cy="838551"/>
            <a:chOff x="7206361" y="4498590"/>
            <a:chExt cx="5876601" cy="1308369"/>
          </a:xfrm>
        </p:grpSpPr>
        <p:grpSp>
          <p:nvGrpSpPr>
            <p:cNvPr id="95" name="Group 94">
              <a:extLst>
                <a:ext uri="{FF2B5EF4-FFF2-40B4-BE49-F238E27FC236}">
                  <a16:creationId xmlns:a16="http://schemas.microsoft.com/office/drawing/2014/main" id="{9C430826-F912-4004-B1AD-0FFF08762212}"/>
                </a:ext>
              </a:extLst>
            </p:cNvPr>
            <p:cNvGrpSpPr/>
            <p:nvPr/>
          </p:nvGrpSpPr>
          <p:grpSpPr>
            <a:xfrm>
              <a:off x="8940354" y="4570670"/>
              <a:ext cx="4142608" cy="1236289"/>
              <a:chOff x="332936" y="2692535"/>
              <a:chExt cx="4142608" cy="1236289"/>
            </a:xfrm>
          </p:grpSpPr>
          <p:sp>
            <p:nvSpPr>
              <p:cNvPr id="100" name="TextBox 99">
                <a:extLst>
                  <a:ext uri="{FF2B5EF4-FFF2-40B4-BE49-F238E27FC236}">
                    <a16:creationId xmlns:a16="http://schemas.microsoft.com/office/drawing/2014/main" id="{B904FE2D-E693-4B3E-ADB4-C5C8F64F1CC5}"/>
                  </a:ext>
                </a:extLst>
              </p:cNvPr>
              <p:cNvSpPr txBox="1"/>
              <p:nvPr/>
            </p:nvSpPr>
            <p:spPr>
              <a:xfrm>
                <a:off x="332936" y="2692535"/>
                <a:ext cx="4093342" cy="486720"/>
              </a:xfrm>
              <a:prstGeom prst="rect">
                <a:avLst/>
              </a:prstGeom>
              <a:noFill/>
            </p:spPr>
            <p:txBody>
              <a:bodyPr wrap="square" lIns="0" rIns="0" rtlCol="0" anchor="b">
                <a:spAutoFit/>
              </a:bodyPr>
              <a:lstStyle/>
              <a:p>
                <a:pPr defTabSz="1308657">
                  <a:defRPr/>
                </a:pPr>
                <a:r>
                  <a:rPr lang="en-US" sz="1427" b="1" kern="0">
                    <a:solidFill>
                      <a:srgbClr val="E60000"/>
                    </a:solidFill>
                    <a:latin typeface="Vodafone Rg"/>
                  </a:rPr>
                  <a:t>Automated testing</a:t>
                </a:r>
              </a:p>
            </p:txBody>
          </p:sp>
          <p:sp>
            <p:nvSpPr>
              <p:cNvPr id="101" name="TextBox 100">
                <a:extLst>
                  <a:ext uri="{FF2B5EF4-FFF2-40B4-BE49-F238E27FC236}">
                    <a16:creationId xmlns:a16="http://schemas.microsoft.com/office/drawing/2014/main" id="{5FF093C9-B43C-4B88-814F-75975C2D2007}"/>
                  </a:ext>
                </a:extLst>
              </p:cNvPr>
              <p:cNvSpPr txBox="1"/>
              <p:nvPr/>
            </p:nvSpPr>
            <p:spPr>
              <a:xfrm>
                <a:off x="340729" y="3047928"/>
                <a:ext cx="4134815" cy="880896"/>
              </a:xfrm>
              <a:prstGeom prst="rect">
                <a:avLst/>
              </a:prstGeom>
              <a:noFill/>
            </p:spPr>
            <p:txBody>
              <a:bodyPr wrap="square" lIns="0" rIns="0" rtlCol="0" anchor="t">
                <a:spAutoFit/>
              </a:bodyPr>
              <a:lstStyle/>
              <a:p>
                <a:pPr defTabSz="1308657">
                  <a:defRPr/>
                </a:pPr>
                <a:r>
                  <a:rPr lang="en-US" sz="1023" kern="0">
                    <a:solidFill>
                      <a:srgbClr val="000000">
                        <a:lumMod val="65000"/>
                        <a:lumOff val="35000"/>
                      </a:srgbClr>
                    </a:solidFill>
                    <a:latin typeface="Vodafone Rg"/>
                  </a:rPr>
                  <a:t>Compliance Test Kit (CTK) automatically tests compliance</a:t>
                </a:r>
              </a:p>
              <a:p>
                <a:pPr defTabSz="1308657">
                  <a:defRPr/>
                </a:pPr>
                <a:r>
                  <a:rPr lang="en-US" sz="1023" kern="0">
                    <a:solidFill>
                      <a:srgbClr val="000000">
                        <a:lumMod val="65000"/>
                        <a:lumOff val="35000"/>
                      </a:srgbClr>
                    </a:solidFill>
                    <a:latin typeface="Vodafone Rg"/>
                  </a:rPr>
                  <a:t>Against Golden Components.</a:t>
                </a:r>
                <a:br>
                  <a:rPr lang="en-US" sz="1023" kern="0">
                    <a:solidFill>
                      <a:srgbClr val="000000">
                        <a:lumMod val="65000"/>
                        <a:lumOff val="35000"/>
                      </a:srgbClr>
                    </a:solidFill>
                    <a:latin typeface="Vodafone Rg"/>
                  </a:rPr>
                </a:br>
                <a:r>
                  <a:rPr lang="en-US" sz="1023" kern="0">
                    <a:solidFill>
                      <a:srgbClr val="000000">
                        <a:lumMod val="65000"/>
                        <a:lumOff val="35000"/>
                      </a:srgbClr>
                    </a:solidFill>
                    <a:latin typeface="Vodafone Rg"/>
                  </a:rPr>
                  <a:t>Multiple API gateways demonstrate modularity of Canvas</a:t>
                </a:r>
              </a:p>
            </p:txBody>
          </p:sp>
        </p:grpSp>
        <p:grpSp>
          <p:nvGrpSpPr>
            <p:cNvPr id="96" name="Group 95">
              <a:extLst>
                <a:ext uri="{FF2B5EF4-FFF2-40B4-BE49-F238E27FC236}">
                  <a16:creationId xmlns:a16="http://schemas.microsoft.com/office/drawing/2014/main" id="{AE5EA9D2-C7CA-435A-B05B-D35212FD6762}"/>
                </a:ext>
              </a:extLst>
            </p:cNvPr>
            <p:cNvGrpSpPr/>
            <p:nvPr/>
          </p:nvGrpSpPr>
          <p:grpSpPr>
            <a:xfrm flipH="1" flipV="1">
              <a:off x="7206361" y="4498590"/>
              <a:ext cx="1623883" cy="340895"/>
              <a:chOff x="7468297" y="1280501"/>
              <a:chExt cx="1622651" cy="339323"/>
            </a:xfrm>
          </p:grpSpPr>
          <p:cxnSp>
            <p:nvCxnSpPr>
              <p:cNvPr id="97" name="Straight Connector 96">
                <a:extLst>
                  <a:ext uri="{FF2B5EF4-FFF2-40B4-BE49-F238E27FC236}">
                    <a16:creationId xmlns:a16="http://schemas.microsoft.com/office/drawing/2014/main" id="{6385D8CC-1170-4527-BEB5-64A9B1CC764C}"/>
                  </a:ext>
                </a:extLst>
              </p:cNvPr>
              <p:cNvCxnSpPr>
                <a:cxnSpLocks/>
              </p:cNvCxnSpPr>
              <p:nvPr/>
            </p:nvCxnSpPr>
            <p:spPr>
              <a:xfrm flipV="1">
                <a:off x="7468297" y="1280503"/>
                <a:ext cx="1582170" cy="0"/>
              </a:xfrm>
              <a:prstGeom prst="line">
                <a:avLst/>
              </a:prstGeom>
              <a:noFill/>
              <a:ln w="6350" cap="flat" cmpd="sng" algn="ctr">
                <a:solidFill>
                  <a:srgbClr val="000000">
                    <a:lumMod val="50000"/>
                    <a:lumOff val="50000"/>
                  </a:srgbClr>
                </a:solidFill>
                <a:prstDash val="solid"/>
              </a:ln>
              <a:effectLst/>
            </p:spPr>
          </p:cxnSp>
          <p:cxnSp>
            <p:nvCxnSpPr>
              <p:cNvPr id="98" name="Straight Connector 97">
                <a:extLst>
                  <a:ext uri="{FF2B5EF4-FFF2-40B4-BE49-F238E27FC236}">
                    <a16:creationId xmlns:a16="http://schemas.microsoft.com/office/drawing/2014/main" id="{D002F903-9929-4C21-9BBA-3C7F251D70AF}"/>
                  </a:ext>
                </a:extLst>
              </p:cNvPr>
              <p:cNvCxnSpPr>
                <a:cxnSpLocks/>
              </p:cNvCxnSpPr>
              <p:nvPr/>
            </p:nvCxnSpPr>
            <p:spPr>
              <a:xfrm flipH="1">
                <a:off x="9050467" y="1280501"/>
                <a:ext cx="0" cy="266676"/>
              </a:xfrm>
              <a:prstGeom prst="line">
                <a:avLst/>
              </a:prstGeom>
              <a:noFill/>
              <a:ln w="6350" cap="flat" cmpd="sng" algn="ctr">
                <a:solidFill>
                  <a:srgbClr val="000000">
                    <a:lumMod val="50000"/>
                    <a:lumOff val="50000"/>
                  </a:srgbClr>
                </a:solidFill>
                <a:prstDash val="solid"/>
              </a:ln>
              <a:effectLst/>
            </p:spPr>
          </p:cxnSp>
          <p:sp>
            <p:nvSpPr>
              <p:cNvPr id="99" name="Oval 98">
                <a:extLst>
                  <a:ext uri="{FF2B5EF4-FFF2-40B4-BE49-F238E27FC236}">
                    <a16:creationId xmlns:a16="http://schemas.microsoft.com/office/drawing/2014/main" id="{31BC1236-881C-4B15-AC15-E74FBA2D083B}"/>
                  </a:ext>
                </a:extLst>
              </p:cNvPr>
              <p:cNvSpPr/>
              <p:nvPr/>
            </p:nvSpPr>
            <p:spPr>
              <a:xfrm>
                <a:off x="9009985" y="1538861"/>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37" name="Group 36">
            <a:extLst>
              <a:ext uri="{FF2B5EF4-FFF2-40B4-BE49-F238E27FC236}">
                <a16:creationId xmlns:a16="http://schemas.microsoft.com/office/drawing/2014/main" id="{7B72E467-E07B-4941-987A-6B464465F5FC}"/>
              </a:ext>
            </a:extLst>
          </p:cNvPr>
          <p:cNvGrpSpPr/>
          <p:nvPr/>
        </p:nvGrpSpPr>
        <p:grpSpPr>
          <a:xfrm>
            <a:off x="778744" y="3438978"/>
            <a:ext cx="4307829" cy="648457"/>
            <a:chOff x="2858735" y="1084079"/>
            <a:chExt cx="5900218" cy="888163"/>
          </a:xfrm>
        </p:grpSpPr>
        <p:grpSp>
          <p:nvGrpSpPr>
            <p:cNvPr id="38" name="Group 37">
              <a:extLst>
                <a:ext uri="{FF2B5EF4-FFF2-40B4-BE49-F238E27FC236}">
                  <a16:creationId xmlns:a16="http://schemas.microsoft.com/office/drawing/2014/main" id="{3862B037-820F-4060-A565-072AFFA076C6}"/>
                </a:ext>
              </a:extLst>
            </p:cNvPr>
            <p:cNvGrpSpPr/>
            <p:nvPr/>
          </p:nvGrpSpPr>
          <p:grpSpPr>
            <a:xfrm>
              <a:off x="2858735" y="1084079"/>
              <a:ext cx="5424356" cy="872762"/>
              <a:chOff x="-1339540" y="2751998"/>
              <a:chExt cx="5424356" cy="872762"/>
            </a:xfrm>
          </p:grpSpPr>
          <p:sp>
            <p:nvSpPr>
              <p:cNvPr id="43" name="TextBox 42">
                <a:extLst>
                  <a:ext uri="{FF2B5EF4-FFF2-40B4-BE49-F238E27FC236}">
                    <a16:creationId xmlns:a16="http://schemas.microsoft.com/office/drawing/2014/main" id="{0FDEB169-7DEC-47BD-9BDC-A03A5EA27021}"/>
                  </a:ext>
                </a:extLst>
              </p:cNvPr>
              <p:cNvSpPr txBox="1"/>
              <p:nvPr/>
            </p:nvSpPr>
            <p:spPr>
              <a:xfrm>
                <a:off x="-1339540" y="2751998"/>
                <a:ext cx="4609564" cy="427257"/>
              </a:xfrm>
              <a:prstGeom prst="rect">
                <a:avLst/>
              </a:prstGeom>
              <a:noFill/>
            </p:spPr>
            <p:txBody>
              <a:bodyPr wrap="square" lIns="0" rIns="0" rtlCol="0" anchor="b">
                <a:spAutoFit/>
              </a:bodyPr>
              <a:lstStyle/>
              <a:p>
                <a:pPr algn="r" defTabSz="1308657">
                  <a:defRPr/>
                </a:pPr>
                <a:r>
                  <a:rPr lang="en-US" sz="1427" b="1" kern="0">
                    <a:solidFill>
                      <a:srgbClr val="E60000"/>
                    </a:solidFill>
                    <a:latin typeface="Vodafone Rg"/>
                  </a:rPr>
                  <a:t>Crowd-source component map</a:t>
                </a:r>
              </a:p>
            </p:txBody>
          </p:sp>
          <p:sp>
            <p:nvSpPr>
              <p:cNvPr id="44" name="TextBox 43">
                <a:extLst>
                  <a:ext uri="{FF2B5EF4-FFF2-40B4-BE49-F238E27FC236}">
                    <a16:creationId xmlns:a16="http://schemas.microsoft.com/office/drawing/2014/main" id="{9C35D784-EBE0-44BD-A9EA-1AD05A90B239}"/>
                  </a:ext>
                </a:extLst>
              </p:cNvPr>
              <p:cNvSpPr txBox="1"/>
              <p:nvPr/>
            </p:nvSpPr>
            <p:spPr>
              <a:xfrm>
                <a:off x="-176531" y="3067087"/>
                <a:ext cx="4261347" cy="557673"/>
              </a:xfrm>
              <a:prstGeom prst="rect">
                <a:avLst/>
              </a:prstGeom>
              <a:noFill/>
            </p:spPr>
            <p:txBody>
              <a:bodyPr wrap="square" lIns="0" rIns="0" rtlCol="0" anchor="t">
                <a:spAutoFit/>
              </a:bodyPr>
              <a:lstStyle/>
              <a:p>
                <a:pPr algn="just" defTabSz="1308657">
                  <a:defRPr/>
                </a:pPr>
                <a:r>
                  <a:rPr lang="en-US" sz="1023" kern="0">
                    <a:solidFill>
                      <a:srgbClr val="000000">
                        <a:lumMod val="65000"/>
                        <a:lumOff val="35000"/>
                      </a:srgbClr>
                    </a:solidFill>
                    <a:latin typeface="Vodafone Rg"/>
                  </a:rPr>
                  <a:t>Crowd-source candidate components</a:t>
                </a:r>
              </a:p>
              <a:p>
                <a:pPr algn="just" defTabSz="1308657">
                  <a:defRPr/>
                </a:pPr>
                <a:r>
                  <a:rPr lang="en-US" sz="1023" kern="0">
                    <a:solidFill>
                      <a:srgbClr val="000000">
                        <a:lumMod val="65000"/>
                        <a:lumOff val="35000"/>
                      </a:srgbClr>
                    </a:solidFill>
                    <a:latin typeface="Vodafone Rg"/>
                  </a:rPr>
                  <a:t>Analyze fit to ODA and publish ‘heatmap’ of components</a:t>
                </a:r>
              </a:p>
            </p:txBody>
          </p:sp>
        </p:grpSp>
        <p:grpSp>
          <p:nvGrpSpPr>
            <p:cNvPr id="39" name="Group 38">
              <a:extLst>
                <a:ext uri="{FF2B5EF4-FFF2-40B4-BE49-F238E27FC236}">
                  <a16:creationId xmlns:a16="http://schemas.microsoft.com/office/drawing/2014/main" id="{8D1A35C2-BF25-4A03-BEE1-F044CAE1DB3A}"/>
                </a:ext>
              </a:extLst>
            </p:cNvPr>
            <p:cNvGrpSpPr/>
            <p:nvPr/>
          </p:nvGrpSpPr>
          <p:grpSpPr>
            <a:xfrm>
              <a:off x="7525449" y="1280503"/>
              <a:ext cx="1233504" cy="691739"/>
              <a:chOff x="7468299" y="1280503"/>
              <a:chExt cx="1233504" cy="691739"/>
            </a:xfrm>
          </p:grpSpPr>
          <p:cxnSp>
            <p:nvCxnSpPr>
              <p:cNvPr id="40" name="Straight Connector 39">
                <a:extLst>
                  <a:ext uri="{FF2B5EF4-FFF2-40B4-BE49-F238E27FC236}">
                    <a16:creationId xmlns:a16="http://schemas.microsoft.com/office/drawing/2014/main" id="{977B1CE6-8980-4B2D-9569-C0A420534EBF}"/>
                  </a:ext>
                </a:extLst>
              </p:cNvPr>
              <p:cNvCxnSpPr/>
              <p:nvPr/>
            </p:nvCxnSpPr>
            <p:spPr>
              <a:xfrm flipV="1">
                <a:off x="7468299" y="1280503"/>
                <a:ext cx="1193024" cy="1"/>
              </a:xfrm>
              <a:prstGeom prst="line">
                <a:avLst/>
              </a:prstGeom>
              <a:noFill/>
              <a:ln w="6350" cap="flat" cmpd="sng" algn="ctr">
                <a:solidFill>
                  <a:srgbClr val="000000">
                    <a:lumMod val="50000"/>
                    <a:lumOff val="50000"/>
                  </a:srgbClr>
                </a:solidFill>
                <a:prstDash val="solid"/>
              </a:ln>
              <a:effectLst/>
            </p:spPr>
          </p:cxnSp>
          <p:cxnSp>
            <p:nvCxnSpPr>
              <p:cNvPr id="41" name="Straight Connector 40">
                <a:extLst>
                  <a:ext uri="{FF2B5EF4-FFF2-40B4-BE49-F238E27FC236}">
                    <a16:creationId xmlns:a16="http://schemas.microsoft.com/office/drawing/2014/main" id="{3D06F691-E034-4B63-B434-CB590982012D}"/>
                  </a:ext>
                </a:extLst>
              </p:cNvPr>
              <p:cNvCxnSpPr/>
              <p:nvPr/>
            </p:nvCxnSpPr>
            <p:spPr>
              <a:xfrm>
                <a:off x="8661321" y="1280503"/>
                <a:ext cx="0" cy="610776"/>
              </a:xfrm>
              <a:prstGeom prst="line">
                <a:avLst/>
              </a:prstGeom>
              <a:noFill/>
              <a:ln w="6350" cap="flat" cmpd="sng" algn="ctr">
                <a:solidFill>
                  <a:srgbClr val="000000">
                    <a:lumMod val="50000"/>
                    <a:lumOff val="50000"/>
                  </a:srgbClr>
                </a:solidFill>
                <a:prstDash val="solid"/>
              </a:ln>
              <a:effectLst/>
            </p:spPr>
          </p:cxnSp>
          <p:sp>
            <p:nvSpPr>
              <p:cNvPr id="42" name="Oval 41">
                <a:extLst>
                  <a:ext uri="{FF2B5EF4-FFF2-40B4-BE49-F238E27FC236}">
                    <a16:creationId xmlns:a16="http://schemas.microsoft.com/office/drawing/2014/main" id="{33F9076D-36DF-4BAB-8B34-D7863A4D9121}"/>
                  </a:ext>
                </a:extLst>
              </p:cNvPr>
              <p:cNvSpPr/>
              <p:nvPr/>
            </p:nvSpPr>
            <p:spPr>
              <a:xfrm>
                <a:off x="8620840" y="1891279"/>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104" name="Group 103">
            <a:extLst>
              <a:ext uri="{FF2B5EF4-FFF2-40B4-BE49-F238E27FC236}">
                <a16:creationId xmlns:a16="http://schemas.microsoft.com/office/drawing/2014/main" id="{763A02A5-C7A2-43DD-87DE-F55BACDF37FE}"/>
              </a:ext>
            </a:extLst>
          </p:cNvPr>
          <p:cNvGrpSpPr/>
          <p:nvPr/>
        </p:nvGrpSpPr>
        <p:grpSpPr>
          <a:xfrm>
            <a:off x="-387669" y="4252335"/>
            <a:ext cx="4307828" cy="648457"/>
            <a:chOff x="2858737" y="1084079"/>
            <a:chExt cx="5900216" cy="888163"/>
          </a:xfrm>
        </p:grpSpPr>
        <p:grpSp>
          <p:nvGrpSpPr>
            <p:cNvPr id="105" name="Group 104">
              <a:extLst>
                <a:ext uri="{FF2B5EF4-FFF2-40B4-BE49-F238E27FC236}">
                  <a16:creationId xmlns:a16="http://schemas.microsoft.com/office/drawing/2014/main" id="{BA1A43A9-C1BD-4654-ABC3-14DA8D554992}"/>
                </a:ext>
              </a:extLst>
            </p:cNvPr>
            <p:cNvGrpSpPr/>
            <p:nvPr/>
          </p:nvGrpSpPr>
          <p:grpSpPr>
            <a:xfrm>
              <a:off x="2858737" y="1084079"/>
              <a:ext cx="5424354" cy="876506"/>
              <a:chOff x="-1339538" y="2751998"/>
              <a:chExt cx="5424354" cy="876506"/>
            </a:xfrm>
          </p:grpSpPr>
          <p:sp>
            <p:nvSpPr>
              <p:cNvPr id="110" name="TextBox 109">
                <a:extLst>
                  <a:ext uri="{FF2B5EF4-FFF2-40B4-BE49-F238E27FC236}">
                    <a16:creationId xmlns:a16="http://schemas.microsoft.com/office/drawing/2014/main" id="{05A94358-231A-4952-BEE0-75618A1E522B}"/>
                  </a:ext>
                </a:extLst>
              </p:cNvPr>
              <p:cNvSpPr txBox="1"/>
              <p:nvPr/>
            </p:nvSpPr>
            <p:spPr>
              <a:xfrm>
                <a:off x="-1339538" y="2751998"/>
                <a:ext cx="4310080" cy="427257"/>
              </a:xfrm>
              <a:prstGeom prst="rect">
                <a:avLst/>
              </a:prstGeom>
              <a:noFill/>
            </p:spPr>
            <p:txBody>
              <a:bodyPr wrap="square" lIns="0" rIns="0" rtlCol="0" anchor="b">
                <a:spAutoFit/>
              </a:bodyPr>
              <a:lstStyle/>
              <a:p>
                <a:pPr algn="r" defTabSz="1308657">
                  <a:defRPr/>
                </a:pPr>
                <a:r>
                  <a:rPr lang="en-US" sz="1427" b="1" kern="0">
                    <a:solidFill>
                      <a:srgbClr val="E60000"/>
                    </a:solidFill>
                    <a:latin typeface="Vodafone Rg"/>
                  </a:rPr>
                  <a:t>Principles and Taxonomy</a:t>
                </a:r>
              </a:p>
            </p:txBody>
          </p:sp>
          <p:sp>
            <p:nvSpPr>
              <p:cNvPr id="111" name="TextBox 110">
                <a:extLst>
                  <a:ext uri="{FF2B5EF4-FFF2-40B4-BE49-F238E27FC236}">
                    <a16:creationId xmlns:a16="http://schemas.microsoft.com/office/drawing/2014/main" id="{651950D0-E102-4AB9-8D41-F30EC6B2BD4F}"/>
                  </a:ext>
                </a:extLst>
              </p:cNvPr>
              <p:cNvSpPr txBox="1"/>
              <p:nvPr/>
            </p:nvSpPr>
            <p:spPr>
              <a:xfrm>
                <a:off x="-176530" y="3070831"/>
                <a:ext cx="4261346" cy="557673"/>
              </a:xfrm>
              <a:prstGeom prst="rect">
                <a:avLst/>
              </a:prstGeom>
              <a:noFill/>
            </p:spPr>
            <p:txBody>
              <a:bodyPr wrap="square" lIns="0" rIns="0" rtlCol="0" anchor="t">
                <a:spAutoFit/>
              </a:bodyPr>
              <a:lstStyle/>
              <a:p>
                <a:pPr algn="just" defTabSz="1308657">
                  <a:defRPr/>
                </a:pPr>
                <a:r>
                  <a:rPr lang="en-US" sz="1023" kern="0">
                    <a:solidFill>
                      <a:srgbClr val="000000">
                        <a:lumMod val="65000"/>
                        <a:lumOff val="35000"/>
                      </a:srgbClr>
                    </a:solidFill>
                    <a:latin typeface="Vodafone Rg"/>
                  </a:rPr>
                  <a:t>Develop principles to define ODA Component</a:t>
                </a:r>
              </a:p>
              <a:p>
                <a:pPr algn="just" defTabSz="1308657">
                  <a:defRPr/>
                </a:pPr>
                <a:r>
                  <a:rPr lang="en-US" sz="1023" kern="0">
                    <a:solidFill>
                      <a:srgbClr val="000000">
                        <a:lumMod val="65000"/>
                        <a:lumOff val="35000"/>
                      </a:srgbClr>
                    </a:solidFill>
                    <a:latin typeface="Vodafone Rg"/>
                  </a:rPr>
                  <a:t>Develop taxonomy to map to ODA Functional Blocks</a:t>
                </a:r>
              </a:p>
            </p:txBody>
          </p:sp>
        </p:grpSp>
        <p:grpSp>
          <p:nvGrpSpPr>
            <p:cNvPr id="106" name="Group 105">
              <a:extLst>
                <a:ext uri="{FF2B5EF4-FFF2-40B4-BE49-F238E27FC236}">
                  <a16:creationId xmlns:a16="http://schemas.microsoft.com/office/drawing/2014/main" id="{E0657BCD-A364-48AB-B4BF-B66118BA4EC0}"/>
                </a:ext>
              </a:extLst>
            </p:cNvPr>
            <p:cNvGrpSpPr/>
            <p:nvPr/>
          </p:nvGrpSpPr>
          <p:grpSpPr>
            <a:xfrm>
              <a:off x="7250195" y="1280503"/>
              <a:ext cx="1508758" cy="691739"/>
              <a:chOff x="7193045" y="1280503"/>
              <a:chExt cx="1508758" cy="691739"/>
            </a:xfrm>
          </p:grpSpPr>
          <p:cxnSp>
            <p:nvCxnSpPr>
              <p:cNvPr id="107" name="Straight Connector 106">
                <a:extLst>
                  <a:ext uri="{FF2B5EF4-FFF2-40B4-BE49-F238E27FC236}">
                    <a16:creationId xmlns:a16="http://schemas.microsoft.com/office/drawing/2014/main" id="{95806666-8903-457B-A671-D3BF0F80E6E9}"/>
                  </a:ext>
                </a:extLst>
              </p:cNvPr>
              <p:cNvCxnSpPr>
                <a:cxnSpLocks/>
              </p:cNvCxnSpPr>
              <p:nvPr/>
            </p:nvCxnSpPr>
            <p:spPr>
              <a:xfrm>
                <a:off x="7193045" y="1280503"/>
                <a:ext cx="1468278" cy="2"/>
              </a:xfrm>
              <a:prstGeom prst="line">
                <a:avLst/>
              </a:prstGeom>
              <a:noFill/>
              <a:ln w="6350" cap="flat" cmpd="sng" algn="ctr">
                <a:solidFill>
                  <a:srgbClr val="000000">
                    <a:lumMod val="50000"/>
                    <a:lumOff val="50000"/>
                  </a:srgbClr>
                </a:solidFill>
                <a:prstDash val="solid"/>
              </a:ln>
              <a:effectLst/>
            </p:spPr>
          </p:cxnSp>
          <p:cxnSp>
            <p:nvCxnSpPr>
              <p:cNvPr id="108" name="Straight Connector 107">
                <a:extLst>
                  <a:ext uri="{FF2B5EF4-FFF2-40B4-BE49-F238E27FC236}">
                    <a16:creationId xmlns:a16="http://schemas.microsoft.com/office/drawing/2014/main" id="{CB3D5543-09B9-440E-8D84-DD4B2CA89365}"/>
                  </a:ext>
                </a:extLst>
              </p:cNvPr>
              <p:cNvCxnSpPr/>
              <p:nvPr/>
            </p:nvCxnSpPr>
            <p:spPr>
              <a:xfrm>
                <a:off x="8661321" y="1280503"/>
                <a:ext cx="0" cy="610776"/>
              </a:xfrm>
              <a:prstGeom prst="line">
                <a:avLst/>
              </a:prstGeom>
              <a:noFill/>
              <a:ln w="6350" cap="flat" cmpd="sng" algn="ctr">
                <a:solidFill>
                  <a:srgbClr val="000000">
                    <a:lumMod val="50000"/>
                    <a:lumOff val="50000"/>
                  </a:srgbClr>
                </a:solidFill>
                <a:prstDash val="solid"/>
              </a:ln>
              <a:effectLst/>
            </p:spPr>
          </p:cxnSp>
          <p:sp>
            <p:nvSpPr>
              <p:cNvPr id="109" name="Oval 108">
                <a:extLst>
                  <a:ext uri="{FF2B5EF4-FFF2-40B4-BE49-F238E27FC236}">
                    <a16:creationId xmlns:a16="http://schemas.microsoft.com/office/drawing/2014/main" id="{5D641CCF-DC53-4432-A288-18C2FDDC3C34}"/>
                  </a:ext>
                </a:extLst>
              </p:cNvPr>
              <p:cNvSpPr/>
              <p:nvPr/>
            </p:nvSpPr>
            <p:spPr>
              <a:xfrm>
                <a:off x="8620840" y="1891279"/>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87" name="Group 86">
            <a:extLst>
              <a:ext uri="{FF2B5EF4-FFF2-40B4-BE49-F238E27FC236}">
                <a16:creationId xmlns:a16="http://schemas.microsoft.com/office/drawing/2014/main" id="{5522A23C-A803-4E65-BB72-D01E3CEB88F2}"/>
              </a:ext>
            </a:extLst>
          </p:cNvPr>
          <p:cNvGrpSpPr/>
          <p:nvPr/>
        </p:nvGrpSpPr>
        <p:grpSpPr>
          <a:xfrm>
            <a:off x="2975654" y="1694873"/>
            <a:ext cx="4401437" cy="779289"/>
            <a:chOff x="2312103" y="1024617"/>
            <a:chExt cx="6446849" cy="1215903"/>
          </a:xfrm>
        </p:grpSpPr>
        <p:grpSp>
          <p:nvGrpSpPr>
            <p:cNvPr id="88" name="Group 87">
              <a:extLst>
                <a:ext uri="{FF2B5EF4-FFF2-40B4-BE49-F238E27FC236}">
                  <a16:creationId xmlns:a16="http://schemas.microsoft.com/office/drawing/2014/main" id="{0BD6E33A-D769-453B-A0B3-5AF32DC55D2C}"/>
                </a:ext>
              </a:extLst>
            </p:cNvPr>
            <p:cNvGrpSpPr/>
            <p:nvPr/>
          </p:nvGrpSpPr>
          <p:grpSpPr>
            <a:xfrm>
              <a:off x="2312103" y="1024617"/>
              <a:ext cx="6401440" cy="1159762"/>
              <a:chOff x="-1886172" y="2692536"/>
              <a:chExt cx="6401440" cy="1159762"/>
            </a:xfrm>
          </p:grpSpPr>
          <p:sp>
            <p:nvSpPr>
              <p:cNvPr id="93" name="TextBox 92">
                <a:extLst>
                  <a:ext uri="{FF2B5EF4-FFF2-40B4-BE49-F238E27FC236}">
                    <a16:creationId xmlns:a16="http://schemas.microsoft.com/office/drawing/2014/main" id="{43FC0D73-1862-4B87-AC76-23A2D81CE407}"/>
                  </a:ext>
                </a:extLst>
              </p:cNvPr>
              <p:cNvSpPr txBox="1"/>
              <p:nvPr/>
            </p:nvSpPr>
            <p:spPr>
              <a:xfrm>
                <a:off x="-1886172" y="2692536"/>
                <a:ext cx="4668497" cy="486719"/>
              </a:xfrm>
              <a:prstGeom prst="rect">
                <a:avLst/>
              </a:prstGeom>
              <a:noFill/>
            </p:spPr>
            <p:txBody>
              <a:bodyPr wrap="square" lIns="0" rIns="0" rtlCol="0" anchor="b">
                <a:spAutoFit/>
              </a:bodyPr>
              <a:lstStyle/>
              <a:p>
                <a:pPr algn="r" defTabSz="1308657">
                  <a:defRPr/>
                </a:pPr>
                <a:r>
                  <a:rPr lang="en-US" sz="1427" b="1" kern="0">
                    <a:solidFill>
                      <a:srgbClr val="E60000"/>
                    </a:solidFill>
                    <a:latin typeface="Vodafone Rg"/>
                  </a:rPr>
                  <a:t>ODA Component Marketplace</a:t>
                </a:r>
              </a:p>
            </p:txBody>
          </p:sp>
          <p:sp>
            <p:nvSpPr>
              <p:cNvPr id="102" name="TextBox 101">
                <a:extLst>
                  <a:ext uri="{FF2B5EF4-FFF2-40B4-BE49-F238E27FC236}">
                    <a16:creationId xmlns:a16="http://schemas.microsoft.com/office/drawing/2014/main" id="{A0FDA544-9C4A-4762-858E-4898E6E09AD5}"/>
                  </a:ext>
                </a:extLst>
              </p:cNvPr>
              <p:cNvSpPr txBox="1"/>
              <p:nvPr/>
            </p:nvSpPr>
            <p:spPr>
              <a:xfrm>
                <a:off x="-831460" y="2971402"/>
                <a:ext cx="5346728" cy="880896"/>
              </a:xfrm>
              <a:prstGeom prst="rect">
                <a:avLst/>
              </a:prstGeom>
              <a:noFill/>
            </p:spPr>
            <p:txBody>
              <a:bodyPr wrap="square" lIns="0" rIns="0" rtlCol="0" anchor="t">
                <a:spAutoFit/>
              </a:bodyPr>
              <a:lstStyle/>
              <a:p>
                <a:pPr algn="just" defTabSz="1308657"/>
                <a:r>
                  <a:rPr lang="en-GB" sz="1023" kern="0">
                    <a:solidFill>
                      <a:srgbClr val="000000">
                        <a:lumMod val="65000"/>
                        <a:lumOff val="35000"/>
                      </a:srgbClr>
                    </a:solidFill>
                    <a:latin typeface="Vodafone Rg"/>
                  </a:rPr>
                  <a:t>‘AWS style’ marketplace of independently deployable components</a:t>
                </a:r>
              </a:p>
              <a:p>
                <a:pPr algn="just" defTabSz="1308657"/>
                <a:r>
                  <a:rPr lang="en-GB" sz="1023" kern="0">
                    <a:solidFill>
                      <a:srgbClr val="000000">
                        <a:lumMod val="65000"/>
                        <a:lumOff val="35000"/>
                      </a:srgbClr>
                    </a:solidFill>
                    <a:latin typeface="Vodafone Rg"/>
                  </a:rPr>
                  <a:t>Ability to rapidly prototype </a:t>
                </a:r>
                <a:r>
                  <a:rPr lang="en-GB" sz="1023" kern="0" err="1">
                    <a:solidFill>
                      <a:srgbClr val="000000">
                        <a:lumMod val="65000"/>
                        <a:lumOff val="35000"/>
                      </a:srgbClr>
                    </a:solidFill>
                    <a:latin typeface="Vodafone Rg"/>
                  </a:rPr>
                  <a:t>PoCs</a:t>
                </a:r>
                <a:endParaRPr lang="en-GB" sz="1023" kern="0">
                  <a:solidFill>
                    <a:srgbClr val="000000">
                      <a:lumMod val="65000"/>
                      <a:lumOff val="35000"/>
                    </a:srgbClr>
                  </a:solidFill>
                  <a:latin typeface="Vodafone Rg"/>
                </a:endParaRPr>
              </a:p>
              <a:p>
                <a:pPr algn="just" defTabSz="1308657"/>
                <a:endParaRPr lang="en-US" sz="1023" kern="0">
                  <a:solidFill>
                    <a:srgbClr val="000000">
                      <a:lumMod val="65000"/>
                      <a:lumOff val="35000"/>
                    </a:srgbClr>
                  </a:solidFill>
                  <a:latin typeface="Vodafone Rg"/>
                </a:endParaRPr>
              </a:p>
            </p:txBody>
          </p:sp>
        </p:grpSp>
        <p:grpSp>
          <p:nvGrpSpPr>
            <p:cNvPr id="89" name="Group 88">
              <a:extLst>
                <a:ext uri="{FF2B5EF4-FFF2-40B4-BE49-F238E27FC236}">
                  <a16:creationId xmlns:a16="http://schemas.microsoft.com/office/drawing/2014/main" id="{7837EFAD-161E-4719-AF83-F731B57B3D06}"/>
                </a:ext>
              </a:extLst>
            </p:cNvPr>
            <p:cNvGrpSpPr/>
            <p:nvPr/>
          </p:nvGrpSpPr>
          <p:grpSpPr>
            <a:xfrm>
              <a:off x="7098060" y="1280503"/>
              <a:ext cx="1660892" cy="960017"/>
              <a:chOff x="7040910" y="1280503"/>
              <a:chExt cx="1660892" cy="960017"/>
            </a:xfrm>
          </p:grpSpPr>
          <p:cxnSp>
            <p:nvCxnSpPr>
              <p:cNvPr id="90" name="Straight Connector 89">
                <a:extLst>
                  <a:ext uri="{FF2B5EF4-FFF2-40B4-BE49-F238E27FC236}">
                    <a16:creationId xmlns:a16="http://schemas.microsoft.com/office/drawing/2014/main" id="{C527C310-3FB1-47B3-9728-07CED1C478C8}"/>
                  </a:ext>
                </a:extLst>
              </p:cNvPr>
              <p:cNvCxnSpPr>
                <a:cxnSpLocks/>
              </p:cNvCxnSpPr>
              <p:nvPr/>
            </p:nvCxnSpPr>
            <p:spPr>
              <a:xfrm flipV="1">
                <a:off x="7040910" y="1280503"/>
                <a:ext cx="1620413" cy="22980"/>
              </a:xfrm>
              <a:prstGeom prst="line">
                <a:avLst/>
              </a:prstGeom>
              <a:noFill/>
              <a:ln w="6350" cap="flat" cmpd="sng" algn="ctr">
                <a:solidFill>
                  <a:srgbClr val="000000">
                    <a:lumMod val="50000"/>
                    <a:lumOff val="50000"/>
                  </a:srgbClr>
                </a:solidFill>
                <a:prstDash val="solid"/>
              </a:ln>
              <a:effectLst/>
            </p:spPr>
          </p:cxnSp>
          <p:cxnSp>
            <p:nvCxnSpPr>
              <p:cNvPr id="91" name="Straight Connector 90">
                <a:extLst>
                  <a:ext uri="{FF2B5EF4-FFF2-40B4-BE49-F238E27FC236}">
                    <a16:creationId xmlns:a16="http://schemas.microsoft.com/office/drawing/2014/main" id="{B975CC2F-F00D-4A66-B9E6-9BAD33037187}"/>
                  </a:ext>
                </a:extLst>
              </p:cNvPr>
              <p:cNvCxnSpPr>
                <a:cxnSpLocks/>
              </p:cNvCxnSpPr>
              <p:nvPr/>
            </p:nvCxnSpPr>
            <p:spPr>
              <a:xfrm>
                <a:off x="8661320" y="1280503"/>
                <a:ext cx="2" cy="894618"/>
              </a:xfrm>
              <a:prstGeom prst="line">
                <a:avLst/>
              </a:prstGeom>
              <a:noFill/>
              <a:ln w="6350" cap="flat" cmpd="sng" algn="ctr">
                <a:solidFill>
                  <a:srgbClr val="000000">
                    <a:lumMod val="50000"/>
                    <a:lumOff val="50000"/>
                  </a:srgbClr>
                </a:solidFill>
                <a:prstDash val="solid"/>
              </a:ln>
              <a:effectLst/>
            </p:spPr>
          </p:cxnSp>
          <p:sp>
            <p:nvSpPr>
              <p:cNvPr id="92" name="Oval 91">
                <a:extLst>
                  <a:ext uri="{FF2B5EF4-FFF2-40B4-BE49-F238E27FC236}">
                    <a16:creationId xmlns:a16="http://schemas.microsoft.com/office/drawing/2014/main" id="{3E1B7CF7-6099-4B86-90C8-677F1FFDB864}"/>
                  </a:ext>
                </a:extLst>
              </p:cNvPr>
              <p:cNvSpPr/>
              <p:nvPr/>
            </p:nvSpPr>
            <p:spPr>
              <a:xfrm>
                <a:off x="8620838" y="2159556"/>
                <a:ext cx="80964" cy="80964"/>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103" name="Group 102">
            <a:extLst>
              <a:ext uri="{FF2B5EF4-FFF2-40B4-BE49-F238E27FC236}">
                <a16:creationId xmlns:a16="http://schemas.microsoft.com/office/drawing/2014/main" id="{DBF90AA1-95F8-4014-A27E-242BB959288D}"/>
              </a:ext>
            </a:extLst>
          </p:cNvPr>
          <p:cNvGrpSpPr/>
          <p:nvPr/>
        </p:nvGrpSpPr>
        <p:grpSpPr>
          <a:xfrm>
            <a:off x="8109184" y="2490071"/>
            <a:ext cx="4323520" cy="674015"/>
            <a:chOff x="7206361" y="4498590"/>
            <a:chExt cx="5698479" cy="1051648"/>
          </a:xfrm>
        </p:grpSpPr>
        <p:grpSp>
          <p:nvGrpSpPr>
            <p:cNvPr id="112" name="Group 111">
              <a:extLst>
                <a:ext uri="{FF2B5EF4-FFF2-40B4-BE49-F238E27FC236}">
                  <a16:creationId xmlns:a16="http://schemas.microsoft.com/office/drawing/2014/main" id="{DBEEBA40-B31A-4CA1-9B0C-F66DDBF8FEE0}"/>
                </a:ext>
              </a:extLst>
            </p:cNvPr>
            <p:cNvGrpSpPr/>
            <p:nvPr/>
          </p:nvGrpSpPr>
          <p:grpSpPr>
            <a:xfrm>
              <a:off x="8762232" y="4570671"/>
              <a:ext cx="4142608" cy="979567"/>
              <a:chOff x="154814" y="2692536"/>
              <a:chExt cx="4142608" cy="979567"/>
            </a:xfrm>
          </p:grpSpPr>
          <p:sp>
            <p:nvSpPr>
              <p:cNvPr id="117" name="TextBox 116">
                <a:extLst>
                  <a:ext uri="{FF2B5EF4-FFF2-40B4-BE49-F238E27FC236}">
                    <a16:creationId xmlns:a16="http://schemas.microsoft.com/office/drawing/2014/main" id="{6722B30C-889B-4EED-B08F-FCED02FA995A}"/>
                  </a:ext>
                </a:extLst>
              </p:cNvPr>
              <p:cNvSpPr txBox="1"/>
              <p:nvPr/>
            </p:nvSpPr>
            <p:spPr>
              <a:xfrm>
                <a:off x="154814" y="2692536"/>
                <a:ext cx="4093342" cy="486720"/>
              </a:xfrm>
              <a:prstGeom prst="rect">
                <a:avLst/>
              </a:prstGeom>
              <a:noFill/>
            </p:spPr>
            <p:txBody>
              <a:bodyPr wrap="square" lIns="0" rIns="0" rtlCol="0" anchor="b">
                <a:spAutoFit/>
              </a:bodyPr>
              <a:lstStyle/>
              <a:p>
                <a:pPr defTabSz="1308657">
                  <a:defRPr/>
                </a:pPr>
                <a:r>
                  <a:rPr lang="en-US" sz="1427" b="1" kern="0">
                    <a:solidFill>
                      <a:srgbClr val="E60000"/>
                    </a:solidFill>
                    <a:latin typeface="Vodafone Rg"/>
                  </a:rPr>
                  <a:t>Component Certification</a:t>
                </a:r>
              </a:p>
            </p:txBody>
          </p:sp>
          <p:sp>
            <p:nvSpPr>
              <p:cNvPr id="118" name="TextBox 117">
                <a:extLst>
                  <a:ext uri="{FF2B5EF4-FFF2-40B4-BE49-F238E27FC236}">
                    <a16:creationId xmlns:a16="http://schemas.microsoft.com/office/drawing/2014/main" id="{BAC954A7-5937-43E9-94B6-2E6C2F7EE37D}"/>
                  </a:ext>
                </a:extLst>
              </p:cNvPr>
              <p:cNvSpPr txBox="1"/>
              <p:nvPr/>
            </p:nvSpPr>
            <p:spPr>
              <a:xfrm>
                <a:off x="162607" y="3036817"/>
                <a:ext cx="4134815" cy="635286"/>
              </a:xfrm>
              <a:prstGeom prst="rect">
                <a:avLst/>
              </a:prstGeom>
              <a:noFill/>
            </p:spPr>
            <p:txBody>
              <a:bodyPr wrap="square" lIns="0" rIns="0" rtlCol="0" anchor="t">
                <a:spAutoFit/>
              </a:bodyPr>
              <a:lstStyle/>
              <a:p>
                <a:pPr defTabSz="1308657">
                  <a:defRPr/>
                </a:pPr>
                <a:r>
                  <a:rPr lang="en-US" sz="1023" kern="0">
                    <a:solidFill>
                      <a:srgbClr val="000000">
                        <a:lumMod val="65000"/>
                        <a:lumOff val="35000"/>
                      </a:srgbClr>
                    </a:solidFill>
                    <a:latin typeface="Vodafone Rg"/>
                  </a:rPr>
                  <a:t>TM Forum certification of software components</a:t>
                </a:r>
              </a:p>
              <a:p>
                <a:pPr defTabSz="1308657">
                  <a:defRPr/>
                </a:pPr>
                <a:r>
                  <a:rPr lang="en-US" sz="1023" kern="0">
                    <a:solidFill>
                      <a:srgbClr val="000000">
                        <a:lumMod val="65000"/>
                        <a:lumOff val="35000"/>
                      </a:srgbClr>
                    </a:solidFill>
                    <a:latin typeface="Vodafone Rg"/>
                  </a:rPr>
                  <a:t>Open Digital Lab for industry </a:t>
                </a:r>
                <a:r>
                  <a:rPr lang="en-US" sz="1023" kern="0" err="1">
                    <a:solidFill>
                      <a:srgbClr val="000000">
                        <a:lumMod val="65000"/>
                        <a:lumOff val="35000"/>
                      </a:srgbClr>
                    </a:solidFill>
                    <a:latin typeface="Vodafone Rg"/>
                  </a:rPr>
                  <a:t>PoCs</a:t>
                </a:r>
                <a:endParaRPr lang="en-US" sz="1023" kern="0">
                  <a:solidFill>
                    <a:srgbClr val="000000">
                      <a:lumMod val="65000"/>
                      <a:lumOff val="35000"/>
                    </a:srgbClr>
                  </a:solidFill>
                  <a:latin typeface="Vodafone Rg"/>
                </a:endParaRPr>
              </a:p>
            </p:txBody>
          </p:sp>
        </p:grpSp>
        <p:grpSp>
          <p:nvGrpSpPr>
            <p:cNvPr id="113" name="Group 112">
              <a:extLst>
                <a:ext uri="{FF2B5EF4-FFF2-40B4-BE49-F238E27FC236}">
                  <a16:creationId xmlns:a16="http://schemas.microsoft.com/office/drawing/2014/main" id="{EB05620E-BB12-44E2-A523-A0475D195122}"/>
                </a:ext>
              </a:extLst>
            </p:cNvPr>
            <p:cNvGrpSpPr/>
            <p:nvPr/>
          </p:nvGrpSpPr>
          <p:grpSpPr>
            <a:xfrm flipH="1" flipV="1">
              <a:off x="7206361" y="4498590"/>
              <a:ext cx="1391991" cy="340895"/>
              <a:chOff x="7700013" y="1280501"/>
              <a:chExt cx="1390935" cy="339323"/>
            </a:xfrm>
          </p:grpSpPr>
          <p:cxnSp>
            <p:nvCxnSpPr>
              <p:cNvPr id="114" name="Straight Connector 113">
                <a:extLst>
                  <a:ext uri="{FF2B5EF4-FFF2-40B4-BE49-F238E27FC236}">
                    <a16:creationId xmlns:a16="http://schemas.microsoft.com/office/drawing/2014/main" id="{7AB4D8DB-1EEE-4AF8-8488-20C49A43CF1B}"/>
                  </a:ext>
                </a:extLst>
              </p:cNvPr>
              <p:cNvCxnSpPr>
                <a:cxnSpLocks/>
              </p:cNvCxnSpPr>
              <p:nvPr/>
            </p:nvCxnSpPr>
            <p:spPr>
              <a:xfrm>
                <a:off x="7700013" y="1280501"/>
                <a:ext cx="1350451" cy="2"/>
              </a:xfrm>
              <a:prstGeom prst="line">
                <a:avLst/>
              </a:prstGeom>
              <a:noFill/>
              <a:ln w="6350" cap="flat" cmpd="sng" algn="ctr">
                <a:solidFill>
                  <a:srgbClr val="000000">
                    <a:lumMod val="50000"/>
                    <a:lumOff val="50000"/>
                  </a:srgbClr>
                </a:solidFill>
                <a:prstDash val="solid"/>
              </a:ln>
              <a:effectLst/>
            </p:spPr>
          </p:cxnSp>
          <p:cxnSp>
            <p:nvCxnSpPr>
              <p:cNvPr id="115" name="Straight Connector 114">
                <a:extLst>
                  <a:ext uri="{FF2B5EF4-FFF2-40B4-BE49-F238E27FC236}">
                    <a16:creationId xmlns:a16="http://schemas.microsoft.com/office/drawing/2014/main" id="{2B10DDE3-E71D-4B20-9876-A53FA6D55018}"/>
                  </a:ext>
                </a:extLst>
              </p:cNvPr>
              <p:cNvCxnSpPr>
                <a:cxnSpLocks/>
              </p:cNvCxnSpPr>
              <p:nvPr/>
            </p:nvCxnSpPr>
            <p:spPr>
              <a:xfrm flipH="1">
                <a:off x="9050467" y="1280501"/>
                <a:ext cx="0" cy="266676"/>
              </a:xfrm>
              <a:prstGeom prst="line">
                <a:avLst/>
              </a:prstGeom>
              <a:noFill/>
              <a:ln w="6350" cap="flat" cmpd="sng" algn="ctr">
                <a:solidFill>
                  <a:srgbClr val="000000">
                    <a:lumMod val="50000"/>
                    <a:lumOff val="50000"/>
                  </a:srgbClr>
                </a:solidFill>
                <a:prstDash val="solid"/>
              </a:ln>
              <a:effectLst/>
            </p:spPr>
          </p:cxnSp>
          <p:sp>
            <p:nvSpPr>
              <p:cNvPr id="116" name="Oval 115">
                <a:extLst>
                  <a:ext uri="{FF2B5EF4-FFF2-40B4-BE49-F238E27FC236}">
                    <a16:creationId xmlns:a16="http://schemas.microsoft.com/office/drawing/2014/main" id="{423BF595-C9FA-4ECF-99CA-8DB543B76BB8}"/>
                  </a:ext>
                </a:extLst>
              </p:cNvPr>
              <p:cNvSpPr/>
              <p:nvPr/>
            </p:nvSpPr>
            <p:spPr>
              <a:xfrm>
                <a:off x="9009985" y="1538861"/>
                <a:ext cx="80963" cy="80963"/>
              </a:xfrm>
              <a:prstGeom prst="ellipse">
                <a:avLst/>
              </a:prstGeom>
              <a:solidFill>
                <a:srgbClr val="FFFFFF"/>
              </a:solidFill>
              <a:ln w="6350" cap="flat" cmpd="sng" algn="ctr">
                <a:solidFill>
                  <a:srgbClr val="000000">
                    <a:lumMod val="50000"/>
                    <a:lumOff val="50000"/>
                  </a:srgbClr>
                </a:solidFill>
                <a:prstDash val="solid"/>
              </a:ln>
              <a:effectLst/>
            </p:spPr>
            <p:txBody>
              <a:bodyPr rot="0" spcFirstLastPara="0" vertOverflow="overflow" horzOverflow="overflow" vert="horz" wrap="square" lIns="66761" tIns="33381" rIns="66761" bIns="33381" numCol="1" spcCol="0" rtlCol="0" fromWordArt="0" anchor="ctr" anchorCtr="0" forceAA="0" compatLnSpc="1">
                <a:prstTxWarp prst="textNoShape">
                  <a:avLst/>
                </a:prstTxWarp>
                <a:noAutofit/>
              </a:bodyPr>
              <a:lstStyle/>
              <a:p>
                <a:pPr algn="ctr" defTabSz="1308657">
                  <a:defRPr/>
                </a:pPr>
                <a:endParaRPr lang="en-US" sz="1315" kern="0">
                  <a:solidFill>
                    <a:srgbClr val="FFFFFF"/>
                  </a:solidFill>
                  <a:latin typeface="Vodafone Rg"/>
                </a:endParaRPr>
              </a:p>
            </p:txBody>
          </p:sp>
        </p:grpSp>
      </p:grpSp>
      <p:grpSp>
        <p:nvGrpSpPr>
          <p:cNvPr id="11" name="Group 10">
            <a:extLst>
              <a:ext uri="{FF2B5EF4-FFF2-40B4-BE49-F238E27FC236}">
                <a16:creationId xmlns:a16="http://schemas.microsoft.com/office/drawing/2014/main" id="{45A86A33-59EC-4716-A689-A6004B8DF89E}"/>
              </a:ext>
            </a:extLst>
          </p:cNvPr>
          <p:cNvGrpSpPr/>
          <p:nvPr/>
        </p:nvGrpSpPr>
        <p:grpSpPr>
          <a:xfrm>
            <a:off x="4319803" y="1153338"/>
            <a:ext cx="3193092" cy="1725588"/>
            <a:chOff x="3267846" y="1298111"/>
            <a:chExt cx="2394819" cy="1294191"/>
          </a:xfrm>
        </p:grpSpPr>
        <p:sp>
          <p:nvSpPr>
            <p:cNvPr id="9" name="Arrow: Bent 8">
              <a:extLst>
                <a:ext uri="{FF2B5EF4-FFF2-40B4-BE49-F238E27FC236}">
                  <a16:creationId xmlns:a16="http://schemas.microsoft.com/office/drawing/2014/main" id="{A6A0B2F8-E639-426C-BDB0-4913CB19385A}"/>
                </a:ext>
              </a:extLst>
            </p:cNvPr>
            <p:cNvSpPr/>
            <p:nvPr/>
          </p:nvSpPr>
          <p:spPr>
            <a:xfrm rot="5400000">
              <a:off x="4551249" y="1480886"/>
              <a:ext cx="1160161" cy="1062671"/>
            </a:xfrm>
            <a:prstGeom prst="bentArrow">
              <a:avLst>
                <a:gd name="adj1" fmla="val 12078"/>
                <a:gd name="adj2" fmla="val 19119"/>
                <a:gd name="adj3" fmla="val 18191"/>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tx1"/>
                </a:solidFill>
              </a:endParaRPr>
            </a:p>
          </p:txBody>
        </p:sp>
        <p:sp>
          <p:nvSpPr>
            <p:cNvPr id="10" name="TextBox 9">
              <a:extLst>
                <a:ext uri="{FF2B5EF4-FFF2-40B4-BE49-F238E27FC236}">
                  <a16:creationId xmlns:a16="http://schemas.microsoft.com/office/drawing/2014/main" id="{6A32CDD1-1813-4E0C-93DA-10E1F98792FD}"/>
                </a:ext>
              </a:extLst>
            </p:cNvPr>
            <p:cNvSpPr txBox="1"/>
            <p:nvPr/>
          </p:nvSpPr>
          <p:spPr>
            <a:xfrm>
              <a:off x="3267846" y="1298111"/>
              <a:ext cx="1305695" cy="346249"/>
            </a:xfrm>
            <a:prstGeom prst="rect">
              <a:avLst/>
            </a:prstGeom>
            <a:noFill/>
          </p:spPr>
          <p:txBody>
            <a:bodyPr wrap="none" rtlCol="0">
              <a:spAutoFit/>
            </a:bodyPr>
            <a:lstStyle/>
            <a:p>
              <a:r>
                <a:rPr lang="en-GB" sz="2400" b="1">
                  <a:solidFill>
                    <a:srgbClr val="FF0000"/>
                  </a:solidFill>
                  <a:latin typeface="Vodafone Rg"/>
                </a:rPr>
                <a:t>We are here</a:t>
              </a:r>
            </a:p>
          </p:txBody>
        </p:sp>
      </p:grpSp>
    </p:spTree>
    <p:extLst>
      <p:ext uri="{BB962C8B-B14F-4D97-AF65-F5344CB8AC3E}">
        <p14:creationId xmlns:p14="http://schemas.microsoft.com/office/powerpoint/2010/main" val="76440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10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10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1000"/>
                                        <p:tgtEl>
                                          <p:spTgt spid="9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7">
            <a:extLst>
              <a:ext uri="{FF2B5EF4-FFF2-40B4-BE49-F238E27FC236}">
                <a16:creationId xmlns:a16="http://schemas.microsoft.com/office/drawing/2014/main" id="{31BC8B95-857A-2C8D-3291-91F57D156AC0}"/>
              </a:ext>
            </a:extLst>
          </p:cNvPr>
          <p:cNvSpPr/>
          <p:nvPr/>
        </p:nvSpPr>
        <p:spPr>
          <a:xfrm>
            <a:off x="307203" y="2264349"/>
            <a:ext cx="5466004" cy="3232934"/>
          </a:xfrm>
          <a:prstGeom prst="roundRect">
            <a:avLst>
              <a:gd name="adj" fmla="val 429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ODA Canvas</a:t>
            </a:r>
          </a:p>
        </p:txBody>
      </p:sp>
      <p:sp>
        <p:nvSpPr>
          <p:cNvPr id="82" name="Rounded Rectangle 7">
            <a:extLst>
              <a:ext uri="{FF2B5EF4-FFF2-40B4-BE49-F238E27FC236}">
                <a16:creationId xmlns:a16="http://schemas.microsoft.com/office/drawing/2014/main" id="{0F42D0EB-BFE1-6DA2-70B9-24A56265DDFE}"/>
              </a:ext>
            </a:extLst>
          </p:cNvPr>
          <p:cNvSpPr/>
          <p:nvPr/>
        </p:nvSpPr>
        <p:spPr>
          <a:xfrm>
            <a:off x="6837085" y="2252424"/>
            <a:ext cx="3882806" cy="3244859"/>
          </a:xfrm>
          <a:prstGeom prst="roundRect">
            <a:avLst>
              <a:gd name="adj" fmla="val 4898"/>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ODA Canvas</a:t>
            </a:r>
          </a:p>
        </p:txBody>
      </p:sp>
      <p:sp>
        <p:nvSpPr>
          <p:cNvPr id="25" name="Arrow: Pentagon 24">
            <a:extLst>
              <a:ext uri="{FF2B5EF4-FFF2-40B4-BE49-F238E27FC236}">
                <a16:creationId xmlns:a16="http://schemas.microsoft.com/office/drawing/2014/main" id="{A766ABAD-A3A1-79BD-855E-845D7B10FB9E}"/>
              </a:ext>
            </a:extLst>
          </p:cNvPr>
          <p:cNvSpPr/>
          <p:nvPr/>
        </p:nvSpPr>
        <p:spPr>
          <a:xfrm>
            <a:off x="6424308" y="1054298"/>
            <a:ext cx="4723594" cy="960070"/>
          </a:xfrm>
          <a:prstGeom prst="homePlate">
            <a:avLst/>
          </a:prstGeom>
          <a:solidFill>
            <a:schemeClr val="accent3">
              <a:lumMod val="75000"/>
            </a:schemeClr>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Interoperable applications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CSPs and vendors verify interoperability of their applications using the ODA Canvas for end-to-end use case demonstrations</a:t>
            </a:r>
            <a:endPar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 name="Arrow: Pentagon 25">
            <a:extLst>
              <a:ext uri="{FF2B5EF4-FFF2-40B4-BE49-F238E27FC236}">
                <a16:creationId xmlns:a16="http://schemas.microsoft.com/office/drawing/2014/main" id="{670C69EA-ADEB-09CF-7DB3-1F042D0329EF}"/>
              </a:ext>
            </a:extLst>
          </p:cNvPr>
          <p:cNvSpPr/>
          <p:nvPr/>
        </p:nvSpPr>
        <p:spPr>
          <a:xfrm>
            <a:off x="312797" y="1054298"/>
            <a:ext cx="4723594" cy="960070"/>
          </a:xfrm>
          <a:prstGeom prst="homePlat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Level 2: Cloud-ready applications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CSPs deploy their own ODA Canvas environment, and vendors design microservices based cloud native applications that can run on it</a:t>
            </a:r>
          </a:p>
        </p:txBody>
      </p:sp>
      <p:sp>
        <p:nvSpPr>
          <p:cNvPr id="11" name="Title 10">
            <a:extLst>
              <a:ext uri="{FF2B5EF4-FFF2-40B4-BE49-F238E27FC236}">
                <a16:creationId xmlns:a16="http://schemas.microsoft.com/office/drawing/2014/main" id="{F5829AB1-69A0-6BA1-B067-DCF6B6694157}"/>
              </a:ext>
            </a:extLst>
          </p:cNvPr>
          <p:cNvSpPr>
            <a:spLocks noGrp="1"/>
          </p:cNvSpPr>
          <p:nvPr>
            <p:ph type="title"/>
          </p:nvPr>
        </p:nvSpPr>
        <p:spPr/>
        <p:txBody>
          <a:bodyPr/>
          <a:lstStyle/>
          <a:p>
            <a:r>
              <a:rPr lang="en-US" dirty="0"/>
              <a:t>Cloud native deployment on the ODA Canvas (2023)</a:t>
            </a:r>
          </a:p>
        </p:txBody>
      </p:sp>
      <p:grpSp>
        <p:nvGrpSpPr>
          <p:cNvPr id="27" name="Group 26">
            <a:extLst>
              <a:ext uri="{FF2B5EF4-FFF2-40B4-BE49-F238E27FC236}">
                <a16:creationId xmlns:a16="http://schemas.microsoft.com/office/drawing/2014/main" id="{6D0729EE-D5B2-BB18-7A43-68037AF90CFF}"/>
              </a:ext>
            </a:extLst>
          </p:cNvPr>
          <p:cNvGrpSpPr/>
          <p:nvPr/>
        </p:nvGrpSpPr>
        <p:grpSpPr>
          <a:xfrm>
            <a:off x="426051" y="2334516"/>
            <a:ext cx="5313367" cy="2964383"/>
            <a:chOff x="3271872" y="1092551"/>
            <a:chExt cx="7916884" cy="3969227"/>
          </a:xfrm>
        </p:grpSpPr>
        <p:sp>
          <p:nvSpPr>
            <p:cNvPr id="28" name="Flowchart: Process 27">
              <a:extLst>
                <a:ext uri="{FF2B5EF4-FFF2-40B4-BE49-F238E27FC236}">
                  <a16:creationId xmlns:a16="http://schemas.microsoft.com/office/drawing/2014/main" id="{1C8643DB-B72D-C459-6B69-592AB2D20693}"/>
                </a:ext>
              </a:extLst>
            </p:cNvPr>
            <p:cNvSpPr/>
            <p:nvPr/>
          </p:nvSpPr>
          <p:spPr>
            <a:xfrm>
              <a:off x="6676552" y="1092551"/>
              <a:ext cx="227034" cy="824922"/>
            </a:xfrm>
            <a:prstGeom prst="flowChartProcess">
              <a:avLst/>
            </a:prstGeom>
            <a:solidFill>
              <a:sysClr val="window" lastClr="FFFFFF"/>
            </a:solidFill>
            <a:ln w="25400" cap="flat" cmpd="sng" algn="ctr">
              <a:no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1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endParaRPr>
            </a:p>
          </p:txBody>
        </p:sp>
        <p:sp>
          <p:nvSpPr>
            <p:cNvPr id="29" name="Can 1">
              <a:extLst>
                <a:ext uri="{FF2B5EF4-FFF2-40B4-BE49-F238E27FC236}">
                  <a16:creationId xmlns:a16="http://schemas.microsoft.com/office/drawing/2014/main" id="{E6CA08BC-598F-2FB8-31BE-60C374733B0D}"/>
                </a:ext>
              </a:extLst>
            </p:cNvPr>
            <p:cNvSpPr/>
            <p:nvPr/>
          </p:nvSpPr>
          <p:spPr>
            <a:xfrm rot="5400000">
              <a:off x="4048582" y="534146"/>
              <a:ext cx="1233150" cy="2682586"/>
            </a:xfrm>
            <a:prstGeom prst="can">
              <a:avLst/>
            </a:prstGeom>
            <a:solidFill>
              <a:sysClr val="window" lastClr="FFFFFF"/>
            </a:solidFill>
            <a:ln w="25400" cap="flat" cmpd="sng" algn="ctr">
              <a:solidFill>
                <a:srgbClr val="E0121D"/>
              </a:solidFill>
              <a:prstDash val="solid"/>
              <a:miter lim="800000"/>
            </a:ln>
            <a:effectLst/>
          </p:spPr>
          <p:txBody>
            <a:bodyPr spcFirstLastPara="0" vert="vert270" wrap="square" lIns="79200" tIns="79200" rIns="79200" bIns="79200" numCol="1" spcCol="1270" rtlCol="0" anchor="t"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CI/CD Release</a:t>
              </a:r>
            </a:p>
          </p:txBody>
        </p:sp>
        <p:sp>
          <p:nvSpPr>
            <p:cNvPr id="30" name="Bent Arrow 2">
              <a:extLst>
                <a:ext uri="{FF2B5EF4-FFF2-40B4-BE49-F238E27FC236}">
                  <a16:creationId xmlns:a16="http://schemas.microsoft.com/office/drawing/2014/main" id="{8943E1DC-E961-15BA-4F96-6672770D4EC6}"/>
                </a:ext>
              </a:extLst>
            </p:cNvPr>
            <p:cNvSpPr/>
            <p:nvPr/>
          </p:nvSpPr>
          <p:spPr>
            <a:xfrm rot="5400000">
              <a:off x="5774003" y="1686095"/>
              <a:ext cx="1553497" cy="1432074"/>
            </a:xfrm>
            <a:prstGeom prst="bentArrow">
              <a:avLst/>
            </a:prstGeom>
            <a:solidFill>
              <a:srgbClr val="E0121D"/>
            </a:solidFill>
            <a:ln w="25400" cap="flat" cmpd="sng" algn="ctr">
              <a:no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endParaRPr kumimoji="0" lang="en-GB" sz="11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endParaRPr>
            </a:p>
          </p:txBody>
        </p:sp>
        <p:sp>
          <p:nvSpPr>
            <p:cNvPr id="31" name="TextBox 30">
              <a:extLst>
                <a:ext uri="{FF2B5EF4-FFF2-40B4-BE49-F238E27FC236}">
                  <a16:creationId xmlns:a16="http://schemas.microsoft.com/office/drawing/2014/main" id="{25B0F1AA-AF88-AAC6-AFCA-A7D31CDF6E4F}"/>
                </a:ext>
              </a:extLst>
            </p:cNvPr>
            <p:cNvSpPr txBox="1"/>
            <p:nvPr/>
          </p:nvSpPr>
          <p:spPr>
            <a:xfrm>
              <a:off x="7804243" y="1576157"/>
              <a:ext cx="3384513" cy="772695"/>
            </a:xfrm>
            <a:prstGeom prst="rect">
              <a:avLst/>
            </a:prstGeom>
            <a:noFill/>
          </p:spPr>
          <p:txBody>
            <a:bodyPr wrap="square" rtlCol="0">
              <a:spAutoFit/>
            </a:bodyPr>
            <a:lstStyle>
              <a:defPPr>
                <a:defRPr lang="en-US"/>
              </a:defPPr>
              <a:lvl1pPr>
                <a:defRPr sz="110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The ODA Canvas comprises the execution environment as well as the release automation part of a CI/CD</a:t>
              </a:r>
            </a:p>
          </p:txBody>
        </p:sp>
        <p:grpSp>
          <p:nvGrpSpPr>
            <p:cNvPr id="32" name="Group 31">
              <a:extLst>
                <a:ext uri="{FF2B5EF4-FFF2-40B4-BE49-F238E27FC236}">
                  <a16:creationId xmlns:a16="http://schemas.microsoft.com/office/drawing/2014/main" id="{CA03DE6C-ECC4-E7A3-4702-4CB532197E56}"/>
                </a:ext>
              </a:extLst>
            </p:cNvPr>
            <p:cNvGrpSpPr/>
            <p:nvPr/>
          </p:nvGrpSpPr>
          <p:grpSpPr>
            <a:xfrm>
              <a:off x="3271872" y="3178880"/>
              <a:ext cx="7755834" cy="1882898"/>
              <a:chOff x="5132797" y="4804411"/>
              <a:chExt cx="6426568" cy="1285441"/>
            </a:xfrm>
          </p:grpSpPr>
          <p:sp>
            <p:nvSpPr>
              <p:cNvPr id="34" name="Rounded Rectangle 7">
                <a:extLst>
                  <a:ext uri="{FF2B5EF4-FFF2-40B4-BE49-F238E27FC236}">
                    <a16:creationId xmlns:a16="http://schemas.microsoft.com/office/drawing/2014/main" id="{29F9387B-5EDC-63E8-341B-96DAA614063D}"/>
                  </a:ext>
                </a:extLst>
              </p:cNvPr>
              <p:cNvSpPr/>
              <p:nvPr/>
            </p:nvSpPr>
            <p:spPr>
              <a:xfrm>
                <a:off x="6767715" y="4804411"/>
                <a:ext cx="3156732" cy="935580"/>
              </a:xfrm>
              <a:prstGeom prst="roundRect">
                <a:avLst>
                  <a:gd name="adj" fmla="val 11915"/>
                </a:avLst>
              </a:prstGeom>
              <a:gradFill rotWithShape="1">
                <a:gsLst>
                  <a:gs pos="0">
                    <a:srgbClr val="E0121D">
                      <a:lumMod val="110000"/>
                      <a:satMod val="105000"/>
                      <a:tint val="67000"/>
                    </a:srgbClr>
                  </a:gs>
                  <a:gs pos="50000">
                    <a:srgbClr val="E0121D">
                      <a:lumMod val="105000"/>
                      <a:satMod val="103000"/>
                      <a:tint val="73000"/>
                    </a:srgbClr>
                  </a:gs>
                  <a:gs pos="100000">
                    <a:srgbClr val="E0121D">
                      <a:lumMod val="105000"/>
                      <a:satMod val="109000"/>
                      <a:tint val="81000"/>
                    </a:srgbClr>
                  </a:gs>
                </a:gsLst>
                <a:lin ang="5400000" scaled="0"/>
              </a:gradFill>
              <a:ln w="6350" cap="flat" cmpd="sng" algn="ctr">
                <a:solidFill>
                  <a:srgbClr val="E0121D"/>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Runtime Environment </a:t>
                </a:r>
                <a:b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(eg Kubernetes)</a:t>
                </a:r>
              </a:p>
            </p:txBody>
          </p:sp>
          <p:sp>
            <p:nvSpPr>
              <p:cNvPr id="35" name="Rounded Rectangle 11">
                <a:extLst>
                  <a:ext uri="{FF2B5EF4-FFF2-40B4-BE49-F238E27FC236}">
                    <a16:creationId xmlns:a16="http://schemas.microsoft.com/office/drawing/2014/main" id="{8FFB8F8A-41B6-0CF0-A0B0-DCAB278C68CE}"/>
                  </a:ext>
                </a:extLst>
              </p:cNvPr>
              <p:cNvSpPr/>
              <p:nvPr/>
            </p:nvSpPr>
            <p:spPr>
              <a:xfrm>
                <a:off x="9995548" y="4804411"/>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Service Registry</a:t>
                </a:r>
              </a:p>
            </p:txBody>
          </p:sp>
          <p:sp>
            <p:nvSpPr>
              <p:cNvPr id="36" name="Rounded Rectangle 12">
                <a:extLst>
                  <a:ext uri="{FF2B5EF4-FFF2-40B4-BE49-F238E27FC236}">
                    <a16:creationId xmlns:a16="http://schemas.microsoft.com/office/drawing/2014/main" id="{32F298AC-D9DB-140C-B728-858D6EF86298}"/>
                  </a:ext>
                </a:extLst>
              </p:cNvPr>
              <p:cNvSpPr/>
              <p:nvPr/>
            </p:nvSpPr>
            <p:spPr>
              <a:xfrm>
                <a:off x="9995548" y="5827779"/>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Event Hub</a:t>
                </a:r>
              </a:p>
            </p:txBody>
          </p:sp>
          <p:sp>
            <p:nvSpPr>
              <p:cNvPr id="38" name="Rounded Rectangle 13">
                <a:extLst>
                  <a:ext uri="{FF2B5EF4-FFF2-40B4-BE49-F238E27FC236}">
                    <a16:creationId xmlns:a16="http://schemas.microsoft.com/office/drawing/2014/main" id="{D78DA4E8-2AA8-0A6B-61C3-3FD47D53309A}"/>
                  </a:ext>
                </a:extLst>
              </p:cNvPr>
              <p:cNvSpPr/>
              <p:nvPr/>
            </p:nvSpPr>
            <p:spPr>
              <a:xfrm>
                <a:off x="8366416" y="5827779"/>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Authorization</a:t>
                </a:r>
              </a:p>
            </p:txBody>
          </p:sp>
          <p:sp>
            <p:nvSpPr>
              <p:cNvPr id="39" name="Rounded Rectangle 14">
                <a:extLst>
                  <a:ext uri="{FF2B5EF4-FFF2-40B4-BE49-F238E27FC236}">
                    <a16:creationId xmlns:a16="http://schemas.microsoft.com/office/drawing/2014/main" id="{7DFEF8CE-9B91-0CBF-6B52-A550C6042040}"/>
                  </a:ext>
                </a:extLst>
              </p:cNvPr>
              <p:cNvSpPr/>
              <p:nvPr/>
            </p:nvSpPr>
            <p:spPr>
              <a:xfrm>
                <a:off x="6737282" y="5827779"/>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Service Mesh</a:t>
                </a:r>
              </a:p>
            </p:txBody>
          </p:sp>
          <p:sp>
            <p:nvSpPr>
              <p:cNvPr id="43" name="Rounded Rectangle 15">
                <a:extLst>
                  <a:ext uri="{FF2B5EF4-FFF2-40B4-BE49-F238E27FC236}">
                    <a16:creationId xmlns:a16="http://schemas.microsoft.com/office/drawing/2014/main" id="{018382A4-8069-D657-A067-870D39F23DA7}"/>
                  </a:ext>
                </a:extLst>
              </p:cNvPr>
              <p:cNvSpPr/>
              <p:nvPr/>
            </p:nvSpPr>
            <p:spPr>
              <a:xfrm>
                <a:off x="5132797" y="4804411"/>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API Gateway</a:t>
                </a:r>
              </a:p>
            </p:txBody>
          </p:sp>
          <p:sp>
            <p:nvSpPr>
              <p:cNvPr id="44" name="Rounded Rectangle 16">
                <a:extLst>
                  <a:ext uri="{FF2B5EF4-FFF2-40B4-BE49-F238E27FC236}">
                    <a16:creationId xmlns:a16="http://schemas.microsoft.com/office/drawing/2014/main" id="{D9504475-ADF6-24DF-0431-271B618182BC}"/>
                  </a:ext>
                </a:extLst>
              </p:cNvPr>
              <p:cNvSpPr/>
              <p:nvPr/>
            </p:nvSpPr>
            <p:spPr>
              <a:xfrm>
                <a:off x="9995548" y="5141165"/>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Logging</a:t>
                </a:r>
              </a:p>
            </p:txBody>
          </p:sp>
          <p:sp>
            <p:nvSpPr>
              <p:cNvPr id="45" name="Rounded Rectangle 18">
                <a:extLst>
                  <a:ext uri="{FF2B5EF4-FFF2-40B4-BE49-F238E27FC236}">
                    <a16:creationId xmlns:a16="http://schemas.microsoft.com/office/drawing/2014/main" id="{3975B122-4909-A809-E1A2-33E2D6A3093A}"/>
                  </a:ext>
                </a:extLst>
              </p:cNvPr>
              <p:cNvSpPr/>
              <p:nvPr/>
            </p:nvSpPr>
            <p:spPr>
              <a:xfrm>
                <a:off x="5132797" y="5141165"/>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Load Balancing</a:t>
                </a:r>
              </a:p>
            </p:txBody>
          </p:sp>
          <p:sp>
            <p:nvSpPr>
              <p:cNvPr id="47" name="Rounded Rectangle 33">
                <a:extLst>
                  <a:ext uri="{FF2B5EF4-FFF2-40B4-BE49-F238E27FC236}">
                    <a16:creationId xmlns:a16="http://schemas.microsoft.com/office/drawing/2014/main" id="{0F6F17FB-0DB2-891B-7A34-7CC485C2FFDE}"/>
                  </a:ext>
                </a:extLst>
              </p:cNvPr>
              <p:cNvSpPr/>
              <p:nvPr/>
            </p:nvSpPr>
            <p:spPr>
              <a:xfrm>
                <a:off x="9995548" y="5477919"/>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Service Discovery</a:t>
                </a:r>
              </a:p>
            </p:txBody>
          </p:sp>
          <p:sp>
            <p:nvSpPr>
              <p:cNvPr id="48" name="Rounded Rectangle 18">
                <a:extLst>
                  <a:ext uri="{FF2B5EF4-FFF2-40B4-BE49-F238E27FC236}">
                    <a16:creationId xmlns:a16="http://schemas.microsoft.com/office/drawing/2014/main" id="{6B9F13D7-FE15-28F7-3578-7F4C0803AA22}"/>
                  </a:ext>
                </a:extLst>
              </p:cNvPr>
              <p:cNvSpPr/>
              <p:nvPr/>
            </p:nvSpPr>
            <p:spPr>
              <a:xfrm>
                <a:off x="5132797" y="5477919"/>
                <a:ext cx="1563817" cy="262073"/>
              </a:xfrm>
              <a:prstGeom prst="roundRect">
                <a:avLst/>
              </a:prstGeom>
              <a:gradFill rotWithShape="1">
                <a:gsLst>
                  <a:gs pos="0">
                    <a:srgbClr val="999999">
                      <a:lumMod val="110000"/>
                      <a:satMod val="105000"/>
                      <a:tint val="67000"/>
                    </a:srgbClr>
                  </a:gs>
                  <a:gs pos="50000">
                    <a:srgbClr val="999999">
                      <a:lumMod val="105000"/>
                      <a:satMod val="103000"/>
                      <a:tint val="73000"/>
                    </a:srgbClr>
                  </a:gs>
                  <a:gs pos="100000">
                    <a:srgbClr val="999999">
                      <a:lumMod val="105000"/>
                      <a:satMod val="109000"/>
                      <a:tint val="81000"/>
                    </a:srgbClr>
                  </a:gs>
                </a:gsLst>
                <a:lin ang="5400000" scaled="0"/>
              </a:gradFill>
              <a:ln w="6350" cap="flat" cmpd="sng" algn="ctr">
                <a:solidFill>
                  <a:srgbClr val="999999"/>
                </a:solidFill>
                <a:prstDash val="solid"/>
                <a:miter lim="800000"/>
              </a:ln>
              <a:effectLst/>
            </p:spPr>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200" b="0" i="0" u="none" strike="noStrike" kern="0" cap="none" spc="0" normalizeH="0" baseline="0" noProof="0">
                    <a:ln>
                      <a:noFill/>
                    </a:ln>
                    <a:solidFill>
                      <a:srgbClr val="34342B"/>
                    </a:solidFill>
                    <a:effectLst/>
                    <a:uLnTx/>
                    <a:uFillTx/>
                    <a:latin typeface="Calibri" panose="020F0502020204030204" pitchFamily="34" charset="0"/>
                    <a:ea typeface="+mn-ea"/>
                    <a:cs typeface="Calibri" panose="020F0502020204030204" pitchFamily="34" charset="0"/>
                  </a:rPr>
                  <a:t>License Manager</a:t>
                </a:r>
                <a:endParaRPr kumimoji="0" lang="en-US" sz="2400" b="0" i="0" u="none" strike="noStrike" kern="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endParaRPr>
              </a:p>
            </p:txBody>
          </p:sp>
        </p:grpSp>
      </p:grpSp>
      <p:sp>
        <p:nvSpPr>
          <p:cNvPr id="59" name="TextBox 58">
            <a:extLst>
              <a:ext uri="{FF2B5EF4-FFF2-40B4-BE49-F238E27FC236}">
                <a16:creationId xmlns:a16="http://schemas.microsoft.com/office/drawing/2014/main" id="{5EFD5693-55EB-F2EC-FFCC-AE53A3B6044F}"/>
              </a:ext>
            </a:extLst>
          </p:cNvPr>
          <p:cNvSpPr txBox="1"/>
          <p:nvPr/>
        </p:nvSpPr>
        <p:spPr>
          <a:xfrm>
            <a:off x="312797" y="5818992"/>
            <a:ext cx="5380926" cy="9618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Open Digital Lab</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TM Forum provides a reference ODA Canvas and Open Digital Lab (ODL) environment where members can deploy containerized applications.</a:t>
            </a:r>
            <a:b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ODA-CA project has built an opensource ODA Canvas and prototype CTK.</a:t>
            </a:r>
          </a:p>
        </p:txBody>
      </p:sp>
      <p:sp>
        <p:nvSpPr>
          <p:cNvPr id="60" name="TextBox 59">
            <a:extLst>
              <a:ext uri="{FF2B5EF4-FFF2-40B4-BE49-F238E27FC236}">
                <a16:creationId xmlns:a16="http://schemas.microsoft.com/office/drawing/2014/main" id="{06021AE1-787D-A41E-34D9-32270B58384A}"/>
              </a:ext>
            </a:extLst>
          </p:cNvPr>
          <p:cNvSpPr txBox="1"/>
          <p:nvPr/>
        </p:nvSpPr>
        <p:spPr>
          <a:xfrm>
            <a:off x="6418794" y="5837864"/>
            <a:ext cx="5380926" cy="9618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ODA Reference Implementation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TM Forum is building an ODA Reference Implementation on the Canvas in the Open Digital Lab, which can be used as a platform for testing end-to-end use cases.</a:t>
            </a:r>
            <a:b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Several Catalysts have demonstrated end-to-end use cases in the lab.</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67" name="Group 66">
            <a:extLst>
              <a:ext uri="{FF2B5EF4-FFF2-40B4-BE49-F238E27FC236}">
                <a16:creationId xmlns:a16="http://schemas.microsoft.com/office/drawing/2014/main" id="{42BBCA44-D2C6-EC2C-C5CF-5C5698AB7A34}"/>
              </a:ext>
            </a:extLst>
          </p:cNvPr>
          <p:cNvGrpSpPr/>
          <p:nvPr/>
        </p:nvGrpSpPr>
        <p:grpSpPr>
          <a:xfrm>
            <a:off x="7933190" y="2277120"/>
            <a:ext cx="2653704" cy="2321350"/>
            <a:chOff x="6459166" y="2494601"/>
            <a:chExt cx="2653704" cy="2321350"/>
          </a:xfrm>
        </p:grpSpPr>
        <p:pic>
          <p:nvPicPr>
            <p:cNvPr id="68" name="Picture 67" descr="Diagram, shape&#10;&#10;Description automatically generated">
              <a:extLst>
                <a:ext uri="{FF2B5EF4-FFF2-40B4-BE49-F238E27FC236}">
                  <a16:creationId xmlns:a16="http://schemas.microsoft.com/office/drawing/2014/main" id="{FF04C8A2-CE81-883F-1A6A-0342ABE5CDA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87994" y="3744825"/>
              <a:ext cx="1224876" cy="1071126"/>
            </a:xfrm>
            <a:prstGeom prst="rect">
              <a:avLst/>
            </a:prstGeom>
          </p:spPr>
        </p:pic>
        <p:pic>
          <p:nvPicPr>
            <p:cNvPr id="69" name="Picture 68" descr="Diagram, shape&#10;&#10;Description automatically generated">
              <a:extLst>
                <a:ext uri="{FF2B5EF4-FFF2-40B4-BE49-F238E27FC236}">
                  <a16:creationId xmlns:a16="http://schemas.microsoft.com/office/drawing/2014/main" id="{B0E6F869-96A6-E95D-0FC1-1D71B395D28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544795" y="3128468"/>
              <a:ext cx="1224876" cy="1071126"/>
            </a:xfrm>
            <a:prstGeom prst="rect">
              <a:avLst/>
            </a:prstGeom>
          </p:spPr>
        </p:pic>
        <p:pic>
          <p:nvPicPr>
            <p:cNvPr id="70" name="Picture 69" descr="Diagram, shape&#10;&#10;Description automatically generated">
              <a:extLst>
                <a:ext uri="{FF2B5EF4-FFF2-40B4-BE49-F238E27FC236}">
                  <a16:creationId xmlns:a16="http://schemas.microsoft.com/office/drawing/2014/main" id="{C9282E2C-93BE-292B-DE01-A32AFD83BEB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826879" y="3121464"/>
              <a:ext cx="1224876" cy="1071126"/>
            </a:xfrm>
            <a:prstGeom prst="rect">
              <a:avLst/>
            </a:prstGeom>
          </p:spPr>
        </p:pic>
        <p:pic>
          <p:nvPicPr>
            <p:cNvPr id="71" name="Picture 70" descr="Diagram, shape&#10;&#10;Description automatically generated">
              <a:extLst>
                <a:ext uri="{FF2B5EF4-FFF2-40B4-BE49-F238E27FC236}">
                  <a16:creationId xmlns:a16="http://schemas.microsoft.com/office/drawing/2014/main" id="{E0301B0C-2C8C-C277-7DF7-3C7AD7BE1FB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459166" y="2494601"/>
              <a:ext cx="1224876" cy="1071126"/>
            </a:xfrm>
            <a:prstGeom prst="rect">
              <a:avLst/>
            </a:prstGeom>
          </p:spPr>
        </p:pic>
        <p:pic>
          <p:nvPicPr>
            <p:cNvPr id="72" name="Picture 71" descr="Diagram, shape&#10;&#10;Description automatically generated">
              <a:extLst>
                <a:ext uri="{FF2B5EF4-FFF2-40B4-BE49-F238E27FC236}">
                  <a16:creationId xmlns:a16="http://schemas.microsoft.com/office/drawing/2014/main" id="{31EF3053-50A9-91E8-CCF9-DBFD65DB744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187588" y="2505107"/>
              <a:ext cx="1224876" cy="1071126"/>
            </a:xfrm>
            <a:prstGeom prst="rect">
              <a:avLst/>
            </a:prstGeom>
          </p:spPr>
        </p:pic>
        <p:grpSp>
          <p:nvGrpSpPr>
            <p:cNvPr id="73" name="Group 72">
              <a:extLst>
                <a:ext uri="{FF2B5EF4-FFF2-40B4-BE49-F238E27FC236}">
                  <a16:creationId xmlns:a16="http://schemas.microsoft.com/office/drawing/2014/main" id="{5772B078-11C9-1F5B-218A-95C75CF50DB8}"/>
                </a:ext>
              </a:extLst>
            </p:cNvPr>
            <p:cNvGrpSpPr/>
            <p:nvPr/>
          </p:nvGrpSpPr>
          <p:grpSpPr>
            <a:xfrm>
              <a:off x="6747415" y="2704485"/>
              <a:ext cx="2104271" cy="2007093"/>
              <a:chOff x="3950970" y="2404110"/>
              <a:chExt cx="2145030" cy="2045970"/>
            </a:xfrm>
          </p:grpSpPr>
          <p:pic>
            <p:nvPicPr>
              <p:cNvPr id="74" name="Picture 12">
                <a:extLst>
                  <a:ext uri="{FF2B5EF4-FFF2-40B4-BE49-F238E27FC236}">
                    <a16:creationId xmlns:a16="http://schemas.microsoft.com/office/drawing/2014/main" id="{6659A819-E5CE-A375-8F60-872C6024E38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56451" y="2410167"/>
                <a:ext cx="2139549" cy="2037666"/>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9D01F361-1179-E06F-5083-0EF122EA14A6}"/>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7" name="Group 6">
            <a:extLst>
              <a:ext uri="{FF2B5EF4-FFF2-40B4-BE49-F238E27FC236}">
                <a16:creationId xmlns:a16="http://schemas.microsoft.com/office/drawing/2014/main" id="{60FEF092-1C28-C575-8297-C95E51B58F11}"/>
              </a:ext>
            </a:extLst>
          </p:cNvPr>
          <p:cNvGrpSpPr/>
          <p:nvPr/>
        </p:nvGrpSpPr>
        <p:grpSpPr>
          <a:xfrm>
            <a:off x="7126325" y="3670838"/>
            <a:ext cx="2642196" cy="1686126"/>
            <a:chOff x="9112974" y="2741682"/>
            <a:chExt cx="2642196" cy="1686126"/>
          </a:xfrm>
        </p:grpSpPr>
        <p:grpSp>
          <p:nvGrpSpPr>
            <p:cNvPr id="5" name="Group 4">
              <a:extLst>
                <a:ext uri="{FF2B5EF4-FFF2-40B4-BE49-F238E27FC236}">
                  <a16:creationId xmlns:a16="http://schemas.microsoft.com/office/drawing/2014/main" id="{77F934B5-F47B-5998-7769-314272D18B8A}"/>
                </a:ext>
              </a:extLst>
            </p:cNvPr>
            <p:cNvGrpSpPr/>
            <p:nvPr/>
          </p:nvGrpSpPr>
          <p:grpSpPr>
            <a:xfrm>
              <a:off x="9112974" y="2741682"/>
              <a:ext cx="2642196" cy="1686126"/>
              <a:chOff x="9112974" y="2741682"/>
              <a:chExt cx="2642196" cy="1686126"/>
            </a:xfrm>
          </p:grpSpPr>
          <p:pic>
            <p:nvPicPr>
              <p:cNvPr id="77" name="Picture 76" descr="Diagram, shape&#10;&#10;Description automatically generated">
                <a:extLst>
                  <a:ext uri="{FF2B5EF4-FFF2-40B4-BE49-F238E27FC236}">
                    <a16:creationId xmlns:a16="http://schemas.microsoft.com/office/drawing/2014/main" id="{002759B8-60EB-0A60-887C-D5E50806760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471697" y="3354777"/>
                <a:ext cx="1224876" cy="1071126"/>
              </a:xfrm>
              <a:prstGeom prst="rect">
                <a:avLst/>
              </a:prstGeom>
            </p:spPr>
          </p:pic>
          <p:pic>
            <p:nvPicPr>
              <p:cNvPr id="78" name="Picture 77" descr="Diagram, shape&#10;&#10;Description automatically generated">
                <a:extLst>
                  <a:ext uri="{FF2B5EF4-FFF2-40B4-BE49-F238E27FC236}">
                    <a16:creationId xmlns:a16="http://schemas.microsoft.com/office/drawing/2014/main" id="{D10C550F-3B83-2C8D-2025-55C7D07CE3F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174642" y="3356682"/>
                <a:ext cx="1224876" cy="1071126"/>
              </a:xfrm>
              <a:prstGeom prst="rect">
                <a:avLst/>
              </a:prstGeom>
            </p:spPr>
          </p:pic>
          <p:pic>
            <p:nvPicPr>
              <p:cNvPr id="79" name="Picture 78" descr="Diagram, shape&#10;&#10;Description automatically generated">
                <a:extLst>
                  <a:ext uri="{FF2B5EF4-FFF2-40B4-BE49-F238E27FC236}">
                    <a16:creationId xmlns:a16="http://schemas.microsoft.com/office/drawing/2014/main" id="{B438970F-9979-0B44-122C-E1689982C61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530294" y="2747397"/>
                <a:ext cx="1224876" cy="1071126"/>
              </a:xfrm>
              <a:prstGeom prst="rect">
                <a:avLst/>
              </a:prstGeom>
            </p:spPr>
          </p:pic>
          <p:pic>
            <p:nvPicPr>
              <p:cNvPr id="80" name="Picture 79" descr="Diagram, shape&#10;&#10;Description automatically generated">
                <a:extLst>
                  <a:ext uri="{FF2B5EF4-FFF2-40B4-BE49-F238E27FC236}">
                    <a16:creationId xmlns:a16="http://schemas.microsoft.com/office/drawing/2014/main" id="{5BAE0883-95AC-D6D6-4CA4-B974E5445AD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825444" y="2741682"/>
                <a:ext cx="1224876" cy="1071126"/>
              </a:xfrm>
              <a:prstGeom prst="rect">
                <a:avLst/>
              </a:prstGeom>
            </p:spPr>
          </p:pic>
          <p:pic>
            <p:nvPicPr>
              <p:cNvPr id="81" name="Picture 80" descr="Diagram, shape&#10;&#10;Description automatically generated">
                <a:extLst>
                  <a:ext uri="{FF2B5EF4-FFF2-40B4-BE49-F238E27FC236}">
                    <a16:creationId xmlns:a16="http://schemas.microsoft.com/office/drawing/2014/main" id="{CBE5AEB3-370A-1719-1AB9-DF191357F5E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112974" y="2745492"/>
                <a:ext cx="1224876" cy="1071126"/>
              </a:xfrm>
              <a:prstGeom prst="rect">
                <a:avLst/>
              </a:prstGeom>
            </p:spPr>
          </p:pic>
        </p:grpSp>
        <p:pic>
          <p:nvPicPr>
            <p:cNvPr id="3076" name="Picture 4">
              <a:extLst>
                <a:ext uri="{FF2B5EF4-FFF2-40B4-BE49-F238E27FC236}">
                  <a16:creationId xmlns:a16="http://schemas.microsoft.com/office/drawing/2014/main" id="{E74B6954-1251-A201-289C-03AA250303AD}"/>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389292" y="2944932"/>
              <a:ext cx="2104868" cy="138373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499B5453-CF30-D3F2-59DD-D57FE098EC44}"/>
                </a:ext>
              </a:extLst>
            </p:cNvPr>
            <p:cNvSpPr/>
            <p:nvPr/>
          </p:nvSpPr>
          <p:spPr>
            <a:xfrm>
              <a:off x="9372600" y="2921000"/>
              <a:ext cx="2128520" cy="1417320"/>
            </a:xfrm>
            <a:custGeom>
              <a:avLst/>
              <a:gdLst>
                <a:gd name="connsiteX0" fmla="*/ 358140 w 2128520"/>
                <a:gd name="connsiteY0" fmla="*/ 17780 h 1417320"/>
                <a:gd name="connsiteX1" fmla="*/ 713740 w 2128520"/>
                <a:gd name="connsiteY1" fmla="*/ 220980 h 1417320"/>
                <a:gd name="connsiteX2" fmla="*/ 1074420 w 2128520"/>
                <a:gd name="connsiteY2" fmla="*/ 5080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520" h="1417320">
                  <a:moveTo>
                    <a:pt x="358140" y="17780"/>
                  </a:moveTo>
                  <a:lnTo>
                    <a:pt x="713740" y="220980"/>
                  </a:lnTo>
                  <a:lnTo>
                    <a:pt x="1074420" y="5080"/>
                  </a:lnTo>
                  <a:lnTo>
                    <a:pt x="1424940" y="218440"/>
                  </a:lnTo>
                  <a:lnTo>
                    <a:pt x="1783080" y="0"/>
                  </a:lnTo>
                  <a:lnTo>
                    <a:pt x="2128520" y="215900"/>
                  </a:lnTo>
                  <a:lnTo>
                    <a:pt x="2128520" y="607060"/>
                  </a:lnTo>
                  <a:lnTo>
                    <a:pt x="1770380" y="817880"/>
                  </a:lnTo>
                  <a:lnTo>
                    <a:pt x="1770380" y="1221740"/>
                  </a:lnTo>
                  <a:lnTo>
                    <a:pt x="1419860" y="1409700"/>
                  </a:lnTo>
                  <a:lnTo>
                    <a:pt x="1069340" y="1206500"/>
                  </a:lnTo>
                  <a:lnTo>
                    <a:pt x="713740" y="1417320"/>
                  </a:lnTo>
                  <a:lnTo>
                    <a:pt x="368300" y="1211580"/>
                  </a:lnTo>
                  <a:cubicBezTo>
                    <a:pt x="369147" y="1076960"/>
                    <a:pt x="369993" y="942340"/>
                    <a:pt x="370840" y="807720"/>
                  </a:cubicBezTo>
                  <a:lnTo>
                    <a:pt x="0" y="599440"/>
                  </a:lnTo>
                  <a:lnTo>
                    <a:pt x="0" y="200660"/>
                  </a:lnTo>
                  <a:lnTo>
                    <a:pt x="358140" y="17780"/>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pic>
        <p:nvPicPr>
          <p:cNvPr id="9" name="Picture 8">
            <a:extLst>
              <a:ext uri="{FF2B5EF4-FFF2-40B4-BE49-F238E27FC236}">
                <a16:creationId xmlns:a16="http://schemas.microsoft.com/office/drawing/2014/main" id="{AA31A570-219A-ACFF-F514-8DCBEC216CC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15837" y="2519103"/>
            <a:ext cx="941323" cy="824469"/>
          </a:xfrm>
          <a:prstGeom prst="rect">
            <a:avLst/>
          </a:prstGeom>
        </p:spPr>
      </p:pic>
    </p:spTree>
    <p:extLst>
      <p:ext uri="{BB962C8B-B14F-4D97-AF65-F5344CB8AC3E}">
        <p14:creationId xmlns:p14="http://schemas.microsoft.com/office/powerpoint/2010/main" val="2919899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row: Pentagon 36">
            <a:extLst>
              <a:ext uri="{FF2B5EF4-FFF2-40B4-BE49-F238E27FC236}">
                <a16:creationId xmlns:a16="http://schemas.microsoft.com/office/drawing/2014/main" id="{3C0D9AF3-73FC-E8E6-35B3-03CDFCA27F45}"/>
              </a:ext>
            </a:extLst>
          </p:cNvPr>
          <p:cNvSpPr/>
          <p:nvPr/>
        </p:nvSpPr>
        <p:spPr>
          <a:xfrm>
            <a:off x="312797" y="1054298"/>
            <a:ext cx="4723594" cy="960070"/>
          </a:xfrm>
          <a:prstGeom prst="homePlate">
            <a:avLst/>
          </a:prstGeom>
          <a:solidFill>
            <a:schemeClr val="accent1">
              <a:lumMod val="50000"/>
              <a:lumOff val="50000"/>
            </a:schemeClr>
          </a:solid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Level 3: Swappable ODA Components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Commercial products comprise fully compliant ODA Components which can be procured and swapped individually and independently</a:t>
            </a:r>
            <a:endParaRPr kumimoji="0" lang="en-US"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 name="Title 10">
            <a:extLst>
              <a:ext uri="{FF2B5EF4-FFF2-40B4-BE49-F238E27FC236}">
                <a16:creationId xmlns:a16="http://schemas.microsoft.com/office/drawing/2014/main" id="{F5829AB1-69A0-6BA1-B067-DCF6B6694157}"/>
              </a:ext>
            </a:extLst>
          </p:cNvPr>
          <p:cNvSpPr>
            <a:spLocks noGrp="1"/>
          </p:cNvSpPr>
          <p:nvPr>
            <p:ph type="title"/>
          </p:nvPr>
        </p:nvSpPr>
        <p:spPr/>
        <p:txBody>
          <a:bodyPr/>
          <a:lstStyle/>
          <a:p>
            <a:r>
              <a:rPr lang="en-US" dirty="0"/>
              <a:t>Fully conformant ODA Components (future)</a:t>
            </a:r>
          </a:p>
        </p:txBody>
      </p:sp>
      <p:sp>
        <p:nvSpPr>
          <p:cNvPr id="59" name="TextBox 58">
            <a:extLst>
              <a:ext uri="{FF2B5EF4-FFF2-40B4-BE49-F238E27FC236}">
                <a16:creationId xmlns:a16="http://schemas.microsoft.com/office/drawing/2014/main" id="{5EFD5693-55EB-F2EC-FFCC-AE53A3B6044F}"/>
              </a:ext>
            </a:extLst>
          </p:cNvPr>
          <p:cNvSpPr txBox="1"/>
          <p:nvPr/>
        </p:nvSpPr>
        <p:spPr>
          <a:xfrm>
            <a:off x="312796" y="5818992"/>
            <a:ext cx="10669732" cy="9618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ODA Component conformance certification &amp; test platform</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Open Digital Lab will support a test environment for ODA Components and provide component CTKs.  In future, TM Forum will provide a conformance certification service for ODA Components, similar to today’s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2"/>
              </a:rPr>
              <a:t>Open API conformance certification program</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b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lang="en-US" sz="1200" b="1" dirty="0">
                <a:solidFill>
                  <a:prstClr val="black"/>
                </a:solidFill>
                <a:latin typeface="Calibri" panose="020F0502020204030204" pitchFamily="34" charset="0"/>
                <a:cs typeface="Calibri" panose="020F0502020204030204" pitchFamily="34" charset="0"/>
              </a:rPr>
              <a:t>ODA Component (and Canvas) testing and conformance are active areas of development in the ODA project.</a:t>
            </a: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Arrow: Right 5">
            <a:extLst>
              <a:ext uri="{FF2B5EF4-FFF2-40B4-BE49-F238E27FC236}">
                <a16:creationId xmlns:a16="http://schemas.microsoft.com/office/drawing/2014/main" id="{673027D7-E634-4B0F-708A-534B6BD7CD6B}"/>
              </a:ext>
            </a:extLst>
          </p:cNvPr>
          <p:cNvSpPr/>
          <p:nvPr/>
        </p:nvSpPr>
        <p:spPr>
          <a:xfrm>
            <a:off x="4217188" y="3463169"/>
            <a:ext cx="902225" cy="886590"/>
          </a:xfrm>
          <a:prstGeom prst="rightArrow">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5327F3E2-AA20-B3EA-8BD6-70E1FD896C6C}"/>
              </a:ext>
            </a:extLst>
          </p:cNvPr>
          <p:cNvGrpSpPr/>
          <p:nvPr/>
        </p:nvGrpSpPr>
        <p:grpSpPr>
          <a:xfrm>
            <a:off x="428133" y="2224633"/>
            <a:ext cx="3486355" cy="3363663"/>
            <a:chOff x="875606" y="2305025"/>
            <a:chExt cx="3486355" cy="3363663"/>
          </a:xfrm>
        </p:grpSpPr>
        <p:grpSp>
          <p:nvGrpSpPr>
            <p:cNvPr id="67" name="Group 66">
              <a:extLst>
                <a:ext uri="{FF2B5EF4-FFF2-40B4-BE49-F238E27FC236}">
                  <a16:creationId xmlns:a16="http://schemas.microsoft.com/office/drawing/2014/main" id="{180B415F-1F57-DFE7-C3E0-F76C3D402BD2}"/>
                </a:ext>
              </a:extLst>
            </p:cNvPr>
            <p:cNvGrpSpPr/>
            <p:nvPr/>
          </p:nvGrpSpPr>
          <p:grpSpPr>
            <a:xfrm>
              <a:off x="1866438" y="2305025"/>
              <a:ext cx="2495523" cy="2428071"/>
              <a:chOff x="3950970" y="2404110"/>
              <a:chExt cx="2145030" cy="2045970"/>
            </a:xfrm>
          </p:grpSpPr>
          <p:pic>
            <p:nvPicPr>
              <p:cNvPr id="68" name="Picture 12">
                <a:extLst>
                  <a:ext uri="{FF2B5EF4-FFF2-40B4-BE49-F238E27FC236}">
                    <a16:creationId xmlns:a16="http://schemas.microsoft.com/office/drawing/2014/main" id="{4A2B7EA6-64BB-8018-67D8-02CBB71B398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956451" y="2410167"/>
                <a:ext cx="2139549" cy="2037666"/>
              </a:xfrm>
              <a:prstGeom prst="rect">
                <a:avLst/>
              </a:prstGeom>
              <a:noFill/>
              <a:extLst>
                <a:ext uri="{909E8E84-426E-40DD-AFC4-6F175D3DCCD1}">
                  <a14:hiddenFill xmlns:a14="http://schemas.microsoft.com/office/drawing/2010/main">
                    <a:solidFill>
                      <a:srgbClr val="FFFFFF"/>
                    </a:solidFill>
                  </a14:hiddenFill>
                </a:ext>
              </a:extLst>
            </p:spPr>
          </p:pic>
          <p:sp>
            <p:nvSpPr>
              <p:cNvPr id="69" name="Freeform: Shape 68">
                <a:extLst>
                  <a:ext uri="{FF2B5EF4-FFF2-40B4-BE49-F238E27FC236}">
                    <a16:creationId xmlns:a16="http://schemas.microsoft.com/office/drawing/2014/main" id="{27AE523F-83ED-56D7-CA37-3BBC7D0EFEC8}"/>
                  </a:ext>
                </a:extLst>
              </p:cNvPr>
              <p:cNvSpPr/>
              <p:nvPr/>
            </p:nvSpPr>
            <p:spPr>
              <a:xfrm>
                <a:off x="3950970" y="2404110"/>
                <a:ext cx="2145030" cy="2045970"/>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5030" h="2045970">
                    <a:moveTo>
                      <a:pt x="342900" y="0"/>
                    </a:moveTo>
                    <a:lnTo>
                      <a:pt x="708660" y="209550"/>
                    </a:lnTo>
                    <a:lnTo>
                      <a:pt x="1078230" y="3810"/>
                    </a:lnTo>
                    <a:lnTo>
                      <a:pt x="1409700" y="201930"/>
                    </a:lnTo>
                    <a:lnTo>
                      <a:pt x="1413510" y="613410"/>
                    </a:lnTo>
                    <a:lnTo>
                      <a:pt x="1779270" y="822960"/>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70" name="Group 69">
              <a:extLst>
                <a:ext uri="{FF2B5EF4-FFF2-40B4-BE49-F238E27FC236}">
                  <a16:creationId xmlns:a16="http://schemas.microsoft.com/office/drawing/2014/main" id="{B1E3B009-B275-DD88-056E-081FFC6687C7}"/>
                </a:ext>
              </a:extLst>
            </p:cNvPr>
            <p:cNvGrpSpPr/>
            <p:nvPr/>
          </p:nvGrpSpPr>
          <p:grpSpPr>
            <a:xfrm>
              <a:off x="875606" y="3954092"/>
              <a:ext cx="2524281" cy="1714596"/>
              <a:chOff x="9372600" y="2921000"/>
              <a:chExt cx="2128520" cy="1417320"/>
            </a:xfrm>
          </p:grpSpPr>
          <p:pic>
            <p:nvPicPr>
              <p:cNvPr id="72" name="Picture 4">
                <a:extLst>
                  <a:ext uri="{FF2B5EF4-FFF2-40B4-BE49-F238E27FC236}">
                    <a16:creationId xmlns:a16="http://schemas.microsoft.com/office/drawing/2014/main" id="{47088E57-8D5E-5DD2-D67D-1E52670168A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389292" y="2944932"/>
                <a:ext cx="2104868" cy="1383737"/>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D0420134-5FC4-9870-948A-0E25E8B94FE3}"/>
                  </a:ext>
                </a:extLst>
              </p:cNvPr>
              <p:cNvSpPr/>
              <p:nvPr/>
            </p:nvSpPr>
            <p:spPr>
              <a:xfrm>
                <a:off x="9372600" y="2921000"/>
                <a:ext cx="2128520" cy="1417320"/>
              </a:xfrm>
              <a:custGeom>
                <a:avLst/>
                <a:gdLst>
                  <a:gd name="connsiteX0" fmla="*/ 358140 w 2128520"/>
                  <a:gd name="connsiteY0" fmla="*/ 17780 h 1417320"/>
                  <a:gd name="connsiteX1" fmla="*/ 713740 w 2128520"/>
                  <a:gd name="connsiteY1" fmla="*/ 220980 h 1417320"/>
                  <a:gd name="connsiteX2" fmla="*/ 1074420 w 2128520"/>
                  <a:gd name="connsiteY2" fmla="*/ 5080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520" h="1417320">
                    <a:moveTo>
                      <a:pt x="358140" y="17780"/>
                    </a:moveTo>
                    <a:lnTo>
                      <a:pt x="713740" y="220980"/>
                    </a:lnTo>
                    <a:lnTo>
                      <a:pt x="1074420" y="5080"/>
                    </a:lnTo>
                    <a:lnTo>
                      <a:pt x="1424940" y="218440"/>
                    </a:lnTo>
                    <a:lnTo>
                      <a:pt x="1783080" y="0"/>
                    </a:lnTo>
                    <a:lnTo>
                      <a:pt x="2128520" y="215900"/>
                    </a:lnTo>
                    <a:lnTo>
                      <a:pt x="2128520" y="607060"/>
                    </a:lnTo>
                    <a:lnTo>
                      <a:pt x="1770380" y="817880"/>
                    </a:lnTo>
                    <a:lnTo>
                      <a:pt x="1770380" y="1221740"/>
                    </a:lnTo>
                    <a:lnTo>
                      <a:pt x="1419860" y="1409700"/>
                    </a:lnTo>
                    <a:lnTo>
                      <a:pt x="1069340" y="1206500"/>
                    </a:lnTo>
                    <a:lnTo>
                      <a:pt x="713740" y="1417320"/>
                    </a:lnTo>
                    <a:lnTo>
                      <a:pt x="368300" y="1211580"/>
                    </a:lnTo>
                    <a:cubicBezTo>
                      <a:pt x="369147" y="1076960"/>
                      <a:pt x="369993" y="942340"/>
                      <a:pt x="370840" y="807720"/>
                    </a:cubicBezTo>
                    <a:lnTo>
                      <a:pt x="0" y="599440"/>
                    </a:lnTo>
                    <a:lnTo>
                      <a:pt x="0" y="200660"/>
                    </a:lnTo>
                    <a:lnTo>
                      <a:pt x="358140" y="17780"/>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grpSp>
        <p:nvGrpSpPr>
          <p:cNvPr id="15" name="Group 14">
            <a:extLst>
              <a:ext uri="{FF2B5EF4-FFF2-40B4-BE49-F238E27FC236}">
                <a16:creationId xmlns:a16="http://schemas.microsoft.com/office/drawing/2014/main" id="{D417DF23-A0F0-409C-E320-4B4B70224420}"/>
              </a:ext>
            </a:extLst>
          </p:cNvPr>
          <p:cNvGrpSpPr/>
          <p:nvPr/>
        </p:nvGrpSpPr>
        <p:grpSpPr>
          <a:xfrm>
            <a:off x="5422113" y="2237757"/>
            <a:ext cx="3502482" cy="3337414"/>
            <a:chOff x="7810243" y="2224633"/>
            <a:chExt cx="3502482" cy="3337414"/>
          </a:xfrm>
        </p:grpSpPr>
        <p:pic>
          <p:nvPicPr>
            <p:cNvPr id="1028" name="Picture 4">
              <a:extLst>
                <a:ext uri="{FF2B5EF4-FFF2-40B4-BE49-F238E27FC236}">
                  <a16:creationId xmlns:a16="http://schemas.microsoft.com/office/drawing/2014/main" id="{CB5E4865-B65C-65AF-A184-84FEF38CA81C}"/>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807452" y="2231821"/>
              <a:ext cx="2503392" cy="2384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E02A033-2B6A-60E2-D788-C7088C505237}"/>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830039" y="3902652"/>
              <a:ext cx="2507371" cy="1648342"/>
            </a:xfrm>
            <a:prstGeom prst="rect">
              <a:avLst/>
            </a:prstGeom>
            <a:noFill/>
            <a:extLst>
              <a:ext uri="{909E8E84-426E-40DD-AFC4-6F175D3DCCD1}">
                <a14:hiddenFill xmlns:a14="http://schemas.microsoft.com/office/drawing/2010/main">
                  <a:solidFill>
                    <a:srgbClr val="FFFFFF"/>
                  </a:solidFill>
                </a14:hiddenFill>
              </a:ext>
            </a:extLst>
          </p:spPr>
        </p:pic>
        <p:sp>
          <p:nvSpPr>
            <p:cNvPr id="56" name="Freeform: Shape 55">
              <a:extLst>
                <a:ext uri="{FF2B5EF4-FFF2-40B4-BE49-F238E27FC236}">
                  <a16:creationId xmlns:a16="http://schemas.microsoft.com/office/drawing/2014/main" id="{FEF1F2A3-4167-28BB-E5CC-F8E191AD94FF}"/>
                </a:ext>
              </a:extLst>
            </p:cNvPr>
            <p:cNvSpPr/>
            <p:nvPr/>
          </p:nvSpPr>
          <p:spPr>
            <a:xfrm>
              <a:off x="8801075" y="2224633"/>
              <a:ext cx="2511650" cy="2395658"/>
            </a:xfrm>
            <a:custGeom>
              <a:avLst/>
              <a:gdLst>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779270 w 2145030"/>
                <a:gd name="connsiteY5" fmla="*/ 822960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775460 w 2145030"/>
                <a:gd name="connsiteY6" fmla="*/ 1234440 h 2045970"/>
                <a:gd name="connsiteX7" fmla="*/ 2145030 w 2145030"/>
                <a:gd name="connsiteY7" fmla="*/ 1443990 h 2045970"/>
                <a:gd name="connsiteX8" fmla="*/ 2145030 w 2145030"/>
                <a:gd name="connsiteY8" fmla="*/ 1847850 h 2045970"/>
                <a:gd name="connsiteX9" fmla="*/ 1794510 w 2145030"/>
                <a:gd name="connsiteY9" fmla="*/ 2045970 h 2045970"/>
                <a:gd name="connsiteX10" fmla="*/ 1451610 w 2145030"/>
                <a:gd name="connsiteY10" fmla="*/ 1840230 h 2045970"/>
                <a:gd name="connsiteX11" fmla="*/ 1451610 w 2145030"/>
                <a:gd name="connsiteY11" fmla="*/ 1440180 h 2045970"/>
                <a:gd name="connsiteX12" fmla="*/ 1078230 w 2145030"/>
                <a:gd name="connsiteY12" fmla="*/ 1223010 h 2045970"/>
                <a:gd name="connsiteX13" fmla="*/ 704850 w 2145030"/>
                <a:gd name="connsiteY13" fmla="*/ 1428750 h 2045970"/>
                <a:gd name="connsiteX14" fmla="*/ 354330 w 2145030"/>
                <a:gd name="connsiteY14" fmla="*/ 1226820 h 2045970"/>
                <a:gd name="connsiteX15" fmla="*/ 358140 w 2145030"/>
                <a:gd name="connsiteY15" fmla="*/ 815340 h 2045970"/>
                <a:gd name="connsiteX16" fmla="*/ 0 w 2145030"/>
                <a:gd name="connsiteY16" fmla="*/ 605790 h 2045970"/>
                <a:gd name="connsiteX17" fmla="*/ 3810 w 2145030"/>
                <a:gd name="connsiteY17" fmla="*/ 194310 h 2045970"/>
                <a:gd name="connsiteX18" fmla="*/ 342900 w 2145030"/>
                <a:gd name="connsiteY18"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488390 w 2145030"/>
                <a:gd name="connsiteY6" fmla="*/ 1061615 h 2045970"/>
                <a:gd name="connsiteX7" fmla="*/ 1775460 w 2145030"/>
                <a:gd name="connsiteY7" fmla="*/ 1234440 h 2045970"/>
                <a:gd name="connsiteX8" fmla="*/ 2145030 w 2145030"/>
                <a:gd name="connsiteY8" fmla="*/ 1443990 h 2045970"/>
                <a:gd name="connsiteX9" fmla="*/ 2145030 w 2145030"/>
                <a:gd name="connsiteY9" fmla="*/ 1847850 h 2045970"/>
                <a:gd name="connsiteX10" fmla="*/ 1794510 w 2145030"/>
                <a:gd name="connsiteY10" fmla="*/ 2045970 h 2045970"/>
                <a:gd name="connsiteX11" fmla="*/ 1451610 w 2145030"/>
                <a:gd name="connsiteY11" fmla="*/ 1840230 h 2045970"/>
                <a:gd name="connsiteX12" fmla="*/ 1451610 w 2145030"/>
                <a:gd name="connsiteY12" fmla="*/ 1440180 h 2045970"/>
                <a:gd name="connsiteX13" fmla="*/ 1078230 w 2145030"/>
                <a:gd name="connsiteY13" fmla="*/ 1223010 h 2045970"/>
                <a:gd name="connsiteX14" fmla="*/ 704850 w 2145030"/>
                <a:gd name="connsiteY14" fmla="*/ 1428750 h 2045970"/>
                <a:gd name="connsiteX15" fmla="*/ 354330 w 2145030"/>
                <a:gd name="connsiteY15" fmla="*/ 1226820 h 2045970"/>
                <a:gd name="connsiteX16" fmla="*/ 358140 w 2145030"/>
                <a:gd name="connsiteY16" fmla="*/ 815340 h 2045970"/>
                <a:gd name="connsiteX17" fmla="*/ 0 w 2145030"/>
                <a:gd name="connsiteY17" fmla="*/ 605790 h 2045970"/>
                <a:gd name="connsiteX18" fmla="*/ 3810 w 2145030"/>
                <a:gd name="connsiteY18" fmla="*/ 194310 h 2045970"/>
                <a:gd name="connsiteX19" fmla="*/ 342900 w 2145030"/>
                <a:gd name="connsiteY19"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465087 w 2145030"/>
                <a:gd name="connsiteY6" fmla="*/ 1434459 h 2045970"/>
                <a:gd name="connsiteX7" fmla="*/ 1775460 w 2145030"/>
                <a:gd name="connsiteY7" fmla="*/ 1234440 h 2045970"/>
                <a:gd name="connsiteX8" fmla="*/ 2145030 w 2145030"/>
                <a:gd name="connsiteY8" fmla="*/ 1443990 h 2045970"/>
                <a:gd name="connsiteX9" fmla="*/ 2145030 w 2145030"/>
                <a:gd name="connsiteY9" fmla="*/ 1847850 h 2045970"/>
                <a:gd name="connsiteX10" fmla="*/ 1794510 w 2145030"/>
                <a:gd name="connsiteY10" fmla="*/ 2045970 h 2045970"/>
                <a:gd name="connsiteX11" fmla="*/ 1451610 w 2145030"/>
                <a:gd name="connsiteY11" fmla="*/ 1840230 h 2045970"/>
                <a:gd name="connsiteX12" fmla="*/ 1451610 w 2145030"/>
                <a:gd name="connsiteY12" fmla="*/ 1440180 h 2045970"/>
                <a:gd name="connsiteX13" fmla="*/ 1078230 w 2145030"/>
                <a:gd name="connsiteY13" fmla="*/ 1223010 h 2045970"/>
                <a:gd name="connsiteX14" fmla="*/ 704850 w 2145030"/>
                <a:gd name="connsiteY14" fmla="*/ 1428750 h 2045970"/>
                <a:gd name="connsiteX15" fmla="*/ 354330 w 2145030"/>
                <a:gd name="connsiteY15" fmla="*/ 1226820 h 2045970"/>
                <a:gd name="connsiteX16" fmla="*/ 358140 w 2145030"/>
                <a:gd name="connsiteY16" fmla="*/ 815340 h 2045970"/>
                <a:gd name="connsiteX17" fmla="*/ 0 w 2145030"/>
                <a:gd name="connsiteY17" fmla="*/ 605790 h 2045970"/>
                <a:gd name="connsiteX18" fmla="*/ 3810 w 2145030"/>
                <a:gd name="connsiteY18" fmla="*/ 194310 h 2045970"/>
                <a:gd name="connsiteX19" fmla="*/ 342900 w 2145030"/>
                <a:gd name="connsiteY19"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208756 w 2145030"/>
                <a:gd name="connsiteY6" fmla="*/ 1038312 h 2045970"/>
                <a:gd name="connsiteX7" fmla="*/ 1465087 w 2145030"/>
                <a:gd name="connsiteY7" fmla="*/ 1434459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072823 w 2145030"/>
                <a:gd name="connsiteY6" fmla="*/ 1220850 h 2045970"/>
                <a:gd name="connsiteX7" fmla="*/ 1465087 w 2145030"/>
                <a:gd name="connsiteY7" fmla="*/ 1434459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 name="connsiteX0" fmla="*/ 342900 w 2145030"/>
                <a:gd name="connsiteY0" fmla="*/ 0 h 2045970"/>
                <a:gd name="connsiteX1" fmla="*/ 708660 w 2145030"/>
                <a:gd name="connsiteY1" fmla="*/ 209550 h 2045970"/>
                <a:gd name="connsiteX2" fmla="*/ 1078230 w 2145030"/>
                <a:gd name="connsiteY2" fmla="*/ 3810 h 2045970"/>
                <a:gd name="connsiteX3" fmla="*/ 1409700 w 2145030"/>
                <a:gd name="connsiteY3" fmla="*/ 201930 h 2045970"/>
                <a:gd name="connsiteX4" fmla="*/ 1413510 w 2145030"/>
                <a:gd name="connsiteY4" fmla="*/ 613410 h 2045970"/>
                <a:gd name="connsiteX5" fmla="*/ 1064651 w 2145030"/>
                <a:gd name="connsiteY5" fmla="*/ 815192 h 2045970"/>
                <a:gd name="connsiteX6" fmla="*/ 1072823 w 2145030"/>
                <a:gd name="connsiteY6" fmla="*/ 1220850 h 2045970"/>
                <a:gd name="connsiteX7" fmla="*/ 1439842 w 2145030"/>
                <a:gd name="connsiteY7" fmla="*/ 1442227 h 2045970"/>
                <a:gd name="connsiteX8" fmla="*/ 1775460 w 2145030"/>
                <a:gd name="connsiteY8" fmla="*/ 1234440 h 2045970"/>
                <a:gd name="connsiteX9" fmla="*/ 2145030 w 2145030"/>
                <a:gd name="connsiteY9" fmla="*/ 1443990 h 2045970"/>
                <a:gd name="connsiteX10" fmla="*/ 2145030 w 2145030"/>
                <a:gd name="connsiteY10" fmla="*/ 1847850 h 2045970"/>
                <a:gd name="connsiteX11" fmla="*/ 1794510 w 2145030"/>
                <a:gd name="connsiteY11" fmla="*/ 2045970 h 2045970"/>
                <a:gd name="connsiteX12" fmla="*/ 1451610 w 2145030"/>
                <a:gd name="connsiteY12" fmla="*/ 1840230 h 2045970"/>
                <a:gd name="connsiteX13" fmla="*/ 1451610 w 2145030"/>
                <a:gd name="connsiteY13" fmla="*/ 1440180 h 2045970"/>
                <a:gd name="connsiteX14" fmla="*/ 1078230 w 2145030"/>
                <a:gd name="connsiteY14" fmla="*/ 1223010 h 2045970"/>
                <a:gd name="connsiteX15" fmla="*/ 704850 w 2145030"/>
                <a:gd name="connsiteY15" fmla="*/ 1428750 h 2045970"/>
                <a:gd name="connsiteX16" fmla="*/ 354330 w 2145030"/>
                <a:gd name="connsiteY16" fmla="*/ 1226820 h 2045970"/>
                <a:gd name="connsiteX17" fmla="*/ 358140 w 2145030"/>
                <a:gd name="connsiteY17" fmla="*/ 815340 h 2045970"/>
                <a:gd name="connsiteX18" fmla="*/ 0 w 2145030"/>
                <a:gd name="connsiteY18" fmla="*/ 605790 h 2045970"/>
                <a:gd name="connsiteX19" fmla="*/ 3810 w 2145030"/>
                <a:gd name="connsiteY19" fmla="*/ 194310 h 2045970"/>
                <a:gd name="connsiteX20" fmla="*/ 342900 w 2145030"/>
                <a:gd name="connsiteY20" fmla="*/ 0 h 204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5030" h="2045970">
                  <a:moveTo>
                    <a:pt x="342900" y="0"/>
                  </a:moveTo>
                  <a:lnTo>
                    <a:pt x="708660" y="209550"/>
                  </a:lnTo>
                  <a:lnTo>
                    <a:pt x="1078230" y="3810"/>
                  </a:lnTo>
                  <a:lnTo>
                    <a:pt x="1409700" y="201930"/>
                  </a:lnTo>
                  <a:lnTo>
                    <a:pt x="1413510" y="613410"/>
                  </a:lnTo>
                  <a:lnTo>
                    <a:pt x="1064651" y="815192"/>
                  </a:lnTo>
                  <a:lnTo>
                    <a:pt x="1072823" y="1220850"/>
                  </a:lnTo>
                  <a:lnTo>
                    <a:pt x="1439842" y="1442227"/>
                  </a:lnTo>
                  <a:lnTo>
                    <a:pt x="1775460" y="1234440"/>
                  </a:lnTo>
                  <a:lnTo>
                    <a:pt x="2145030" y="1443990"/>
                  </a:lnTo>
                  <a:lnTo>
                    <a:pt x="2145030" y="1847850"/>
                  </a:lnTo>
                  <a:lnTo>
                    <a:pt x="1794510" y="2045970"/>
                  </a:lnTo>
                  <a:lnTo>
                    <a:pt x="1451610" y="1840230"/>
                  </a:lnTo>
                  <a:lnTo>
                    <a:pt x="1451610" y="1440180"/>
                  </a:lnTo>
                  <a:lnTo>
                    <a:pt x="1078230" y="1223010"/>
                  </a:lnTo>
                  <a:lnTo>
                    <a:pt x="704850" y="1428750"/>
                  </a:lnTo>
                  <a:lnTo>
                    <a:pt x="354330" y="1226820"/>
                  </a:lnTo>
                  <a:lnTo>
                    <a:pt x="358140" y="815340"/>
                  </a:lnTo>
                  <a:lnTo>
                    <a:pt x="0" y="605790"/>
                  </a:lnTo>
                  <a:lnTo>
                    <a:pt x="3810" y="194310"/>
                  </a:lnTo>
                  <a:lnTo>
                    <a:pt x="34290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7" name="Freeform: Shape 56">
              <a:extLst>
                <a:ext uri="{FF2B5EF4-FFF2-40B4-BE49-F238E27FC236}">
                  <a16:creationId xmlns:a16="http://schemas.microsoft.com/office/drawing/2014/main" id="{10FE169F-2E0D-F707-0D9A-04C6ACEA42E4}"/>
                </a:ext>
              </a:extLst>
            </p:cNvPr>
            <p:cNvSpPr/>
            <p:nvPr/>
          </p:nvSpPr>
          <p:spPr>
            <a:xfrm>
              <a:off x="10110213" y="2984300"/>
              <a:ext cx="763386" cy="858563"/>
            </a:xfrm>
            <a:custGeom>
              <a:avLst/>
              <a:gdLst>
                <a:gd name="connsiteX0" fmla="*/ 332740 w 698500"/>
                <a:gd name="connsiteY0" fmla="*/ 0 h 805180"/>
                <a:gd name="connsiteX1" fmla="*/ 698500 w 698500"/>
                <a:gd name="connsiteY1" fmla="*/ 215900 h 805180"/>
                <a:gd name="connsiteX2" fmla="*/ 698500 w 698500"/>
                <a:gd name="connsiteY2" fmla="*/ 607060 h 805180"/>
                <a:gd name="connsiteX3" fmla="*/ 368300 w 698500"/>
                <a:gd name="connsiteY3" fmla="*/ 805180 h 805180"/>
                <a:gd name="connsiteX4" fmla="*/ 0 w 698500"/>
                <a:gd name="connsiteY4" fmla="*/ 591820 h 805180"/>
                <a:gd name="connsiteX5" fmla="*/ 0 w 698500"/>
                <a:gd name="connsiteY5" fmla="*/ 200660 h 805180"/>
                <a:gd name="connsiteX6" fmla="*/ 332740 w 698500"/>
                <a:gd name="connsiteY6" fmla="*/ 0 h 805180"/>
                <a:gd name="connsiteX0" fmla="*/ 332740 w 704215"/>
                <a:gd name="connsiteY0" fmla="*/ 0 h 805180"/>
                <a:gd name="connsiteX1" fmla="*/ 698500 w 704215"/>
                <a:gd name="connsiteY1" fmla="*/ 215900 h 805180"/>
                <a:gd name="connsiteX2" fmla="*/ 704215 w 704215"/>
                <a:gd name="connsiteY2" fmla="*/ 595630 h 805180"/>
                <a:gd name="connsiteX3" fmla="*/ 368300 w 704215"/>
                <a:gd name="connsiteY3" fmla="*/ 805180 h 805180"/>
                <a:gd name="connsiteX4" fmla="*/ 0 w 704215"/>
                <a:gd name="connsiteY4" fmla="*/ 591820 h 805180"/>
                <a:gd name="connsiteX5" fmla="*/ 0 w 704215"/>
                <a:gd name="connsiteY5" fmla="*/ 200660 h 805180"/>
                <a:gd name="connsiteX6" fmla="*/ 332740 w 704215"/>
                <a:gd name="connsiteY6" fmla="*/ 0 h 805180"/>
                <a:gd name="connsiteX0" fmla="*/ 332740 w 704215"/>
                <a:gd name="connsiteY0" fmla="*/ 0 h 805180"/>
                <a:gd name="connsiteX1" fmla="*/ 690880 w 704215"/>
                <a:gd name="connsiteY1" fmla="*/ 208280 h 805180"/>
                <a:gd name="connsiteX2" fmla="*/ 704215 w 704215"/>
                <a:gd name="connsiteY2" fmla="*/ 595630 h 805180"/>
                <a:gd name="connsiteX3" fmla="*/ 368300 w 704215"/>
                <a:gd name="connsiteY3" fmla="*/ 805180 h 805180"/>
                <a:gd name="connsiteX4" fmla="*/ 0 w 704215"/>
                <a:gd name="connsiteY4" fmla="*/ 591820 h 805180"/>
                <a:gd name="connsiteX5" fmla="*/ 0 w 704215"/>
                <a:gd name="connsiteY5" fmla="*/ 200660 h 805180"/>
                <a:gd name="connsiteX6" fmla="*/ 332740 w 704215"/>
                <a:gd name="connsiteY6" fmla="*/ 0 h 805180"/>
                <a:gd name="connsiteX0" fmla="*/ 332740 w 698500"/>
                <a:gd name="connsiteY0" fmla="*/ 0 h 805180"/>
                <a:gd name="connsiteX1" fmla="*/ 690880 w 698500"/>
                <a:gd name="connsiteY1" fmla="*/ 208280 h 805180"/>
                <a:gd name="connsiteX2" fmla="*/ 698500 w 698500"/>
                <a:gd name="connsiteY2" fmla="*/ 593725 h 805180"/>
                <a:gd name="connsiteX3" fmla="*/ 368300 w 698500"/>
                <a:gd name="connsiteY3" fmla="*/ 805180 h 805180"/>
                <a:gd name="connsiteX4" fmla="*/ 0 w 698500"/>
                <a:gd name="connsiteY4" fmla="*/ 591820 h 805180"/>
                <a:gd name="connsiteX5" fmla="*/ 0 w 698500"/>
                <a:gd name="connsiteY5" fmla="*/ 200660 h 805180"/>
                <a:gd name="connsiteX6" fmla="*/ 332740 w 698500"/>
                <a:gd name="connsiteY6" fmla="*/ 0 h 805180"/>
                <a:gd name="connsiteX0" fmla="*/ 332740 w 698500"/>
                <a:gd name="connsiteY0" fmla="*/ 0 h 793750"/>
                <a:gd name="connsiteX1" fmla="*/ 690880 w 698500"/>
                <a:gd name="connsiteY1" fmla="*/ 208280 h 793750"/>
                <a:gd name="connsiteX2" fmla="*/ 698500 w 698500"/>
                <a:gd name="connsiteY2" fmla="*/ 593725 h 793750"/>
                <a:gd name="connsiteX3" fmla="*/ 360680 w 698500"/>
                <a:gd name="connsiteY3" fmla="*/ 793750 h 793750"/>
                <a:gd name="connsiteX4" fmla="*/ 0 w 698500"/>
                <a:gd name="connsiteY4" fmla="*/ 591820 h 793750"/>
                <a:gd name="connsiteX5" fmla="*/ 0 w 698500"/>
                <a:gd name="connsiteY5" fmla="*/ 200660 h 793750"/>
                <a:gd name="connsiteX6" fmla="*/ 332740 w 698500"/>
                <a:gd name="connsiteY6" fmla="*/ 0 h 793750"/>
                <a:gd name="connsiteX0" fmla="*/ 332740 w 698500"/>
                <a:gd name="connsiteY0" fmla="*/ 0 h 815132"/>
                <a:gd name="connsiteX1" fmla="*/ 690880 w 698500"/>
                <a:gd name="connsiteY1" fmla="*/ 208280 h 815132"/>
                <a:gd name="connsiteX2" fmla="*/ 698500 w 698500"/>
                <a:gd name="connsiteY2" fmla="*/ 593725 h 815132"/>
                <a:gd name="connsiteX3" fmla="*/ 360680 w 698500"/>
                <a:gd name="connsiteY3" fmla="*/ 815132 h 815132"/>
                <a:gd name="connsiteX4" fmla="*/ 0 w 698500"/>
                <a:gd name="connsiteY4" fmla="*/ 591820 h 815132"/>
                <a:gd name="connsiteX5" fmla="*/ 0 w 698500"/>
                <a:gd name="connsiteY5" fmla="*/ 200660 h 815132"/>
                <a:gd name="connsiteX6" fmla="*/ 332740 w 698500"/>
                <a:gd name="connsiteY6" fmla="*/ 0 h 815132"/>
                <a:gd name="connsiteX0" fmla="*/ 332740 w 704915"/>
                <a:gd name="connsiteY0" fmla="*/ 0 h 815132"/>
                <a:gd name="connsiteX1" fmla="*/ 690880 w 704915"/>
                <a:gd name="connsiteY1" fmla="*/ 208280 h 815132"/>
                <a:gd name="connsiteX2" fmla="*/ 704915 w 704915"/>
                <a:gd name="connsiteY2" fmla="*/ 600140 h 815132"/>
                <a:gd name="connsiteX3" fmla="*/ 360680 w 704915"/>
                <a:gd name="connsiteY3" fmla="*/ 815132 h 815132"/>
                <a:gd name="connsiteX4" fmla="*/ 0 w 704915"/>
                <a:gd name="connsiteY4" fmla="*/ 591820 h 815132"/>
                <a:gd name="connsiteX5" fmla="*/ 0 w 704915"/>
                <a:gd name="connsiteY5" fmla="*/ 200660 h 815132"/>
                <a:gd name="connsiteX6" fmla="*/ 332740 w 704915"/>
                <a:gd name="connsiteY6" fmla="*/ 0 h 815132"/>
                <a:gd name="connsiteX0" fmla="*/ 332740 w 700639"/>
                <a:gd name="connsiteY0" fmla="*/ 0 h 815132"/>
                <a:gd name="connsiteX1" fmla="*/ 690880 w 700639"/>
                <a:gd name="connsiteY1" fmla="*/ 208280 h 815132"/>
                <a:gd name="connsiteX2" fmla="*/ 700639 w 700639"/>
                <a:gd name="connsiteY2" fmla="*/ 606554 h 815132"/>
                <a:gd name="connsiteX3" fmla="*/ 360680 w 700639"/>
                <a:gd name="connsiteY3" fmla="*/ 815132 h 815132"/>
                <a:gd name="connsiteX4" fmla="*/ 0 w 700639"/>
                <a:gd name="connsiteY4" fmla="*/ 591820 h 815132"/>
                <a:gd name="connsiteX5" fmla="*/ 0 w 700639"/>
                <a:gd name="connsiteY5" fmla="*/ 200660 h 815132"/>
                <a:gd name="connsiteX6" fmla="*/ 332740 w 700639"/>
                <a:gd name="connsiteY6" fmla="*/ 0 h 815132"/>
                <a:gd name="connsiteX0" fmla="*/ 332740 w 690880"/>
                <a:gd name="connsiteY0" fmla="*/ 0 h 815132"/>
                <a:gd name="connsiteX1" fmla="*/ 690880 w 690880"/>
                <a:gd name="connsiteY1" fmla="*/ 208280 h 815132"/>
                <a:gd name="connsiteX2" fmla="*/ 689948 w 690880"/>
                <a:gd name="connsiteY2" fmla="*/ 602278 h 815132"/>
                <a:gd name="connsiteX3" fmla="*/ 360680 w 690880"/>
                <a:gd name="connsiteY3" fmla="*/ 815132 h 815132"/>
                <a:gd name="connsiteX4" fmla="*/ 0 w 690880"/>
                <a:gd name="connsiteY4" fmla="*/ 591820 h 815132"/>
                <a:gd name="connsiteX5" fmla="*/ 0 w 690880"/>
                <a:gd name="connsiteY5" fmla="*/ 200660 h 815132"/>
                <a:gd name="connsiteX6" fmla="*/ 332740 w 690880"/>
                <a:gd name="connsiteY6" fmla="*/ 0 h 815132"/>
                <a:gd name="connsiteX0" fmla="*/ 332740 w 690880"/>
                <a:gd name="connsiteY0" fmla="*/ 0 h 808717"/>
                <a:gd name="connsiteX1" fmla="*/ 690880 w 690880"/>
                <a:gd name="connsiteY1" fmla="*/ 208280 h 808717"/>
                <a:gd name="connsiteX2" fmla="*/ 689948 w 690880"/>
                <a:gd name="connsiteY2" fmla="*/ 602278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32740 w 696374"/>
                <a:gd name="connsiteY0" fmla="*/ 0 h 808717"/>
                <a:gd name="connsiteX1" fmla="*/ 690880 w 696374"/>
                <a:gd name="connsiteY1" fmla="*/ 208280 h 808717"/>
                <a:gd name="connsiteX2" fmla="*/ 696363 w 696374"/>
                <a:gd name="connsiteY2" fmla="*/ 604416 h 808717"/>
                <a:gd name="connsiteX3" fmla="*/ 349988 w 696374"/>
                <a:gd name="connsiteY3" fmla="*/ 808717 h 808717"/>
                <a:gd name="connsiteX4" fmla="*/ 0 w 696374"/>
                <a:gd name="connsiteY4" fmla="*/ 591820 h 808717"/>
                <a:gd name="connsiteX5" fmla="*/ 0 w 696374"/>
                <a:gd name="connsiteY5" fmla="*/ 200660 h 808717"/>
                <a:gd name="connsiteX6" fmla="*/ 332740 w 696374"/>
                <a:gd name="connsiteY6" fmla="*/ 0 h 808717"/>
                <a:gd name="connsiteX0" fmla="*/ 332740 w 690880"/>
                <a:gd name="connsiteY0" fmla="*/ 0 h 808717"/>
                <a:gd name="connsiteX1" fmla="*/ 690880 w 690880"/>
                <a:gd name="connsiteY1" fmla="*/ 208280 h 808717"/>
                <a:gd name="connsiteX2" fmla="*/ 689948 w 690880"/>
                <a:gd name="connsiteY2" fmla="*/ 598001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32740 w 692121"/>
                <a:gd name="connsiteY0" fmla="*/ 0 h 808717"/>
                <a:gd name="connsiteX1" fmla="*/ 690880 w 692121"/>
                <a:gd name="connsiteY1" fmla="*/ 208280 h 808717"/>
                <a:gd name="connsiteX2" fmla="*/ 692086 w 692121"/>
                <a:gd name="connsiteY2" fmla="*/ 604416 h 808717"/>
                <a:gd name="connsiteX3" fmla="*/ 349988 w 692121"/>
                <a:gd name="connsiteY3" fmla="*/ 808717 h 808717"/>
                <a:gd name="connsiteX4" fmla="*/ 0 w 692121"/>
                <a:gd name="connsiteY4" fmla="*/ 591820 h 808717"/>
                <a:gd name="connsiteX5" fmla="*/ 0 w 692121"/>
                <a:gd name="connsiteY5" fmla="*/ 200660 h 808717"/>
                <a:gd name="connsiteX6" fmla="*/ 332740 w 692121"/>
                <a:gd name="connsiteY6" fmla="*/ 0 h 808717"/>
                <a:gd name="connsiteX0" fmla="*/ 332740 w 690880"/>
                <a:gd name="connsiteY0" fmla="*/ 0 h 808717"/>
                <a:gd name="connsiteX1" fmla="*/ 690880 w 690880"/>
                <a:gd name="connsiteY1" fmla="*/ 208280 h 808717"/>
                <a:gd name="connsiteX2" fmla="*/ 689947 w 690880"/>
                <a:gd name="connsiteY2" fmla="*/ 604416 h 808717"/>
                <a:gd name="connsiteX3" fmla="*/ 349988 w 690880"/>
                <a:gd name="connsiteY3" fmla="*/ 808717 h 808717"/>
                <a:gd name="connsiteX4" fmla="*/ 0 w 690880"/>
                <a:gd name="connsiteY4" fmla="*/ 591820 h 808717"/>
                <a:gd name="connsiteX5" fmla="*/ 0 w 690880"/>
                <a:gd name="connsiteY5" fmla="*/ 200660 h 808717"/>
                <a:gd name="connsiteX6" fmla="*/ 332740 w 690880"/>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12829 w 703709"/>
                <a:gd name="connsiteY4" fmla="*/ 591820 h 808717"/>
                <a:gd name="connsiteX5" fmla="*/ 0 w 703709"/>
                <a:gd name="connsiteY5" fmla="*/ 198522 h 808717"/>
                <a:gd name="connsiteX6" fmla="*/ 345569 w 703709"/>
                <a:gd name="connsiteY6" fmla="*/ 0 h 808717"/>
                <a:gd name="connsiteX0" fmla="*/ 347708 w 705848"/>
                <a:gd name="connsiteY0" fmla="*/ 0 h 808717"/>
                <a:gd name="connsiteX1" fmla="*/ 705848 w 705848"/>
                <a:gd name="connsiteY1" fmla="*/ 208280 h 808717"/>
                <a:gd name="connsiteX2" fmla="*/ 704915 w 705848"/>
                <a:gd name="connsiteY2" fmla="*/ 604416 h 808717"/>
                <a:gd name="connsiteX3" fmla="*/ 364956 w 705848"/>
                <a:gd name="connsiteY3" fmla="*/ 808717 h 808717"/>
                <a:gd name="connsiteX4" fmla="*/ 0 w 705848"/>
                <a:gd name="connsiteY4" fmla="*/ 593958 h 808717"/>
                <a:gd name="connsiteX5" fmla="*/ 2139 w 705848"/>
                <a:gd name="connsiteY5" fmla="*/ 198522 h 808717"/>
                <a:gd name="connsiteX6" fmla="*/ 347708 w 705848"/>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198522 h 808717"/>
                <a:gd name="connsiteX6" fmla="*/ 345569 w 703709"/>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198522 h 808717"/>
                <a:gd name="connsiteX6" fmla="*/ 345569 w 703709"/>
                <a:gd name="connsiteY6" fmla="*/ 0 h 808717"/>
                <a:gd name="connsiteX0" fmla="*/ 345569 w 703709"/>
                <a:gd name="connsiteY0" fmla="*/ 0 h 808717"/>
                <a:gd name="connsiteX1" fmla="*/ 703709 w 703709"/>
                <a:gd name="connsiteY1" fmla="*/ 208280 h 808717"/>
                <a:gd name="connsiteX2" fmla="*/ 702776 w 703709"/>
                <a:gd name="connsiteY2" fmla="*/ 604416 h 808717"/>
                <a:gd name="connsiteX3" fmla="*/ 362817 w 703709"/>
                <a:gd name="connsiteY3" fmla="*/ 808717 h 808717"/>
                <a:gd name="connsiteX4" fmla="*/ 4276 w 703709"/>
                <a:gd name="connsiteY4" fmla="*/ 591820 h 808717"/>
                <a:gd name="connsiteX5" fmla="*/ 0 w 703709"/>
                <a:gd name="connsiteY5" fmla="*/ 204937 h 808717"/>
                <a:gd name="connsiteX6" fmla="*/ 345569 w 703709"/>
                <a:gd name="connsiteY6" fmla="*/ 0 h 808717"/>
                <a:gd name="connsiteX0" fmla="*/ 345569 w 703709"/>
                <a:gd name="connsiteY0" fmla="*/ 0 h 806579"/>
                <a:gd name="connsiteX1" fmla="*/ 703709 w 703709"/>
                <a:gd name="connsiteY1" fmla="*/ 206142 h 806579"/>
                <a:gd name="connsiteX2" fmla="*/ 702776 w 703709"/>
                <a:gd name="connsiteY2" fmla="*/ 602278 h 806579"/>
                <a:gd name="connsiteX3" fmla="*/ 362817 w 703709"/>
                <a:gd name="connsiteY3" fmla="*/ 806579 h 806579"/>
                <a:gd name="connsiteX4" fmla="*/ 4276 w 703709"/>
                <a:gd name="connsiteY4" fmla="*/ 589682 h 806579"/>
                <a:gd name="connsiteX5" fmla="*/ 0 w 703709"/>
                <a:gd name="connsiteY5" fmla="*/ 202799 h 806579"/>
                <a:gd name="connsiteX6" fmla="*/ 345569 w 703709"/>
                <a:gd name="connsiteY6" fmla="*/ 0 h 806579"/>
                <a:gd name="connsiteX0" fmla="*/ 345569 w 708130"/>
                <a:gd name="connsiteY0" fmla="*/ 0 h 806579"/>
                <a:gd name="connsiteX1" fmla="*/ 703709 w 708130"/>
                <a:gd name="connsiteY1" fmla="*/ 206142 h 806579"/>
                <a:gd name="connsiteX2" fmla="*/ 708117 w 708130"/>
                <a:gd name="connsiteY2" fmla="*/ 600480 h 806579"/>
                <a:gd name="connsiteX3" fmla="*/ 362817 w 708130"/>
                <a:gd name="connsiteY3" fmla="*/ 806579 h 806579"/>
                <a:gd name="connsiteX4" fmla="*/ 4276 w 708130"/>
                <a:gd name="connsiteY4" fmla="*/ 589682 h 806579"/>
                <a:gd name="connsiteX5" fmla="*/ 0 w 708130"/>
                <a:gd name="connsiteY5" fmla="*/ 202799 h 806579"/>
                <a:gd name="connsiteX6" fmla="*/ 345569 w 70813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6056 w 709910"/>
                <a:gd name="connsiteY4" fmla="*/ 589682 h 806579"/>
                <a:gd name="connsiteX5" fmla="*/ 0 w 709910"/>
                <a:gd name="connsiteY5" fmla="*/ 202799 h 806579"/>
                <a:gd name="connsiteX6" fmla="*/ 347349 w 70991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11396 w 709910"/>
                <a:gd name="connsiteY4" fmla="*/ 600472 h 806579"/>
                <a:gd name="connsiteX5" fmla="*/ 0 w 709910"/>
                <a:gd name="connsiteY5" fmla="*/ 202799 h 806579"/>
                <a:gd name="connsiteX6" fmla="*/ 347349 w 709910"/>
                <a:gd name="connsiteY6" fmla="*/ 0 h 806579"/>
                <a:gd name="connsiteX0" fmla="*/ 347349 w 709910"/>
                <a:gd name="connsiteY0" fmla="*/ 0 h 806579"/>
                <a:gd name="connsiteX1" fmla="*/ 705489 w 709910"/>
                <a:gd name="connsiteY1" fmla="*/ 206142 h 806579"/>
                <a:gd name="connsiteX2" fmla="*/ 709897 w 709910"/>
                <a:gd name="connsiteY2" fmla="*/ 600480 h 806579"/>
                <a:gd name="connsiteX3" fmla="*/ 364597 w 709910"/>
                <a:gd name="connsiteY3" fmla="*/ 806579 h 806579"/>
                <a:gd name="connsiteX4" fmla="*/ 6056 w 709910"/>
                <a:gd name="connsiteY4" fmla="*/ 598673 h 806579"/>
                <a:gd name="connsiteX5" fmla="*/ 0 w 709910"/>
                <a:gd name="connsiteY5" fmla="*/ 202799 h 806579"/>
                <a:gd name="connsiteX6" fmla="*/ 347349 w 709910"/>
                <a:gd name="connsiteY6" fmla="*/ 0 h 8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10" h="806579">
                  <a:moveTo>
                    <a:pt x="347349" y="0"/>
                  </a:moveTo>
                  <a:lnTo>
                    <a:pt x="705489" y="206142"/>
                  </a:lnTo>
                  <a:cubicBezTo>
                    <a:pt x="705178" y="337475"/>
                    <a:pt x="710208" y="469147"/>
                    <a:pt x="709897" y="600480"/>
                  </a:cubicBezTo>
                  <a:lnTo>
                    <a:pt x="364597" y="806579"/>
                  </a:lnTo>
                  <a:lnTo>
                    <a:pt x="6056" y="598673"/>
                  </a:lnTo>
                  <a:cubicBezTo>
                    <a:pt x="4631" y="467574"/>
                    <a:pt x="1425" y="333898"/>
                    <a:pt x="0" y="202799"/>
                  </a:cubicBezTo>
                  <a:lnTo>
                    <a:pt x="347349" y="0"/>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B01A3630-BC53-FA4F-87AD-1554D8A60A1E}"/>
                </a:ext>
              </a:extLst>
            </p:cNvPr>
            <p:cNvSpPr/>
            <p:nvPr/>
          </p:nvSpPr>
          <p:spPr>
            <a:xfrm>
              <a:off x="8237706" y="3873700"/>
              <a:ext cx="2096818" cy="1688347"/>
            </a:xfrm>
            <a:custGeom>
              <a:avLst/>
              <a:gdLst>
                <a:gd name="connsiteX0" fmla="*/ 358140 w 2128520"/>
                <a:gd name="connsiteY0" fmla="*/ 17780 h 1417320"/>
                <a:gd name="connsiteX1" fmla="*/ 713740 w 2128520"/>
                <a:gd name="connsiteY1" fmla="*/ 220980 h 1417320"/>
                <a:gd name="connsiteX2" fmla="*/ 1074420 w 2128520"/>
                <a:gd name="connsiteY2" fmla="*/ 5080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358140 w 2128520"/>
                <a:gd name="connsiteY0" fmla="*/ 17780 h 1417320"/>
                <a:gd name="connsiteX1" fmla="*/ 713740 w 2128520"/>
                <a:gd name="connsiteY1" fmla="*/ 220980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358140 w 2128520"/>
                <a:gd name="connsiteY0" fmla="*/ 17780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358140 w 2128520"/>
                <a:gd name="connsiteY16" fmla="*/ 17780 h 1417320"/>
                <a:gd name="connsiteX0" fmla="*/ 714867 w 2128520"/>
                <a:gd name="connsiteY0" fmla="*/ 618752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0 w 2128520"/>
                <a:gd name="connsiteY15" fmla="*/ 200660 h 1417320"/>
                <a:gd name="connsiteX16" fmla="*/ 714867 w 2128520"/>
                <a:gd name="connsiteY16" fmla="*/ 618752 h 1417320"/>
                <a:gd name="connsiteX0" fmla="*/ 714867 w 2128520"/>
                <a:gd name="connsiteY0" fmla="*/ 618752 h 1417320"/>
                <a:gd name="connsiteX1" fmla="*/ 1076894 w 2128520"/>
                <a:gd name="connsiteY1" fmla="*/ 818738 h 1417320"/>
                <a:gd name="connsiteX2" fmla="*/ 1424720 w 2128520"/>
                <a:gd name="connsiteY2" fmla="*/ 622121 h 1417320"/>
                <a:gd name="connsiteX3" fmla="*/ 1424940 w 2128520"/>
                <a:gd name="connsiteY3" fmla="*/ 218440 h 1417320"/>
                <a:gd name="connsiteX4" fmla="*/ 1783080 w 2128520"/>
                <a:gd name="connsiteY4" fmla="*/ 0 h 1417320"/>
                <a:gd name="connsiteX5" fmla="*/ 2128520 w 2128520"/>
                <a:gd name="connsiteY5" fmla="*/ 215900 h 1417320"/>
                <a:gd name="connsiteX6" fmla="*/ 2128520 w 2128520"/>
                <a:gd name="connsiteY6" fmla="*/ 607060 h 1417320"/>
                <a:gd name="connsiteX7" fmla="*/ 1770380 w 2128520"/>
                <a:gd name="connsiteY7" fmla="*/ 817880 h 1417320"/>
                <a:gd name="connsiteX8" fmla="*/ 1770380 w 2128520"/>
                <a:gd name="connsiteY8" fmla="*/ 1221740 h 1417320"/>
                <a:gd name="connsiteX9" fmla="*/ 1419860 w 2128520"/>
                <a:gd name="connsiteY9" fmla="*/ 1409700 h 1417320"/>
                <a:gd name="connsiteX10" fmla="*/ 1069340 w 2128520"/>
                <a:gd name="connsiteY10" fmla="*/ 1206500 h 1417320"/>
                <a:gd name="connsiteX11" fmla="*/ 713740 w 2128520"/>
                <a:gd name="connsiteY11" fmla="*/ 1417320 h 1417320"/>
                <a:gd name="connsiteX12" fmla="*/ 368300 w 2128520"/>
                <a:gd name="connsiteY12" fmla="*/ 1211580 h 1417320"/>
                <a:gd name="connsiteX13" fmla="*/ 370840 w 2128520"/>
                <a:gd name="connsiteY13" fmla="*/ 807720 h 1417320"/>
                <a:gd name="connsiteX14" fmla="*/ 0 w 2128520"/>
                <a:gd name="connsiteY14" fmla="*/ 599440 h 1417320"/>
                <a:gd name="connsiteX15" fmla="*/ 714867 w 2128520"/>
                <a:gd name="connsiteY15" fmla="*/ 618752 h 1417320"/>
                <a:gd name="connsiteX0" fmla="*/ 346567 w 1760220"/>
                <a:gd name="connsiteY0" fmla="*/ 618752 h 1417320"/>
                <a:gd name="connsiteX1" fmla="*/ 708594 w 1760220"/>
                <a:gd name="connsiteY1" fmla="*/ 818738 h 1417320"/>
                <a:gd name="connsiteX2" fmla="*/ 1056420 w 1760220"/>
                <a:gd name="connsiteY2" fmla="*/ 622121 h 1417320"/>
                <a:gd name="connsiteX3" fmla="*/ 1056640 w 1760220"/>
                <a:gd name="connsiteY3" fmla="*/ 218440 h 1417320"/>
                <a:gd name="connsiteX4" fmla="*/ 1414780 w 1760220"/>
                <a:gd name="connsiteY4" fmla="*/ 0 h 1417320"/>
                <a:gd name="connsiteX5" fmla="*/ 1760220 w 1760220"/>
                <a:gd name="connsiteY5" fmla="*/ 215900 h 1417320"/>
                <a:gd name="connsiteX6" fmla="*/ 1760220 w 1760220"/>
                <a:gd name="connsiteY6" fmla="*/ 607060 h 1417320"/>
                <a:gd name="connsiteX7" fmla="*/ 1402080 w 1760220"/>
                <a:gd name="connsiteY7" fmla="*/ 817880 h 1417320"/>
                <a:gd name="connsiteX8" fmla="*/ 1402080 w 1760220"/>
                <a:gd name="connsiteY8" fmla="*/ 1221740 h 1417320"/>
                <a:gd name="connsiteX9" fmla="*/ 1051560 w 1760220"/>
                <a:gd name="connsiteY9" fmla="*/ 1409700 h 1417320"/>
                <a:gd name="connsiteX10" fmla="*/ 701040 w 1760220"/>
                <a:gd name="connsiteY10" fmla="*/ 1206500 h 1417320"/>
                <a:gd name="connsiteX11" fmla="*/ 345440 w 1760220"/>
                <a:gd name="connsiteY11" fmla="*/ 1417320 h 1417320"/>
                <a:gd name="connsiteX12" fmla="*/ 0 w 1760220"/>
                <a:gd name="connsiteY12" fmla="*/ 1211580 h 1417320"/>
                <a:gd name="connsiteX13" fmla="*/ 2540 w 1760220"/>
                <a:gd name="connsiteY13" fmla="*/ 807720 h 1417320"/>
                <a:gd name="connsiteX14" fmla="*/ 346567 w 1760220"/>
                <a:gd name="connsiteY14" fmla="*/ 618752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0220" h="1417320">
                  <a:moveTo>
                    <a:pt x="346567" y="618752"/>
                  </a:moveTo>
                  <a:lnTo>
                    <a:pt x="708594" y="818738"/>
                  </a:lnTo>
                  <a:lnTo>
                    <a:pt x="1056420" y="622121"/>
                  </a:lnTo>
                  <a:cubicBezTo>
                    <a:pt x="1056493" y="487561"/>
                    <a:pt x="1056567" y="353000"/>
                    <a:pt x="1056640" y="218440"/>
                  </a:cubicBezTo>
                  <a:lnTo>
                    <a:pt x="1414780" y="0"/>
                  </a:lnTo>
                  <a:lnTo>
                    <a:pt x="1760220" y="215900"/>
                  </a:lnTo>
                  <a:lnTo>
                    <a:pt x="1760220" y="607060"/>
                  </a:lnTo>
                  <a:lnTo>
                    <a:pt x="1402080" y="817880"/>
                  </a:lnTo>
                  <a:lnTo>
                    <a:pt x="1402080" y="1221740"/>
                  </a:lnTo>
                  <a:lnTo>
                    <a:pt x="1051560" y="1409700"/>
                  </a:lnTo>
                  <a:lnTo>
                    <a:pt x="701040" y="1206500"/>
                  </a:lnTo>
                  <a:lnTo>
                    <a:pt x="345440" y="1417320"/>
                  </a:lnTo>
                  <a:lnTo>
                    <a:pt x="0" y="1211580"/>
                  </a:lnTo>
                  <a:cubicBezTo>
                    <a:pt x="847" y="1076960"/>
                    <a:pt x="1693" y="942340"/>
                    <a:pt x="2540" y="807720"/>
                  </a:cubicBezTo>
                  <a:lnTo>
                    <a:pt x="346567" y="6187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reeform: Shape 3">
              <a:extLst>
                <a:ext uri="{FF2B5EF4-FFF2-40B4-BE49-F238E27FC236}">
                  <a16:creationId xmlns:a16="http://schemas.microsoft.com/office/drawing/2014/main" id="{8520CE21-EABB-FC6C-E601-DBC274B0E185}"/>
                </a:ext>
              </a:extLst>
            </p:cNvPr>
            <p:cNvSpPr/>
            <p:nvPr/>
          </p:nvSpPr>
          <p:spPr>
            <a:xfrm>
              <a:off x="7810243" y="3873700"/>
              <a:ext cx="1653828" cy="918793"/>
            </a:xfrm>
            <a:custGeom>
              <a:avLst/>
              <a:gdLst>
                <a:gd name="connsiteX0" fmla="*/ 1653540 w 1653540"/>
                <a:gd name="connsiteY0" fmla="*/ 232410 h 956310"/>
                <a:gd name="connsiteX1" fmla="*/ 1653540 w 1653540"/>
                <a:gd name="connsiteY1" fmla="*/ 708660 h 956310"/>
                <a:gd name="connsiteX2" fmla="*/ 1257300 w 1653540"/>
                <a:gd name="connsiteY2" fmla="*/ 952500 h 956310"/>
                <a:gd name="connsiteX3" fmla="*/ 822960 w 1653540"/>
                <a:gd name="connsiteY3" fmla="*/ 70866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56310"/>
                <a:gd name="connsiteX1" fmla="*/ 1653540 w 1653540"/>
                <a:gd name="connsiteY1" fmla="*/ 708660 h 956310"/>
                <a:gd name="connsiteX2" fmla="*/ 1257300 w 1653540"/>
                <a:gd name="connsiteY2" fmla="*/ 933450 h 956310"/>
                <a:gd name="connsiteX3" fmla="*/ 822960 w 1653540"/>
                <a:gd name="connsiteY3" fmla="*/ 70866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56310"/>
                <a:gd name="connsiteX1" fmla="*/ 1653540 w 1653540"/>
                <a:gd name="connsiteY1" fmla="*/ 708660 h 956310"/>
                <a:gd name="connsiteX2" fmla="*/ 1257300 w 1653540"/>
                <a:gd name="connsiteY2" fmla="*/ 933450 h 956310"/>
                <a:gd name="connsiteX3" fmla="*/ 822960 w 1653540"/>
                <a:gd name="connsiteY3" fmla="*/ 697230 h 956310"/>
                <a:gd name="connsiteX4" fmla="*/ 415290 w 1653540"/>
                <a:gd name="connsiteY4" fmla="*/ 956310 h 956310"/>
                <a:gd name="connsiteX5" fmla="*/ 0 w 1653540"/>
                <a:gd name="connsiteY5" fmla="*/ 704850 h 956310"/>
                <a:gd name="connsiteX6" fmla="*/ 0 w 1653540"/>
                <a:gd name="connsiteY6" fmla="*/ 243840 h 956310"/>
                <a:gd name="connsiteX7" fmla="*/ 411480 w 1653540"/>
                <a:gd name="connsiteY7" fmla="*/ 7620 h 956310"/>
                <a:gd name="connsiteX8" fmla="*/ 834390 w 1653540"/>
                <a:gd name="connsiteY8" fmla="*/ 247650 h 956310"/>
                <a:gd name="connsiteX9" fmla="*/ 1261110 w 1653540"/>
                <a:gd name="connsiteY9" fmla="*/ 0 h 956310"/>
                <a:gd name="connsiteX10" fmla="*/ 1653540 w 1653540"/>
                <a:gd name="connsiteY10" fmla="*/ 232410 h 956310"/>
                <a:gd name="connsiteX0" fmla="*/ 1653540 w 1653540"/>
                <a:gd name="connsiteY0" fmla="*/ 232410 h 937260"/>
                <a:gd name="connsiteX1" fmla="*/ 1653540 w 1653540"/>
                <a:gd name="connsiteY1" fmla="*/ 708660 h 937260"/>
                <a:gd name="connsiteX2" fmla="*/ 1257300 w 1653540"/>
                <a:gd name="connsiteY2" fmla="*/ 93345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53540 w 1653540"/>
                <a:gd name="connsiteY0" fmla="*/ 232410 h 937260"/>
                <a:gd name="connsiteX1" fmla="*/ 1649730 w 1653540"/>
                <a:gd name="connsiteY1" fmla="*/ 701040 h 937260"/>
                <a:gd name="connsiteX2" fmla="*/ 1257300 w 1653540"/>
                <a:gd name="connsiteY2" fmla="*/ 93345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53540 w 1653540"/>
                <a:gd name="connsiteY0" fmla="*/ 232410 h 937260"/>
                <a:gd name="connsiteX1" fmla="*/ 1649730 w 1653540"/>
                <a:gd name="connsiteY1" fmla="*/ 701040 h 937260"/>
                <a:gd name="connsiteX2" fmla="*/ 1253490 w 1653540"/>
                <a:gd name="connsiteY2" fmla="*/ 929640 h 937260"/>
                <a:gd name="connsiteX3" fmla="*/ 822960 w 1653540"/>
                <a:gd name="connsiteY3" fmla="*/ 697230 h 937260"/>
                <a:gd name="connsiteX4" fmla="*/ 392430 w 1653540"/>
                <a:gd name="connsiteY4" fmla="*/ 937260 h 937260"/>
                <a:gd name="connsiteX5" fmla="*/ 0 w 1653540"/>
                <a:gd name="connsiteY5" fmla="*/ 704850 h 937260"/>
                <a:gd name="connsiteX6" fmla="*/ 0 w 1653540"/>
                <a:gd name="connsiteY6" fmla="*/ 243840 h 937260"/>
                <a:gd name="connsiteX7" fmla="*/ 411480 w 1653540"/>
                <a:gd name="connsiteY7" fmla="*/ 7620 h 937260"/>
                <a:gd name="connsiteX8" fmla="*/ 834390 w 1653540"/>
                <a:gd name="connsiteY8" fmla="*/ 247650 h 937260"/>
                <a:gd name="connsiteX9" fmla="*/ 1261110 w 1653540"/>
                <a:gd name="connsiteY9" fmla="*/ 0 h 937260"/>
                <a:gd name="connsiteX10" fmla="*/ 1653540 w 1653540"/>
                <a:gd name="connsiteY10" fmla="*/ 232410 h 937260"/>
                <a:gd name="connsiteX0" fmla="*/ 1645920 w 1649730"/>
                <a:gd name="connsiteY0" fmla="*/ 232410 h 937260"/>
                <a:gd name="connsiteX1" fmla="*/ 1649730 w 1649730"/>
                <a:gd name="connsiteY1" fmla="*/ 701040 h 937260"/>
                <a:gd name="connsiteX2" fmla="*/ 1253490 w 1649730"/>
                <a:gd name="connsiteY2" fmla="*/ 929640 h 937260"/>
                <a:gd name="connsiteX3" fmla="*/ 822960 w 1649730"/>
                <a:gd name="connsiteY3" fmla="*/ 69723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9730"/>
                <a:gd name="connsiteY0" fmla="*/ 232410 h 937260"/>
                <a:gd name="connsiteX1" fmla="*/ 1649730 w 1649730"/>
                <a:gd name="connsiteY1" fmla="*/ 701040 h 937260"/>
                <a:gd name="connsiteX2" fmla="*/ 1253490 w 1649730"/>
                <a:gd name="connsiteY2" fmla="*/ 929640 h 937260"/>
                <a:gd name="connsiteX3" fmla="*/ 826770 w 1649730"/>
                <a:gd name="connsiteY3" fmla="*/ 67818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9730"/>
                <a:gd name="connsiteY0" fmla="*/ 232410 h 937260"/>
                <a:gd name="connsiteX1" fmla="*/ 1649730 w 1649730"/>
                <a:gd name="connsiteY1" fmla="*/ 701040 h 937260"/>
                <a:gd name="connsiteX2" fmla="*/ 1249680 w 1649730"/>
                <a:gd name="connsiteY2" fmla="*/ 914400 h 937260"/>
                <a:gd name="connsiteX3" fmla="*/ 826770 w 1649730"/>
                <a:gd name="connsiteY3" fmla="*/ 678180 h 937260"/>
                <a:gd name="connsiteX4" fmla="*/ 392430 w 1649730"/>
                <a:gd name="connsiteY4" fmla="*/ 937260 h 937260"/>
                <a:gd name="connsiteX5" fmla="*/ 0 w 1649730"/>
                <a:gd name="connsiteY5" fmla="*/ 704850 h 937260"/>
                <a:gd name="connsiteX6" fmla="*/ 0 w 1649730"/>
                <a:gd name="connsiteY6" fmla="*/ 243840 h 937260"/>
                <a:gd name="connsiteX7" fmla="*/ 411480 w 1649730"/>
                <a:gd name="connsiteY7" fmla="*/ 7620 h 937260"/>
                <a:gd name="connsiteX8" fmla="*/ 834390 w 1649730"/>
                <a:gd name="connsiteY8" fmla="*/ 247650 h 937260"/>
                <a:gd name="connsiteX9" fmla="*/ 1261110 w 1649730"/>
                <a:gd name="connsiteY9" fmla="*/ 0 h 937260"/>
                <a:gd name="connsiteX10" fmla="*/ 1645920 w 1649730"/>
                <a:gd name="connsiteY10" fmla="*/ 232410 h 937260"/>
                <a:gd name="connsiteX0" fmla="*/ 1645920 w 1645920"/>
                <a:gd name="connsiteY0" fmla="*/ 232410 h 937260"/>
                <a:gd name="connsiteX1" fmla="*/ 1645920 w 1645920"/>
                <a:gd name="connsiteY1" fmla="*/ 70104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37260"/>
                <a:gd name="connsiteX1" fmla="*/ 1645920 w 1645920"/>
                <a:gd name="connsiteY1" fmla="*/ 70104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37260"/>
                <a:gd name="connsiteX1" fmla="*/ 1638300 w 1645920"/>
                <a:gd name="connsiteY1" fmla="*/ 704850 h 937260"/>
                <a:gd name="connsiteX2" fmla="*/ 1249680 w 1645920"/>
                <a:gd name="connsiteY2" fmla="*/ 914400 h 937260"/>
                <a:gd name="connsiteX3" fmla="*/ 826770 w 1645920"/>
                <a:gd name="connsiteY3" fmla="*/ 678180 h 937260"/>
                <a:gd name="connsiteX4" fmla="*/ 392430 w 1645920"/>
                <a:gd name="connsiteY4" fmla="*/ 937260 h 937260"/>
                <a:gd name="connsiteX5" fmla="*/ 0 w 1645920"/>
                <a:gd name="connsiteY5" fmla="*/ 704850 h 937260"/>
                <a:gd name="connsiteX6" fmla="*/ 0 w 1645920"/>
                <a:gd name="connsiteY6" fmla="*/ 243840 h 937260"/>
                <a:gd name="connsiteX7" fmla="*/ 411480 w 1645920"/>
                <a:gd name="connsiteY7" fmla="*/ 7620 h 937260"/>
                <a:gd name="connsiteX8" fmla="*/ 834390 w 1645920"/>
                <a:gd name="connsiteY8" fmla="*/ 247650 h 937260"/>
                <a:gd name="connsiteX9" fmla="*/ 1261110 w 1645920"/>
                <a:gd name="connsiteY9" fmla="*/ 0 h 937260"/>
                <a:gd name="connsiteX10" fmla="*/ 1645920 w 1645920"/>
                <a:gd name="connsiteY10" fmla="*/ 232410 h 937260"/>
                <a:gd name="connsiteX0" fmla="*/ 1645920 w 1645920"/>
                <a:gd name="connsiteY0" fmla="*/ 232410 h 929640"/>
                <a:gd name="connsiteX1" fmla="*/ 1638300 w 1645920"/>
                <a:gd name="connsiteY1" fmla="*/ 704850 h 929640"/>
                <a:gd name="connsiteX2" fmla="*/ 1249680 w 1645920"/>
                <a:gd name="connsiteY2" fmla="*/ 914400 h 929640"/>
                <a:gd name="connsiteX3" fmla="*/ 826770 w 1645920"/>
                <a:gd name="connsiteY3" fmla="*/ 678180 h 929640"/>
                <a:gd name="connsiteX4" fmla="*/ 396240 w 1645920"/>
                <a:gd name="connsiteY4" fmla="*/ 929640 h 929640"/>
                <a:gd name="connsiteX5" fmla="*/ 0 w 1645920"/>
                <a:gd name="connsiteY5" fmla="*/ 704850 h 929640"/>
                <a:gd name="connsiteX6" fmla="*/ 0 w 1645920"/>
                <a:gd name="connsiteY6" fmla="*/ 243840 h 929640"/>
                <a:gd name="connsiteX7" fmla="*/ 411480 w 1645920"/>
                <a:gd name="connsiteY7" fmla="*/ 7620 h 929640"/>
                <a:gd name="connsiteX8" fmla="*/ 834390 w 1645920"/>
                <a:gd name="connsiteY8" fmla="*/ 247650 h 929640"/>
                <a:gd name="connsiteX9" fmla="*/ 1261110 w 1645920"/>
                <a:gd name="connsiteY9" fmla="*/ 0 h 929640"/>
                <a:gd name="connsiteX10" fmla="*/ 1645920 w 1645920"/>
                <a:gd name="connsiteY10" fmla="*/ 232410 h 929640"/>
                <a:gd name="connsiteX0" fmla="*/ 1645920 w 1645920"/>
                <a:gd name="connsiteY0" fmla="*/ 232410 h 914400"/>
                <a:gd name="connsiteX1" fmla="*/ 1638300 w 1645920"/>
                <a:gd name="connsiteY1" fmla="*/ 704850 h 914400"/>
                <a:gd name="connsiteX2" fmla="*/ 1249680 w 1645920"/>
                <a:gd name="connsiteY2" fmla="*/ 914400 h 914400"/>
                <a:gd name="connsiteX3" fmla="*/ 826770 w 1645920"/>
                <a:gd name="connsiteY3" fmla="*/ 678180 h 914400"/>
                <a:gd name="connsiteX4" fmla="*/ 396240 w 1645920"/>
                <a:gd name="connsiteY4" fmla="*/ 914400 h 914400"/>
                <a:gd name="connsiteX5" fmla="*/ 0 w 1645920"/>
                <a:gd name="connsiteY5" fmla="*/ 704850 h 914400"/>
                <a:gd name="connsiteX6" fmla="*/ 0 w 1645920"/>
                <a:gd name="connsiteY6" fmla="*/ 243840 h 914400"/>
                <a:gd name="connsiteX7" fmla="*/ 411480 w 1645920"/>
                <a:gd name="connsiteY7" fmla="*/ 7620 h 914400"/>
                <a:gd name="connsiteX8" fmla="*/ 834390 w 1645920"/>
                <a:gd name="connsiteY8" fmla="*/ 247650 h 914400"/>
                <a:gd name="connsiteX9" fmla="*/ 1261110 w 1645920"/>
                <a:gd name="connsiteY9" fmla="*/ 0 h 914400"/>
                <a:gd name="connsiteX10" fmla="*/ 1645920 w 1645920"/>
                <a:gd name="connsiteY10" fmla="*/ 23241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5920" h="914400">
                  <a:moveTo>
                    <a:pt x="1645920" y="232410"/>
                  </a:moveTo>
                  <a:lnTo>
                    <a:pt x="1638300" y="704850"/>
                  </a:lnTo>
                  <a:lnTo>
                    <a:pt x="1249680" y="914400"/>
                  </a:lnTo>
                  <a:lnTo>
                    <a:pt x="826770" y="678180"/>
                  </a:lnTo>
                  <a:lnTo>
                    <a:pt x="396240" y="914400"/>
                  </a:lnTo>
                  <a:lnTo>
                    <a:pt x="0" y="704850"/>
                  </a:lnTo>
                  <a:lnTo>
                    <a:pt x="0" y="243840"/>
                  </a:lnTo>
                  <a:lnTo>
                    <a:pt x="411480" y="7620"/>
                  </a:lnTo>
                  <a:lnTo>
                    <a:pt x="834390" y="247650"/>
                  </a:lnTo>
                  <a:lnTo>
                    <a:pt x="1261110" y="0"/>
                  </a:lnTo>
                  <a:lnTo>
                    <a:pt x="1645920" y="232410"/>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20" name="TextBox 19">
            <a:extLst>
              <a:ext uri="{FF2B5EF4-FFF2-40B4-BE49-F238E27FC236}">
                <a16:creationId xmlns:a16="http://schemas.microsoft.com/office/drawing/2014/main" id="{144AAD9E-4032-BAD1-8567-215840861563}"/>
              </a:ext>
            </a:extLst>
          </p:cNvPr>
          <p:cNvSpPr txBox="1"/>
          <p:nvPr/>
        </p:nvSpPr>
        <p:spPr>
          <a:xfrm>
            <a:off x="9374469" y="2224633"/>
            <a:ext cx="251165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 future, commercial products will be designed and built from reusable, composable, independently deployable ODA Components.  We envisage a healthy market for ODA Components which benefits CSPs, vendors and systems integrators alike.</a:t>
            </a:r>
          </a:p>
        </p:txBody>
      </p:sp>
    </p:spTree>
    <p:extLst>
      <p:ext uri="{BB962C8B-B14F-4D97-AF65-F5344CB8AC3E}">
        <p14:creationId xmlns:p14="http://schemas.microsoft.com/office/powerpoint/2010/main" val="73542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9BCE7-6A6E-2D21-245F-2B500677EEA9}"/>
              </a:ext>
            </a:extLst>
          </p:cNvPr>
          <p:cNvSpPr>
            <a:spLocks noGrp="1"/>
          </p:cNvSpPr>
          <p:nvPr>
            <p:ph type="title"/>
          </p:nvPr>
        </p:nvSpPr>
        <p:spPr/>
        <p:txBody>
          <a:bodyPr>
            <a:normAutofit fontScale="90000"/>
          </a:bodyPr>
          <a:lstStyle/>
          <a:p>
            <a:r>
              <a:rPr lang="en-US"/>
              <a:t>Why the ODA Components vision is good for software vendors and SIs</a:t>
            </a:r>
          </a:p>
        </p:txBody>
      </p:sp>
      <p:grpSp>
        <p:nvGrpSpPr>
          <p:cNvPr id="4" name="Group 3">
            <a:extLst>
              <a:ext uri="{FF2B5EF4-FFF2-40B4-BE49-F238E27FC236}">
                <a16:creationId xmlns:a16="http://schemas.microsoft.com/office/drawing/2014/main" id="{C082E424-5D94-23C9-183C-AE5A00ACB7FB}"/>
              </a:ext>
            </a:extLst>
          </p:cNvPr>
          <p:cNvGrpSpPr/>
          <p:nvPr/>
        </p:nvGrpSpPr>
        <p:grpSpPr>
          <a:xfrm>
            <a:off x="282102" y="992060"/>
            <a:ext cx="11721831" cy="5398580"/>
            <a:chOff x="1017541" y="992060"/>
            <a:chExt cx="10156918" cy="4913477"/>
          </a:xfrm>
        </p:grpSpPr>
        <p:sp>
          <p:nvSpPr>
            <p:cNvPr id="5" name="Google Shape;28;p218">
              <a:extLst>
                <a:ext uri="{FF2B5EF4-FFF2-40B4-BE49-F238E27FC236}">
                  <a16:creationId xmlns:a16="http://schemas.microsoft.com/office/drawing/2014/main" id="{1DE739FA-1D5E-6D50-7A9F-AC9F38D20C6C}"/>
                </a:ext>
              </a:extLst>
            </p:cNvPr>
            <p:cNvSpPr/>
            <p:nvPr/>
          </p:nvSpPr>
          <p:spPr>
            <a:xfrm flipH="1" flipV="1">
              <a:off x="4403180" y="992060"/>
              <a:ext cx="3385639" cy="4913477"/>
            </a:xfrm>
            <a:prstGeom prst="round2SameRect">
              <a:avLst>
                <a:gd name="adj1" fmla="val 50000"/>
                <a:gd name="adj2" fmla="val 0"/>
              </a:avLst>
            </a:prstGeom>
            <a:solidFill>
              <a:srgbClr val="1A274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6" name="Google Shape;28;p218">
              <a:extLst>
                <a:ext uri="{FF2B5EF4-FFF2-40B4-BE49-F238E27FC236}">
                  <a16:creationId xmlns:a16="http://schemas.microsoft.com/office/drawing/2014/main" id="{DCDDE4CA-69A3-0FE2-86E8-ECB3815C0DEA}"/>
                </a:ext>
              </a:extLst>
            </p:cNvPr>
            <p:cNvSpPr/>
            <p:nvPr/>
          </p:nvSpPr>
          <p:spPr>
            <a:xfrm flipH="1" flipV="1">
              <a:off x="1017541" y="992060"/>
              <a:ext cx="3385639" cy="4913477"/>
            </a:xfrm>
            <a:prstGeom prst="round2DiagRect">
              <a:avLst>
                <a:gd name="adj1" fmla="val 50000"/>
                <a:gd name="adj2" fmla="val 0"/>
              </a:avLst>
            </a:prstGeom>
            <a:solidFill>
              <a:srgbClr val="D2D5D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7" name="Google Shape;28;p218">
              <a:extLst>
                <a:ext uri="{FF2B5EF4-FFF2-40B4-BE49-F238E27FC236}">
                  <a16:creationId xmlns:a16="http://schemas.microsoft.com/office/drawing/2014/main" id="{4B764FEF-A311-3072-4D95-EF2F331F3ADA}"/>
                </a:ext>
              </a:extLst>
            </p:cNvPr>
            <p:cNvSpPr/>
            <p:nvPr/>
          </p:nvSpPr>
          <p:spPr>
            <a:xfrm flipH="1" flipV="1">
              <a:off x="7788820" y="992060"/>
              <a:ext cx="3385639" cy="4913477"/>
            </a:xfrm>
            <a:prstGeom prst="round1Rect">
              <a:avLst>
                <a:gd name="adj" fmla="val 50000"/>
              </a:avLst>
            </a:prstGeom>
            <a:solidFill>
              <a:srgbClr val="F3F3F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a:ea typeface="Arial"/>
                <a:cs typeface="Arial"/>
                <a:sym typeface="Arial"/>
              </a:endParaRPr>
            </a:p>
          </p:txBody>
        </p:sp>
        <p:sp>
          <p:nvSpPr>
            <p:cNvPr id="8" name="Text Placeholder 3">
              <a:extLst>
                <a:ext uri="{FF2B5EF4-FFF2-40B4-BE49-F238E27FC236}">
                  <a16:creationId xmlns:a16="http://schemas.microsoft.com/office/drawing/2014/main" id="{050201CA-7367-77B6-6C7F-07AAC352F9FD}"/>
                </a:ext>
              </a:extLst>
            </p:cNvPr>
            <p:cNvSpPr txBox="1">
              <a:spLocks/>
            </p:cNvSpPr>
            <p:nvPr/>
          </p:nvSpPr>
          <p:spPr>
            <a:xfrm>
              <a:off x="1345171" y="1607986"/>
              <a:ext cx="2789592" cy="4297551"/>
            </a:xfrm>
            <a:prstGeom prst="rect">
              <a:avLst/>
            </a:prstGeom>
            <a:noFill/>
          </p:spPr>
          <p:txBody>
            <a:bodyPr vert="horz" lIns="91440" tIns="45720" rIns="91440" bIns="45720" rtlCol="0" anchor="t">
              <a:noAutofit/>
            </a:bodyPr>
            <a:lstStyle>
              <a:lvl1pPr marL="534988" indent="-534988" algn="l" defTabSz="914400" rtl="0" eaLnBrk="1" latinLnBrk="0" hangingPunct="1">
                <a:lnSpc>
                  <a:spcPct val="100000"/>
                </a:lnSpc>
                <a:spcBef>
                  <a:spcPts val="0"/>
                </a:spcBef>
                <a:spcAft>
                  <a:spcPts val="1200"/>
                </a:spcAft>
                <a:buFontTx/>
                <a:buBlip>
                  <a:blip r:embed="rId2"/>
                </a:buBlip>
                <a:defRPr lang="en-US" sz="2800" kern="1200">
                  <a:solidFill>
                    <a:schemeClr val="accent1"/>
                  </a:solidFill>
                  <a:latin typeface="+mn-lt"/>
                  <a:ea typeface="+mn-ea"/>
                  <a:cs typeface="+mn-cs"/>
                </a:defRPr>
              </a:lvl1pPr>
              <a:lvl2pPr marL="1081088" indent="-342900" algn="l" defTabSz="914400" rtl="0" eaLnBrk="1" latinLnBrk="0" hangingPunct="1">
                <a:lnSpc>
                  <a:spcPct val="100000"/>
                </a:lnSpc>
                <a:spcBef>
                  <a:spcPts val="0"/>
                </a:spcBef>
                <a:spcAft>
                  <a:spcPts val="600"/>
                </a:spcAft>
                <a:buFont typeface="Courier New" panose="02070309020205020404" pitchFamily="49" charset="0"/>
                <a:buChar char="o"/>
                <a:defRPr lang="en-US" sz="2400" kern="1200">
                  <a:solidFill>
                    <a:schemeClr val="accent1"/>
                  </a:solidFill>
                  <a:latin typeface="+mn-lt"/>
                  <a:ea typeface="+mn-ea"/>
                  <a:cs typeface="+mn-cs"/>
                </a:defRPr>
              </a:lvl2pPr>
              <a:lvl3pPr marL="914400" indent="0" algn="l" defTabSz="914400" rtl="0" eaLnBrk="1" latinLnBrk="0" hangingPunct="1">
                <a:lnSpc>
                  <a:spcPct val="110000"/>
                </a:lnSpc>
                <a:spcBef>
                  <a:spcPts val="0"/>
                </a:spcBef>
                <a:spcAft>
                  <a:spcPts val="1200"/>
                </a:spcAft>
                <a:buFont typeface="Arial" panose="020B0604020202020204" pitchFamily="34" charset="0"/>
                <a:buNone/>
                <a:defRPr lang="en-US" sz="2000" kern="1200">
                  <a:solidFill>
                    <a:schemeClr val="accent1"/>
                  </a:solidFill>
                  <a:latin typeface="+mn-lt"/>
                  <a:ea typeface="+mn-ea"/>
                  <a:cs typeface="+mn-cs"/>
                </a:defRPr>
              </a:lvl3pPr>
              <a:lvl4pPr marL="1543050" indent="-171450" algn="l" defTabSz="914400" rtl="0" eaLnBrk="1" latinLnBrk="0" hangingPunct="1">
                <a:lnSpc>
                  <a:spcPct val="110000"/>
                </a:lnSpc>
                <a:spcBef>
                  <a:spcPts val="0"/>
                </a:spcBef>
                <a:spcAft>
                  <a:spcPts val="1200"/>
                </a:spcAft>
                <a:buFont typeface="Arial" panose="020B0604020202020204" pitchFamily="34" charset="0"/>
                <a:buChar char="•"/>
                <a:defRPr lang="en-US" sz="2000" kern="1200">
                  <a:solidFill>
                    <a:schemeClr val="accent1"/>
                  </a:solidFill>
                  <a:latin typeface="+mn-lt"/>
                  <a:ea typeface="+mn-ea"/>
                  <a:cs typeface="+mn-cs"/>
                </a:defRPr>
              </a:lvl4pPr>
              <a:lvl5pPr marL="2000250" indent="-171450" algn="l" defTabSz="914400" rtl="0" eaLnBrk="1" latinLnBrk="0" hangingPunct="1">
                <a:lnSpc>
                  <a:spcPct val="110000"/>
                </a:lnSpc>
                <a:spcBef>
                  <a:spcPts val="0"/>
                </a:spcBef>
                <a:spcAft>
                  <a:spcPts val="1200"/>
                </a:spcAft>
                <a:buFont typeface="Arial" panose="020B0604020202020204" pitchFamily="34" charset="0"/>
                <a:buChar char="•"/>
                <a:defRPr lang="en-GB" sz="20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All Suppliers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Deployment is simpler, because each CSP has a similar execution environment based on a standardized ODA Canvas, and common deployment patterns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Standardized components eliminate the need for expensive maintenance of customized code branches for different customers, freeing developer resource to code high-value differentiating features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CSPs have more money to spend on new software and differentiating features because they are spending less servicing their legacy technical debt</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The procurement process is simplified, reducing time and cost for all parties</a:t>
              </a:r>
            </a:p>
          </p:txBody>
        </p:sp>
        <p:sp>
          <p:nvSpPr>
            <p:cNvPr id="9" name="Text Placeholder 3">
              <a:extLst>
                <a:ext uri="{FF2B5EF4-FFF2-40B4-BE49-F238E27FC236}">
                  <a16:creationId xmlns:a16="http://schemas.microsoft.com/office/drawing/2014/main" id="{37260DD2-8D1B-61F5-84CF-CA8BF7C29430}"/>
                </a:ext>
              </a:extLst>
            </p:cNvPr>
            <p:cNvSpPr txBox="1">
              <a:spLocks/>
            </p:cNvSpPr>
            <p:nvPr/>
          </p:nvSpPr>
          <p:spPr>
            <a:xfrm>
              <a:off x="4555347" y="1607986"/>
              <a:ext cx="3049345" cy="4297551"/>
            </a:xfrm>
            <a:prstGeom prst="rect">
              <a:avLst/>
            </a:prstGeom>
            <a:noFill/>
          </p:spPr>
          <p:txBody>
            <a:bodyPr vert="horz" lIns="91440" tIns="45720" rIns="91440" bIns="45720" rtlCol="0" anchor="t">
              <a:noAutofit/>
            </a:bodyPr>
            <a:lstStyle>
              <a:lvl1pPr marL="534988" indent="-534988" algn="l" defTabSz="914400" rtl="0" eaLnBrk="1" latinLnBrk="0" hangingPunct="1">
                <a:lnSpc>
                  <a:spcPct val="100000"/>
                </a:lnSpc>
                <a:spcBef>
                  <a:spcPts val="0"/>
                </a:spcBef>
                <a:spcAft>
                  <a:spcPts val="1200"/>
                </a:spcAft>
                <a:buFontTx/>
                <a:buBlip>
                  <a:blip r:embed="rId2"/>
                </a:buBlip>
                <a:defRPr lang="en-US" sz="2800" kern="1200">
                  <a:solidFill>
                    <a:schemeClr val="accent1"/>
                  </a:solidFill>
                  <a:latin typeface="+mn-lt"/>
                  <a:ea typeface="+mn-ea"/>
                  <a:cs typeface="+mn-cs"/>
                </a:defRPr>
              </a:lvl1pPr>
              <a:lvl2pPr marL="1081088" indent="-342900" algn="l" defTabSz="914400" rtl="0" eaLnBrk="1" latinLnBrk="0" hangingPunct="1">
                <a:lnSpc>
                  <a:spcPct val="100000"/>
                </a:lnSpc>
                <a:spcBef>
                  <a:spcPts val="0"/>
                </a:spcBef>
                <a:spcAft>
                  <a:spcPts val="600"/>
                </a:spcAft>
                <a:buFont typeface="Courier New" panose="02070309020205020404" pitchFamily="49" charset="0"/>
                <a:buChar char="o"/>
                <a:defRPr lang="en-US" sz="2400" kern="1200">
                  <a:solidFill>
                    <a:schemeClr val="accent1"/>
                  </a:solidFill>
                  <a:latin typeface="+mn-lt"/>
                  <a:ea typeface="+mn-ea"/>
                  <a:cs typeface="+mn-cs"/>
                </a:defRPr>
              </a:lvl2pPr>
              <a:lvl3pPr marL="914400" indent="0" algn="l" defTabSz="914400" rtl="0" eaLnBrk="1" latinLnBrk="0" hangingPunct="1">
                <a:lnSpc>
                  <a:spcPct val="110000"/>
                </a:lnSpc>
                <a:spcBef>
                  <a:spcPts val="0"/>
                </a:spcBef>
                <a:spcAft>
                  <a:spcPts val="1200"/>
                </a:spcAft>
                <a:buFont typeface="Arial" panose="020B0604020202020204" pitchFamily="34" charset="0"/>
                <a:buNone/>
                <a:defRPr lang="en-US" sz="2000" kern="1200">
                  <a:solidFill>
                    <a:schemeClr val="accent1"/>
                  </a:solidFill>
                  <a:latin typeface="+mn-lt"/>
                  <a:ea typeface="+mn-ea"/>
                  <a:cs typeface="+mn-cs"/>
                </a:defRPr>
              </a:lvl3pPr>
              <a:lvl4pPr marL="1543050" indent="-171450" algn="l" defTabSz="914400" rtl="0" eaLnBrk="1" latinLnBrk="0" hangingPunct="1">
                <a:lnSpc>
                  <a:spcPct val="110000"/>
                </a:lnSpc>
                <a:spcBef>
                  <a:spcPts val="0"/>
                </a:spcBef>
                <a:spcAft>
                  <a:spcPts val="1200"/>
                </a:spcAft>
                <a:buFont typeface="Arial" panose="020B0604020202020204" pitchFamily="34" charset="0"/>
                <a:buChar char="•"/>
                <a:defRPr lang="en-US" sz="2000" kern="1200">
                  <a:solidFill>
                    <a:schemeClr val="accent1"/>
                  </a:solidFill>
                  <a:latin typeface="+mn-lt"/>
                  <a:ea typeface="+mn-ea"/>
                  <a:cs typeface="+mn-cs"/>
                </a:defRPr>
              </a:lvl4pPr>
              <a:lvl5pPr marL="2000250" indent="-171450" algn="l" defTabSz="914400" rtl="0" eaLnBrk="1" latinLnBrk="0" hangingPunct="1">
                <a:lnSpc>
                  <a:spcPct val="110000"/>
                </a:lnSpc>
                <a:spcBef>
                  <a:spcPts val="0"/>
                </a:spcBef>
                <a:spcAft>
                  <a:spcPts val="1200"/>
                </a:spcAft>
                <a:buFont typeface="Arial" panose="020B0604020202020204" pitchFamily="34" charset="0"/>
                <a:buChar char="•"/>
                <a:defRPr lang="en-GB" sz="20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anose="020B0604020202020204"/>
                  <a:ea typeface="+mn-ea"/>
                  <a:cs typeface="Calibri" panose="020F0502020204030204" pitchFamily="34" charset="0"/>
                </a:rPr>
                <a:t>Larger Vendors &amp; SIs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Calibri" panose="020F0502020204030204" pitchFamily="34" charset="0"/>
                </a:rPr>
                <a:t>It becomes easier to design and build the optimal solution architecture for each customer, using a combination of your own and your partners’ software products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Calibri" panose="020F0502020204030204" pitchFamily="34" charset="0"/>
                </a:rPr>
                <a:t>It becomes simpler to integrate products from new partners and/or new mergers &amp; acquisitions into your end-to-end product portfolio</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Calibri" panose="020F0502020204030204" pitchFamily="34" charset="0"/>
                </a:rPr>
                <a:t>Business becomes more profitable, shifting from low-value maintenance and integration services to high-value delivery of new and advanced capabilities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white"/>
                  </a:solidFill>
                  <a:effectLst/>
                  <a:uLnTx/>
                  <a:uFillTx/>
                  <a:latin typeface="Arial" panose="020B0604020202020204"/>
                  <a:ea typeface="+mn-ea"/>
                  <a:cs typeface="Calibri" panose="020F0502020204030204" pitchFamily="34" charset="0"/>
                </a:rPr>
                <a:t>Faster project delivery reduces the risk of penalty clauses and increases the chance of earning on-time delivery bonuses</a:t>
              </a:r>
            </a:p>
          </p:txBody>
        </p:sp>
        <p:sp>
          <p:nvSpPr>
            <p:cNvPr id="10" name="Text Placeholder 3">
              <a:extLst>
                <a:ext uri="{FF2B5EF4-FFF2-40B4-BE49-F238E27FC236}">
                  <a16:creationId xmlns:a16="http://schemas.microsoft.com/office/drawing/2014/main" id="{E70B7B42-F0A0-2F93-5945-F5F34A8DE1D2}"/>
                </a:ext>
              </a:extLst>
            </p:cNvPr>
            <p:cNvSpPr txBox="1">
              <a:spLocks/>
            </p:cNvSpPr>
            <p:nvPr/>
          </p:nvSpPr>
          <p:spPr>
            <a:xfrm>
              <a:off x="8011675" y="1607986"/>
              <a:ext cx="2894367" cy="4297551"/>
            </a:xfrm>
            <a:prstGeom prst="rect">
              <a:avLst/>
            </a:prstGeom>
            <a:noFill/>
          </p:spPr>
          <p:txBody>
            <a:bodyPr vert="horz" lIns="91440" tIns="45720" rIns="91440" bIns="45720" rtlCol="0" anchor="t">
              <a:noAutofit/>
            </a:bodyPr>
            <a:lstStyle>
              <a:lvl1pPr marL="534988" indent="-534988" algn="l" defTabSz="914400" rtl="0" eaLnBrk="1" latinLnBrk="0" hangingPunct="1">
                <a:lnSpc>
                  <a:spcPct val="100000"/>
                </a:lnSpc>
                <a:spcBef>
                  <a:spcPts val="0"/>
                </a:spcBef>
                <a:spcAft>
                  <a:spcPts val="1200"/>
                </a:spcAft>
                <a:buFontTx/>
                <a:buBlip>
                  <a:blip r:embed="rId2"/>
                </a:buBlip>
                <a:defRPr lang="en-US" sz="2800" kern="1200">
                  <a:solidFill>
                    <a:schemeClr val="accent1"/>
                  </a:solidFill>
                  <a:latin typeface="+mn-lt"/>
                  <a:ea typeface="+mn-ea"/>
                  <a:cs typeface="+mn-cs"/>
                </a:defRPr>
              </a:lvl1pPr>
              <a:lvl2pPr marL="1081088" indent="-342900" algn="l" defTabSz="914400" rtl="0" eaLnBrk="1" latinLnBrk="0" hangingPunct="1">
                <a:lnSpc>
                  <a:spcPct val="100000"/>
                </a:lnSpc>
                <a:spcBef>
                  <a:spcPts val="0"/>
                </a:spcBef>
                <a:spcAft>
                  <a:spcPts val="600"/>
                </a:spcAft>
                <a:buFont typeface="Courier New" panose="02070309020205020404" pitchFamily="49" charset="0"/>
                <a:buChar char="o"/>
                <a:defRPr lang="en-US" sz="2400" kern="1200">
                  <a:solidFill>
                    <a:schemeClr val="accent1"/>
                  </a:solidFill>
                  <a:latin typeface="+mn-lt"/>
                  <a:ea typeface="+mn-ea"/>
                  <a:cs typeface="+mn-cs"/>
                </a:defRPr>
              </a:lvl2pPr>
              <a:lvl3pPr marL="914400" indent="0" algn="l" defTabSz="914400" rtl="0" eaLnBrk="1" latinLnBrk="0" hangingPunct="1">
                <a:lnSpc>
                  <a:spcPct val="110000"/>
                </a:lnSpc>
                <a:spcBef>
                  <a:spcPts val="0"/>
                </a:spcBef>
                <a:spcAft>
                  <a:spcPts val="1200"/>
                </a:spcAft>
                <a:buFont typeface="Arial" panose="020B0604020202020204" pitchFamily="34" charset="0"/>
                <a:buNone/>
                <a:defRPr lang="en-US" sz="2000" kern="1200">
                  <a:solidFill>
                    <a:schemeClr val="accent1"/>
                  </a:solidFill>
                  <a:latin typeface="+mn-lt"/>
                  <a:ea typeface="+mn-ea"/>
                  <a:cs typeface="+mn-cs"/>
                </a:defRPr>
              </a:lvl3pPr>
              <a:lvl4pPr marL="1543050" indent="-171450" algn="l" defTabSz="914400" rtl="0" eaLnBrk="1" latinLnBrk="0" hangingPunct="1">
                <a:lnSpc>
                  <a:spcPct val="110000"/>
                </a:lnSpc>
                <a:spcBef>
                  <a:spcPts val="0"/>
                </a:spcBef>
                <a:spcAft>
                  <a:spcPts val="1200"/>
                </a:spcAft>
                <a:buFont typeface="Arial" panose="020B0604020202020204" pitchFamily="34" charset="0"/>
                <a:buChar char="•"/>
                <a:defRPr lang="en-US" sz="2000" kern="1200">
                  <a:solidFill>
                    <a:schemeClr val="accent1"/>
                  </a:solidFill>
                  <a:latin typeface="+mn-lt"/>
                  <a:ea typeface="+mn-ea"/>
                  <a:cs typeface="+mn-cs"/>
                </a:defRPr>
              </a:lvl4pPr>
              <a:lvl5pPr marL="2000250" indent="-171450" algn="l" defTabSz="914400" rtl="0" eaLnBrk="1" latinLnBrk="0" hangingPunct="1">
                <a:lnSpc>
                  <a:spcPct val="110000"/>
                </a:lnSpc>
                <a:spcBef>
                  <a:spcPts val="0"/>
                </a:spcBef>
                <a:spcAft>
                  <a:spcPts val="1200"/>
                </a:spcAft>
                <a:buFont typeface="Arial" panose="020B0604020202020204" pitchFamily="34" charset="0"/>
                <a:buChar char="•"/>
                <a:defRPr lang="en-GB" sz="20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Smaller Vendors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Barriers to entry into new accounts are lowered, as CSPs see opportunities to introduce individual components with differentiating features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Deploying your solution no longer depends on incumbent suppliers playing ball, or require detailed historic knowledge of the customer’s IT environment and complex integration with legacy systems</a:t>
              </a:r>
            </a:p>
            <a:p>
              <a:pPr marL="263525" marR="0" lvl="0" indent="-263525" algn="l" defTabSz="914400" rtl="0" eaLnBrk="1" fontAlgn="auto" latinLnBrk="0" hangingPunct="1">
                <a:lnSpc>
                  <a:spcPct val="120000"/>
                </a:lnSpc>
                <a:spcBef>
                  <a:spcPts val="0"/>
                </a:spcBef>
                <a:spcAft>
                  <a:spcPts val="600"/>
                </a:spcAft>
                <a:buClrTx/>
                <a:buSzTx/>
                <a:buFontTx/>
                <a:buBlip>
                  <a:blip r:embed="rId2"/>
                </a:buBlip>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More developer time can be assigned to differentiating features because security, observability and other generic services are provided by the ODA Canvas and no longer need to be coded separately in every component</a:t>
              </a:r>
            </a:p>
          </p:txBody>
        </p:sp>
      </p:grpSp>
    </p:spTree>
    <p:extLst>
      <p:ext uri="{BB962C8B-B14F-4D97-AF65-F5344CB8AC3E}">
        <p14:creationId xmlns:p14="http://schemas.microsoft.com/office/powerpoint/2010/main" val="2624346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AC837-D20B-424D-B9EA-0ACA5A1037DD}"/>
              </a:ext>
            </a:extLst>
          </p:cNvPr>
          <p:cNvSpPr>
            <a:spLocks noGrp="1"/>
          </p:cNvSpPr>
          <p:nvPr>
            <p:ph type="title"/>
          </p:nvPr>
        </p:nvSpPr>
        <p:spPr/>
        <p:txBody>
          <a:bodyPr>
            <a:normAutofit/>
          </a:bodyPr>
          <a:lstStyle/>
          <a:p>
            <a:pPr marL="0" indent="0">
              <a:buNone/>
            </a:pPr>
            <a:r>
              <a:rPr lang="en-US" b="1"/>
              <a:t>Automated Compliance Testing for ODA Components</a:t>
            </a:r>
          </a:p>
        </p:txBody>
      </p:sp>
      <p:sp>
        <p:nvSpPr>
          <p:cNvPr id="37" name="Content Placeholder 3">
            <a:extLst>
              <a:ext uri="{FF2B5EF4-FFF2-40B4-BE49-F238E27FC236}">
                <a16:creationId xmlns:a16="http://schemas.microsoft.com/office/drawing/2014/main" id="{A1B7A272-99B9-4CD0-A174-EBE4E953DE59}"/>
              </a:ext>
            </a:extLst>
          </p:cNvPr>
          <p:cNvSpPr txBox="1">
            <a:spLocks/>
          </p:cNvSpPr>
          <p:nvPr/>
        </p:nvSpPr>
        <p:spPr>
          <a:xfrm>
            <a:off x="570337" y="1285809"/>
            <a:ext cx="4505518" cy="4807787"/>
          </a:xfrm>
          <a:prstGeom prst="rect">
            <a:avLst/>
          </a:prstGeom>
        </p:spPr>
        <p:txBody>
          <a:bodyPr vert="horz" lIns="0" tIns="0" rIns="0" bIns="0" rtlCol="0">
            <a:normAutofit fontScale="92500" lnSpcReduction="10000"/>
          </a:bodyPr>
          <a:lstStyle>
            <a:lvl1pPr marL="230182" indent="-230182" algn="l" defTabSz="914422"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517512" indent="-287331" algn="l" defTabSz="914422" rtl="0" eaLnBrk="1" latinLnBrk="0" hangingPunct="1">
              <a:lnSpc>
                <a:spcPct val="90000"/>
              </a:lnSpc>
              <a:spcBef>
                <a:spcPts val="500"/>
              </a:spcBef>
              <a:buClr>
                <a:schemeClr val="accent1"/>
              </a:buClr>
              <a:buFont typeface="Arial" panose="020B0604020202020204" pitchFamily="34" charset="0"/>
              <a:buChar char="‒"/>
              <a:tabLst/>
              <a:defRPr sz="2000" kern="1200">
                <a:solidFill>
                  <a:schemeClr val="tx1"/>
                </a:solidFill>
                <a:latin typeface="+mn-lt"/>
                <a:ea typeface="+mn-ea"/>
                <a:cs typeface="+mn-cs"/>
              </a:defRPr>
            </a:lvl2pPr>
            <a:lvl3pPr marL="738170" indent="-220657" algn="l" defTabSz="914422"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69938" indent="-231769" algn="l" defTabSz="914422"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00121" indent="-230182" algn="l" defTabSz="914422"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62"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4"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5"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Calibri" panose="020F0502020204030204"/>
                <a:ea typeface="+mn-ea"/>
                <a:cs typeface="+mn-cs"/>
              </a:rPr>
              <a:t>Stage 1</a:t>
            </a:r>
          </a:p>
          <a:p>
            <a:pPr marL="517512" marR="0" lvl="1" indent="-287331"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t>A catalog of “Candidate Components”</a:t>
            </a: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endPar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endParaRPr>
          </a:p>
          <a:p>
            <a:pPr marL="0" marR="0" lvl="0" indent="0"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Calibri" panose="020F0502020204030204"/>
                <a:ea typeface="+mn-ea"/>
                <a:cs typeface="+mn-cs"/>
              </a:rPr>
              <a:t>Stage 2</a:t>
            </a:r>
          </a:p>
          <a:p>
            <a:pPr marL="517512" marR="0" lvl="1" indent="-287331"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t>Validation of Components for compliance</a:t>
            </a: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t>with generic ODA design guidelines</a:t>
            </a: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endPar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endParaRPr>
          </a:p>
          <a:p>
            <a:pPr marL="0" marR="0" lvl="0" indent="0"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None/>
              <a:tabLst/>
              <a:defRPr/>
            </a:pPr>
            <a:r>
              <a:rPr kumimoji="0" lang="en-US" sz="2000" b="1" i="0" u="none" strike="noStrike" kern="1200" cap="none" spc="0" normalizeH="0" baseline="0" noProof="0">
                <a:ln>
                  <a:noFill/>
                </a:ln>
                <a:solidFill>
                  <a:srgbClr val="1A1A1A"/>
                </a:solidFill>
                <a:effectLst/>
                <a:uLnTx/>
                <a:uFillTx/>
                <a:latin typeface="Calibri" panose="020F0502020204030204"/>
                <a:ea typeface="+mn-ea"/>
                <a:cs typeface="+mn-cs"/>
              </a:rPr>
              <a:t>Stage 3</a:t>
            </a:r>
          </a:p>
          <a:p>
            <a:pPr marL="517512" marR="0" lvl="1" indent="-287331" algn="l" defTabSz="914422" rtl="0" eaLnBrk="1" fontAlgn="auto" latinLnBrk="0" hangingPunct="1">
              <a:lnSpc>
                <a:spcPct val="120000"/>
              </a:lnSpc>
              <a:spcBef>
                <a:spcPts val="200"/>
              </a:spcBef>
              <a:spcAft>
                <a:spcPts val="0"/>
              </a:spcAft>
              <a:buClr>
                <a:srgbClr val="E0121D"/>
              </a:buClr>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t>Validation of specific ODA Components (eg Product Catalog…) vs mandatory scope of ‘Golden Component’ specs</a:t>
            </a: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br>
              <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rPr>
            </a:br>
            <a:endParaRPr kumimoji="0" lang="en-US" sz="1800" b="0" i="0" u="none" strike="noStrike" kern="1200" cap="none" spc="0" normalizeH="0" baseline="0" noProof="0">
              <a:ln>
                <a:noFill/>
              </a:ln>
              <a:solidFill>
                <a:srgbClr val="1A1A1A"/>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69F514DA-9A59-41B8-BD48-996BDC6099D8}"/>
              </a:ext>
            </a:extLst>
          </p:cNvPr>
          <p:cNvGrpSpPr/>
          <p:nvPr/>
        </p:nvGrpSpPr>
        <p:grpSpPr>
          <a:xfrm>
            <a:off x="5222329" y="1285809"/>
            <a:ext cx="6806033" cy="4695113"/>
            <a:chOff x="285629" y="401216"/>
            <a:chExt cx="9100966" cy="6278264"/>
          </a:xfrm>
        </p:grpSpPr>
        <p:pic>
          <p:nvPicPr>
            <p:cNvPr id="39" name="Picture 38">
              <a:extLst>
                <a:ext uri="{FF2B5EF4-FFF2-40B4-BE49-F238E27FC236}">
                  <a16:creationId xmlns:a16="http://schemas.microsoft.com/office/drawing/2014/main" id="{C83D4131-AB55-43AC-B22E-2AFF78184CE3}"/>
                </a:ext>
              </a:extLst>
            </p:cNvPr>
            <p:cNvPicPr>
              <a:picLocks noChangeAspect="1"/>
            </p:cNvPicPr>
            <p:nvPr/>
          </p:nvPicPr>
          <p:blipFill rotWithShape="1">
            <a:blip r:embed="rId2" cstate="screen">
              <a:alphaModFix amt="35000"/>
              <a:extLst>
                <a:ext uri="{28A0092B-C50C-407E-A947-70E740481C1C}">
                  <a14:useLocalDpi xmlns:a14="http://schemas.microsoft.com/office/drawing/2010/main" val="0"/>
                </a:ext>
              </a:extLst>
            </a:blip>
            <a:srcRect/>
            <a:stretch/>
          </p:blipFill>
          <p:spPr>
            <a:xfrm>
              <a:off x="1438581" y="401216"/>
              <a:ext cx="7948014" cy="6278264"/>
            </a:xfrm>
            <a:prstGeom prst="rect">
              <a:avLst/>
            </a:prstGeom>
          </p:spPr>
        </p:pic>
        <p:sp>
          <p:nvSpPr>
            <p:cNvPr id="40" name="Arrow: Curved Right 39">
              <a:extLst>
                <a:ext uri="{FF2B5EF4-FFF2-40B4-BE49-F238E27FC236}">
                  <a16:creationId xmlns:a16="http://schemas.microsoft.com/office/drawing/2014/main" id="{CE7477F1-88E1-48F8-B98C-E45F17E50E98}"/>
                </a:ext>
              </a:extLst>
            </p:cNvPr>
            <p:cNvSpPr/>
            <p:nvPr/>
          </p:nvSpPr>
          <p:spPr>
            <a:xfrm>
              <a:off x="1026430" y="1092665"/>
              <a:ext cx="664767" cy="1901232"/>
            </a:xfrm>
            <a:prstGeom prst="curvedRightArrow">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1" name="Arrow: Curved Right 40">
              <a:extLst>
                <a:ext uri="{FF2B5EF4-FFF2-40B4-BE49-F238E27FC236}">
                  <a16:creationId xmlns:a16="http://schemas.microsoft.com/office/drawing/2014/main" id="{CBA9ADCE-12C5-44B4-85F1-D7853D5169AC}"/>
                </a:ext>
              </a:extLst>
            </p:cNvPr>
            <p:cNvSpPr/>
            <p:nvPr/>
          </p:nvSpPr>
          <p:spPr>
            <a:xfrm>
              <a:off x="1031550" y="3921375"/>
              <a:ext cx="664767" cy="1901232"/>
            </a:xfrm>
            <a:prstGeom prst="curvedRightArrow">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A0F95FEC-E3AD-4DEE-95BA-3A9FB1437C1D}"/>
                </a:ext>
              </a:extLst>
            </p:cNvPr>
            <p:cNvSpPr/>
            <p:nvPr/>
          </p:nvSpPr>
          <p:spPr>
            <a:xfrm>
              <a:off x="1691197" y="401216"/>
              <a:ext cx="7591632" cy="1755077"/>
            </a:xfrm>
            <a:prstGeom prst="roundRect">
              <a:avLst>
                <a:gd name="adj" fmla="val 10607"/>
              </a:avLst>
            </a:prstGeom>
            <a:solidFill>
              <a:srgbClr val="FFFFFF">
                <a:alpha val="89804"/>
              </a:srgbClr>
            </a:solidFill>
            <a:ln w="28575" cap="flat" cmpd="sng" algn="ctr">
              <a:solidFill>
                <a:srgbClr val="E0121D"/>
              </a:solidFill>
              <a:prstDash val="solid"/>
              <a:miter lim="800000"/>
            </a:ln>
            <a:effectLst/>
          </p:spPr>
          <p:txBody>
            <a:bodyPr rtlCol="0" anchor="ctr"/>
            <a:lstStyle/>
            <a:p>
              <a:pPr marL="354013"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1A1A1A"/>
                  </a:solidFill>
                  <a:effectLst/>
                  <a:uLnTx/>
                  <a:uFillTx/>
                  <a:latin typeface="Calibri" panose="020F0502020204030204"/>
                  <a:ea typeface="+mn-ea"/>
                  <a:cs typeface="+mn-cs"/>
                </a:rPr>
                <a:t>Open Digital Lab</a:t>
              </a:r>
              <a:br>
                <a:rPr kumimoji="0" lang="en-GB" sz="1800" b="0" i="0" u="none" strike="noStrike" kern="0" cap="none" spc="0" normalizeH="0" baseline="0" noProof="0">
                  <a:ln>
                    <a:noFill/>
                  </a:ln>
                  <a:solidFill>
                    <a:srgbClr val="1A1A1A"/>
                  </a:solidFill>
                  <a:effectLst/>
                  <a:uLnTx/>
                  <a:uFillTx/>
                  <a:latin typeface="Calibri" panose="020F0502020204030204"/>
                  <a:ea typeface="+mn-ea"/>
                  <a:cs typeface="+mn-cs"/>
                </a:rPr>
              </a:br>
              <a:r>
                <a:rPr kumimoji="0" lang="en-GB" sz="1800" b="1" i="0" u="none" strike="noStrike" kern="0" cap="none" spc="0" normalizeH="0" baseline="0" noProof="0">
                  <a:ln>
                    <a:noFill/>
                  </a:ln>
                  <a:solidFill>
                    <a:srgbClr val="1A1A1A"/>
                  </a:solidFill>
                  <a:effectLst/>
                  <a:uLnTx/>
                  <a:uFillTx/>
                  <a:latin typeface="Calibri" panose="020F0502020204030204"/>
                  <a:ea typeface="+mn-ea"/>
                  <a:cs typeface="+mn-cs"/>
                </a:rPr>
                <a:t>Stage 1</a:t>
              </a:r>
              <a:endParaRPr kumimoji="0" lang="en-US" sz="1800" b="1"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F4CA2DE4-8B13-42D0-8FF0-1A2315715958}"/>
                </a:ext>
              </a:extLst>
            </p:cNvPr>
            <p:cNvSpPr/>
            <p:nvPr/>
          </p:nvSpPr>
          <p:spPr>
            <a:xfrm>
              <a:off x="1691197" y="2526468"/>
              <a:ext cx="7591632" cy="1755077"/>
            </a:xfrm>
            <a:prstGeom prst="roundRect">
              <a:avLst>
                <a:gd name="adj" fmla="val 10607"/>
              </a:avLst>
            </a:prstGeom>
            <a:solidFill>
              <a:srgbClr val="FFFFFF">
                <a:alpha val="89804"/>
              </a:srgbClr>
            </a:solidFill>
            <a:ln w="28575" cap="flat" cmpd="sng" algn="ctr">
              <a:solidFill>
                <a:srgbClr val="E0121D"/>
              </a:solidFill>
              <a:prstDash val="solid"/>
              <a:miter lim="800000"/>
            </a:ln>
            <a:effectLst/>
          </p:spPr>
          <p:txBody>
            <a:bodyPr rtlCol="0" anchor="ctr"/>
            <a:lstStyle/>
            <a:p>
              <a:pPr marL="354013"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1A1A1A"/>
                  </a:solidFill>
                  <a:effectLst/>
                  <a:uLnTx/>
                  <a:uFillTx/>
                  <a:latin typeface="Calibri" panose="020F0502020204030204"/>
                  <a:ea typeface="+mn-ea"/>
                  <a:cs typeface="+mn-cs"/>
                </a:rPr>
                <a:t>Open Digital Lab</a:t>
              </a:r>
              <a:br>
                <a:rPr kumimoji="0" lang="en-GB" sz="1800" b="1" i="0" u="none" strike="noStrike" kern="0" cap="none" spc="0" normalizeH="0" baseline="0" noProof="0">
                  <a:ln>
                    <a:noFill/>
                  </a:ln>
                  <a:solidFill>
                    <a:srgbClr val="1A1A1A"/>
                  </a:solidFill>
                  <a:effectLst/>
                  <a:uLnTx/>
                  <a:uFillTx/>
                  <a:latin typeface="Calibri" panose="020F0502020204030204"/>
                  <a:ea typeface="+mn-ea"/>
                  <a:cs typeface="+mn-cs"/>
                </a:rPr>
              </a:br>
              <a:r>
                <a:rPr kumimoji="0" lang="en-GB" sz="1800" b="1" i="0" u="none" strike="noStrike" kern="0" cap="none" spc="0" normalizeH="0" baseline="0" noProof="0">
                  <a:ln>
                    <a:noFill/>
                  </a:ln>
                  <a:solidFill>
                    <a:srgbClr val="1A1A1A"/>
                  </a:solidFill>
                  <a:effectLst/>
                  <a:uLnTx/>
                  <a:uFillTx/>
                  <a:latin typeface="Calibri" panose="020F0502020204030204"/>
                  <a:ea typeface="+mn-ea"/>
                  <a:cs typeface="+mn-cs"/>
                </a:rPr>
                <a:t>Stage 2</a:t>
              </a:r>
              <a:endParaRPr kumimoji="0" lang="en-US" sz="1800" b="1"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3E61A55C-D572-4627-8350-8782A9835919}"/>
                </a:ext>
              </a:extLst>
            </p:cNvPr>
            <p:cNvSpPr/>
            <p:nvPr/>
          </p:nvSpPr>
          <p:spPr>
            <a:xfrm>
              <a:off x="1691197" y="4651718"/>
              <a:ext cx="7591632" cy="1755077"/>
            </a:xfrm>
            <a:prstGeom prst="roundRect">
              <a:avLst>
                <a:gd name="adj" fmla="val 10607"/>
              </a:avLst>
            </a:prstGeom>
            <a:solidFill>
              <a:srgbClr val="FFFFFF">
                <a:alpha val="89804"/>
              </a:srgbClr>
            </a:solidFill>
            <a:ln w="28575" cap="flat" cmpd="sng" algn="ctr">
              <a:solidFill>
                <a:srgbClr val="E0121D"/>
              </a:solidFill>
              <a:prstDash val="solid"/>
              <a:miter lim="800000"/>
            </a:ln>
            <a:effectLst/>
          </p:spPr>
          <p:txBody>
            <a:bodyPr rtlCol="0" anchor="ctr"/>
            <a:lstStyle/>
            <a:p>
              <a:pPr marL="354013"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1A1A1A"/>
                  </a:solidFill>
                  <a:effectLst/>
                  <a:uLnTx/>
                  <a:uFillTx/>
                  <a:latin typeface="Calibri" panose="020F0502020204030204"/>
                  <a:ea typeface="+mn-ea"/>
                  <a:cs typeface="+mn-cs"/>
                </a:rPr>
                <a:t>Open Digital Lab</a:t>
              </a:r>
              <a:br>
                <a:rPr kumimoji="0" lang="en-GB" sz="1800" b="0" i="0" u="none" strike="noStrike" kern="0" cap="none" spc="0" normalizeH="0" baseline="0" noProof="0">
                  <a:ln>
                    <a:noFill/>
                  </a:ln>
                  <a:solidFill>
                    <a:srgbClr val="1A1A1A"/>
                  </a:solidFill>
                  <a:effectLst/>
                  <a:uLnTx/>
                  <a:uFillTx/>
                  <a:latin typeface="Calibri" panose="020F0502020204030204"/>
                  <a:ea typeface="+mn-ea"/>
                  <a:cs typeface="+mn-cs"/>
                </a:rPr>
              </a:br>
              <a:r>
                <a:rPr kumimoji="0" lang="en-GB" sz="1800" b="1" i="0" u="none" strike="noStrike" kern="0" cap="none" spc="0" normalizeH="0" baseline="0" noProof="0">
                  <a:ln>
                    <a:noFill/>
                  </a:ln>
                  <a:solidFill>
                    <a:srgbClr val="1A1A1A"/>
                  </a:solidFill>
                  <a:effectLst/>
                  <a:uLnTx/>
                  <a:uFillTx/>
                  <a:latin typeface="Calibri" panose="020F0502020204030204"/>
                  <a:ea typeface="+mn-ea"/>
                  <a:cs typeface="+mn-cs"/>
                </a:rPr>
                <a:t>Stage 3</a:t>
              </a:r>
              <a:endParaRPr kumimoji="0" lang="en-US" sz="1800" b="1" i="0" u="none" strike="noStrike" kern="0" cap="none" spc="0" normalizeH="0" baseline="0" noProof="0">
                <a:ln>
                  <a:noFill/>
                </a:ln>
                <a:solidFill>
                  <a:srgbClr val="1A1A1A"/>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DC112BAD-FD21-4BC9-8D65-6A9FAC23A85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12665" y="2635994"/>
              <a:ext cx="2832948" cy="1536024"/>
            </a:xfrm>
            <a:prstGeom prst="rect">
              <a:avLst/>
            </a:prstGeom>
          </p:spPr>
        </p:pic>
        <p:pic>
          <p:nvPicPr>
            <p:cNvPr id="46" name="Picture 45">
              <a:extLst>
                <a:ext uri="{FF2B5EF4-FFF2-40B4-BE49-F238E27FC236}">
                  <a16:creationId xmlns:a16="http://schemas.microsoft.com/office/drawing/2014/main" id="{246253C8-30A6-49C2-9B3C-D53BE025C1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805744" y="4724088"/>
              <a:ext cx="2446790" cy="1556389"/>
            </a:xfrm>
            <a:prstGeom prst="rect">
              <a:avLst/>
            </a:prstGeom>
          </p:spPr>
        </p:pic>
        <p:sp>
          <p:nvSpPr>
            <p:cNvPr id="47" name="TextBox 46">
              <a:extLst>
                <a:ext uri="{FF2B5EF4-FFF2-40B4-BE49-F238E27FC236}">
                  <a16:creationId xmlns:a16="http://schemas.microsoft.com/office/drawing/2014/main" id="{0180DC53-5EE1-4779-BF83-0FE94E766BD3}"/>
                </a:ext>
              </a:extLst>
            </p:cNvPr>
            <p:cNvSpPr txBox="1"/>
            <p:nvPr/>
          </p:nvSpPr>
          <p:spPr>
            <a:xfrm>
              <a:off x="285629" y="1119523"/>
              <a:ext cx="1011755" cy="699645"/>
            </a:xfrm>
            <a:prstGeom prst="rect">
              <a:avLst/>
            </a:prstGeom>
            <a:noFill/>
          </p:spPr>
          <p:txBody>
            <a:bodyPr vert="horz"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Calibri" panose="020F0502020204030204"/>
                </a:rPr>
                <a:t>Level 1 tests</a:t>
              </a:r>
            </a:p>
          </p:txBody>
        </p:sp>
        <p:sp>
          <p:nvSpPr>
            <p:cNvPr id="48" name="TextBox 47">
              <a:extLst>
                <a:ext uri="{FF2B5EF4-FFF2-40B4-BE49-F238E27FC236}">
                  <a16:creationId xmlns:a16="http://schemas.microsoft.com/office/drawing/2014/main" id="{713305AF-24B9-4532-B120-886543BA8186}"/>
                </a:ext>
              </a:extLst>
            </p:cNvPr>
            <p:cNvSpPr txBox="1"/>
            <p:nvPr/>
          </p:nvSpPr>
          <p:spPr>
            <a:xfrm>
              <a:off x="285629" y="3948233"/>
              <a:ext cx="1011755" cy="699645"/>
            </a:xfrm>
            <a:prstGeom prst="rect">
              <a:avLst/>
            </a:prstGeom>
            <a:noFill/>
          </p:spPr>
          <p:txBody>
            <a:bodyPr vert="horz"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Calibri" panose="020F0502020204030204"/>
                </a:rPr>
                <a:t>Level 2 tests</a:t>
              </a:r>
            </a:p>
          </p:txBody>
        </p:sp>
        <p:pic>
          <p:nvPicPr>
            <p:cNvPr id="49" name="Picture 6" descr="Lego - Pacific Post Partum Support Society">
              <a:extLst>
                <a:ext uri="{FF2B5EF4-FFF2-40B4-BE49-F238E27FC236}">
                  <a16:creationId xmlns:a16="http://schemas.microsoft.com/office/drawing/2014/main" id="{6746CB6F-6037-41C5-B33B-4C644422DB29}"/>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3933" y="451205"/>
              <a:ext cx="2770414" cy="1708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372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F4AE083-E69B-4281-82C9-EE1DB5FE0195}"/>
              </a:ext>
            </a:extLst>
          </p:cNvPr>
          <p:cNvGrpSpPr/>
          <p:nvPr/>
        </p:nvGrpSpPr>
        <p:grpSpPr>
          <a:xfrm>
            <a:off x="128586" y="982959"/>
            <a:ext cx="9921101" cy="4998254"/>
            <a:chOff x="128586" y="982959"/>
            <a:chExt cx="9921101" cy="4998254"/>
          </a:xfrm>
        </p:grpSpPr>
        <p:pic>
          <p:nvPicPr>
            <p:cNvPr id="9" name="Picture 8">
              <a:extLst>
                <a:ext uri="{FF2B5EF4-FFF2-40B4-BE49-F238E27FC236}">
                  <a16:creationId xmlns:a16="http://schemas.microsoft.com/office/drawing/2014/main" id="{A0D0217E-5A90-4485-8313-32FD880654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586" y="982959"/>
              <a:ext cx="9921101" cy="4998254"/>
            </a:xfrm>
            <a:prstGeom prst="rect">
              <a:avLst/>
            </a:prstGeom>
          </p:spPr>
        </p:pic>
        <p:grpSp>
          <p:nvGrpSpPr>
            <p:cNvPr id="5" name="Group 4">
              <a:extLst>
                <a:ext uri="{FF2B5EF4-FFF2-40B4-BE49-F238E27FC236}">
                  <a16:creationId xmlns:a16="http://schemas.microsoft.com/office/drawing/2014/main" id="{0D1C9554-E7EC-4106-A7B4-12067B63DD01}"/>
                </a:ext>
              </a:extLst>
            </p:cNvPr>
            <p:cNvGrpSpPr/>
            <p:nvPr/>
          </p:nvGrpSpPr>
          <p:grpSpPr>
            <a:xfrm>
              <a:off x="6200361" y="4046275"/>
              <a:ext cx="2507394" cy="1216605"/>
              <a:chOff x="6200361" y="4046275"/>
              <a:chExt cx="2507394" cy="1216605"/>
            </a:xfrm>
          </p:grpSpPr>
          <p:sp>
            <p:nvSpPr>
              <p:cNvPr id="10" name="Rectangle: Rounded Corners 9">
                <a:extLst>
                  <a:ext uri="{FF2B5EF4-FFF2-40B4-BE49-F238E27FC236}">
                    <a16:creationId xmlns:a16="http://schemas.microsoft.com/office/drawing/2014/main" id="{2CA75F35-F3B8-4F08-8FEB-2EB5657DAF51}"/>
                  </a:ext>
                </a:extLst>
              </p:cNvPr>
              <p:cNvSpPr/>
              <p:nvPr/>
            </p:nvSpPr>
            <p:spPr>
              <a:xfrm>
                <a:off x="6200361" y="4195095"/>
                <a:ext cx="2507394" cy="1067785"/>
              </a:xfrm>
              <a:prstGeom prst="roundRect">
                <a:avLst>
                  <a:gd name="adj" fmla="val 12938"/>
                </a:avLst>
              </a:prstGeom>
              <a:solidFill>
                <a:schemeClr val="bg1"/>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marL="0" marR="0" lvl="0" indent="0" algn="l" defTabSz="914240" rtl="0" eaLnBrk="1" fontAlgn="auto" latinLnBrk="0" hangingPunct="1">
                  <a:lnSpc>
                    <a:spcPct val="100000"/>
                  </a:lnSpc>
                  <a:spcBef>
                    <a:spcPts val="1200"/>
                  </a:spcBef>
                  <a:spcAft>
                    <a:spcPts val="0"/>
                  </a:spcAft>
                  <a:buClrTx/>
                  <a:buSzTx/>
                  <a:buFontTx/>
                  <a:buNone/>
                  <a:tabLst/>
                  <a:defRPr/>
                </a:pPr>
                <a:r>
                  <a:rPr kumimoji="0" lang="en-US" sz="900" b="1" i="0" u="none" strike="noStrike" kern="1200" cap="none" spc="0" normalizeH="0" baseline="0" noProof="0">
                    <a:ln>
                      <a:noFill/>
                    </a:ln>
                    <a:solidFill>
                      <a:prstClr val="white">
                        <a:lumMod val="50000"/>
                      </a:prstClr>
                    </a:solidFill>
                    <a:effectLst/>
                    <a:uLnTx/>
                    <a:uFillTx/>
                    <a:latin typeface="Avenir Next LT Pro" panose="020B0504020202020204" pitchFamily="34" charset="0"/>
                    <a:ea typeface="+mn-ea"/>
                    <a:cs typeface="+mn-cs"/>
                  </a:rPr>
                  <a:t>Canvas</a:t>
                </a:r>
                <a:endParaRPr kumimoji="0" lang="en-US" sz="1000" b="0" i="0" u="none" strike="noStrike" kern="1200" cap="none" spc="0" normalizeH="0" baseline="0" noProof="0">
                  <a:ln>
                    <a:noFill/>
                  </a:ln>
                  <a:solidFill>
                    <a:prstClr val="white">
                      <a:lumMod val="50000"/>
                    </a:prstClr>
                  </a:solidFill>
                  <a:effectLst/>
                  <a:uLnTx/>
                  <a:uFillTx/>
                  <a:latin typeface="Avenir Next LT Pro" panose="020B0504020202020204" pitchFamily="34" charset="0"/>
                  <a:ea typeface="+mn-ea"/>
                  <a:cs typeface="+mn-cs"/>
                </a:endParaRPr>
              </a:p>
            </p:txBody>
          </p:sp>
          <p:pic>
            <p:nvPicPr>
              <p:cNvPr id="4" name="Picture 3">
                <a:extLst>
                  <a:ext uri="{FF2B5EF4-FFF2-40B4-BE49-F238E27FC236}">
                    <a16:creationId xmlns:a16="http://schemas.microsoft.com/office/drawing/2014/main" id="{9968C962-39C3-4CDA-A937-A3292A088E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471" y="4046275"/>
                <a:ext cx="331884" cy="335491"/>
              </a:xfrm>
              <a:prstGeom prst="rect">
                <a:avLst/>
              </a:prstGeom>
            </p:spPr>
          </p:pic>
          <p:pic>
            <p:nvPicPr>
              <p:cNvPr id="6" name="Picture 5">
                <a:extLst>
                  <a:ext uri="{FF2B5EF4-FFF2-40B4-BE49-F238E27FC236}">
                    <a16:creationId xmlns:a16="http://schemas.microsoft.com/office/drawing/2014/main" id="{EA781C3B-FB99-4A2C-8F8F-AC60BEF7B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32" y="4530586"/>
                <a:ext cx="2238375" cy="562524"/>
              </a:xfrm>
              <a:prstGeom prst="rect">
                <a:avLst/>
              </a:prstGeom>
            </p:spPr>
          </p:pic>
        </p:grpSp>
      </p:grpSp>
      <p:sp>
        <p:nvSpPr>
          <p:cNvPr id="2" name="Title 1">
            <a:extLst>
              <a:ext uri="{FF2B5EF4-FFF2-40B4-BE49-F238E27FC236}">
                <a16:creationId xmlns:a16="http://schemas.microsoft.com/office/drawing/2014/main" id="{FD52B60C-0A65-49F5-A887-75CFEE739D8D}"/>
              </a:ext>
            </a:extLst>
          </p:cNvPr>
          <p:cNvSpPr>
            <a:spLocks noGrp="1"/>
          </p:cNvSpPr>
          <p:nvPr>
            <p:ph type="title"/>
          </p:nvPr>
        </p:nvSpPr>
        <p:spPr/>
        <p:txBody>
          <a:bodyPr/>
          <a:lstStyle/>
          <a:p>
            <a:r>
              <a:rPr lang="en-US"/>
              <a:t>ODA Reference Implementation in the Open Digital Lab</a:t>
            </a:r>
          </a:p>
        </p:txBody>
      </p:sp>
      <p:sp>
        <p:nvSpPr>
          <p:cNvPr id="13" name="Callout: Line 12">
            <a:extLst>
              <a:ext uri="{FF2B5EF4-FFF2-40B4-BE49-F238E27FC236}">
                <a16:creationId xmlns:a16="http://schemas.microsoft.com/office/drawing/2014/main" id="{DF030AEB-D667-4DDD-9EB6-07946B55DA3F}"/>
              </a:ext>
            </a:extLst>
          </p:cNvPr>
          <p:cNvSpPr/>
          <p:nvPr/>
        </p:nvSpPr>
        <p:spPr>
          <a:xfrm>
            <a:off x="9552410" y="2141610"/>
            <a:ext cx="1506841" cy="523220"/>
          </a:xfrm>
          <a:prstGeom prst="borderCallout1">
            <a:avLst>
              <a:gd name="adj1" fmla="val 18750"/>
              <a:gd name="adj2" fmla="val -8333"/>
              <a:gd name="adj3" fmla="val 118043"/>
              <a:gd name="adj4" fmla="val -106591"/>
            </a:avLst>
          </a:prstGeom>
          <a:noFill/>
          <a:ln w="12700" cap="flat" cmpd="sng" algn="ctr">
            <a:solidFill>
              <a:srgbClr val="E0121D"/>
            </a:solidFill>
            <a:prstDash val="solid"/>
            <a:miter lim="800000"/>
          </a:ln>
          <a:effectLst/>
        </p:spPr>
        <p:txBody>
          <a:bodyPr wrap="square" lIns="54000" rIns="54000"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0121D"/>
                </a:solidFill>
                <a:effectLst/>
                <a:uLnTx/>
                <a:uFillTx/>
                <a:latin typeface="Calibri" panose="020F0502020204030204"/>
                <a:ea typeface="+mn-ea"/>
                <a:cs typeface="+mn-cs"/>
              </a:rPr>
              <a:t>ODA Functional Components</a:t>
            </a:r>
          </a:p>
        </p:txBody>
      </p:sp>
      <p:sp>
        <p:nvSpPr>
          <p:cNvPr id="15" name="Callout: Line 14">
            <a:extLst>
              <a:ext uri="{FF2B5EF4-FFF2-40B4-BE49-F238E27FC236}">
                <a16:creationId xmlns:a16="http://schemas.microsoft.com/office/drawing/2014/main" id="{A8248BBD-4FFA-48FB-BFC6-38C54586EA72}"/>
              </a:ext>
            </a:extLst>
          </p:cNvPr>
          <p:cNvSpPr/>
          <p:nvPr/>
        </p:nvSpPr>
        <p:spPr>
          <a:xfrm>
            <a:off x="2897954" y="5836460"/>
            <a:ext cx="1223883" cy="307777"/>
          </a:xfrm>
          <a:prstGeom prst="borderCallout1">
            <a:avLst>
              <a:gd name="adj1" fmla="val 18750"/>
              <a:gd name="adj2" fmla="val -8333"/>
              <a:gd name="adj3" fmla="val -315300"/>
              <a:gd name="adj4" fmla="val -59411"/>
            </a:avLst>
          </a:prstGeom>
          <a:noFill/>
          <a:ln w="12700" cap="flat" cmpd="sng" algn="ctr">
            <a:solidFill>
              <a:srgbClr val="E0121D"/>
            </a:solidFill>
            <a:prstDash val="solid"/>
            <a:miter lim="800000"/>
          </a:ln>
          <a:effectLst/>
        </p:spPr>
        <p:txBody>
          <a:bodyPr lIns="54000" rIns="54000"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0121D"/>
                </a:solidFill>
                <a:effectLst/>
                <a:uLnTx/>
                <a:uFillTx/>
                <a:latin typeface="Calibri" panose="020F0502020204030204"/>
                <a:ea typeface="+mn-ea"/>
                <a:cs typeface="+mn-cs"/>
              </a:rPr>
              <a:t>System</a:t>
            </a:r>
          </a:p>
        </p:txBody>
      </p:sp>
      <p:sp>
        <p:nvSpPr>
          <p:cNvPr id="14" name="Callout: Line 13">
            <a:extLst>
              <a:ext uri="{FF2B5EF4-FFF2-40B4-BE49-F238E27FC236}">
                <a16:creationId xmlns:a16="http://schemas.microsoft.com/office/drawing/2014/main" id="{35F48668-C2A3-498D-99F0-DA7ED45CE59E}"/>
              </a:ext>
            </a:extLst>
          </p:cNvPr>
          <p:cNvSpPr/>
          <p:nvPr/>
        </p:nvSpPr>
        <p:spPr>
          <a:xfrm>
            <a:off x="9610871" y="4346701"/>
            <a:ext cx="1389921" cy="523220"/>
          </a:xfrm>
          <a:prstGeom prst="borderCallout1">
            <a:avLst>
              <a:gd name="adj1" fmla="val 18750"/>
              <a:gd name="adj2" fmla="val -8333"/>
              <a:gd name="adj3" fmla="val 72792"/>
              <a:gd name="adj4" fmla="val -103115"/>
            </a:avLst>
          </a:prstGeom>
          <a:noFill/>
          <a:ln w="12700" cap="flat" cmpd="sng" algn="ctr">
            <a:solidFill>
              <a:srgbClr val="E0121D"/>
            </a:solidFill>
            <a:prstDash val="solid"/>
            <a:miter lim="800000"/>
          </a:ln>
          <a:effectLst/>
        </p:spPr>
        <p:txBody>
          <a:bodyPr wrap="square" lIns="54000" rIns="54000"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E0121D"/>
                </a:solidFill>
                <a:effectLst/>
                <a:uLnTx/>
                <a:uFillTx/>
                <a:latin typeface="Calibri" panose="020F0502020204030204"/>
                <a:ea typeface="+mn-ea"/>
                <a:cs typeface="+mn-cs"/>
              </a:rPr>
              <a:t>Canvas Services (non-functional)</a:t>
            </a:r>
          </a:p>
        </p:txBody>
      </p:sp>
    </p:spTree>
    <p:extLst>
      <p:ext uri="{BB962C8B-B14F-4D97-AF65-F5344CB8AC3E}">
        <p14:creationId xmlns:p14="http://schemas.microsoft.com/office/powerpoint/2010/main" val="3369912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2998C-2DFF-4A54-86F9-AB83BBFEC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20" y="952983"/>
            <a:ext cx="4003891" cy="2016702"/>
          </a:xfrm>
          <a:prstGeom prst="rect">
            <a:avLst/>
          </a:prstGeom>
        </p:spPr>
      </p:pic>
      <p:sp>
        <p:nvSpPr>
          <p:cNvPr id="8" name="Rectangle: Rounded Corners 7">
            <a:extLst>
              <a:ext uri="{FF2B5EF4-FFF2-40B4-BE49-F238E27FC236}">
                <a16:creationId xmlns:a16="http://schemas.microsoft.com/office/drawing/2014/main" id="{BBC09F0B-8910-43CD-A2FE-6E40E38F03A5}"/>
              </a:ext>
            </a:extLst>
          </p:cNvPr>
          <p:cNvSpPr/>
          <p:nvPr/>
        </p:nvSpPr>
        <p:spPr>
          <a:xfrm>
            <a:off x="4417835" y="1390261"/>
            <a:ext cx="7534679" cy="3671551"/>
          </a:xfrm>
          <a:prstGeom prst="roundRect">
            <a:avLst>
              <a:gd name="adj" fmla="val 3960"/>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Calibri" panose="020F0502020204030204"/>
                <a:ea typeface="+mn-ea"/>
                <a:cs typeface="+mn-cs"/>
              </a:rPr>
              <a:t>Canvas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52B60C-0A65-49F5-A887-75CFEE739D8D}"/>
              </a:ext>
            </a:extLst>
          </p:cNvPr>
          <p:cNvSpPr>
            <a:spLocks noGrp="1"/>
          </p:cNvSpPr>
          <p:nvPr>
            <p:ph type="title"/>
          </p:nvPr>
        </p:nvSpPr>
        <p:spPr/>
        <p:txBody>
          <a:bodyPr/>
          <a:lstStyle/>
          <a:p>
            <a:r>
              <a:rPr lang="en-US"/>
              <a:t>ODA Reference Implementation in the Open Digital Lab</a:t>
            </a:r>
          </a:p>
        </p:txBody>
      </p:sp>
      <p:sp>
        <p:nvSpPr>
          <p:cNvPr id="5" name="Rectangle: Rounded Corners 4">
            <a:extLst>
              <a:ext uri="{FF2B5EF4-FFF2-40B4-BE49-F238E27FC236}">
                <a16:creationId xmlns:a16="http://schemas.microsoft.com/office/drawing/2014/main" id="{ACD84DBC-324C-4FF5-9DE6-F521E7BDD084}"/>
              </a:ext>
            </a:extLst>
          </p:cNvPr>
          <p:cNvSpPr/>
          <p:nvPr/>
        </p:nvSpPr>
        <p:spPr>
          <a:xfrm>
            <a:off x="2519265" y="2183363"/>
            <a:ext cx="1101013" cy="578498"/>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C276C32F-0A70-44FB-BA44-85E7AB60C59C}"/>
              </a:ext>
            </a:extLst>
          </p:cNvPr>
          <p:cNvSpPr/>
          <p:nvPr/>
        </p:nvSpPr>
        <p:spPr>
          <a:xfrm>
            <a:off x="4601291" y="1847461"/>
            <a:ext cx="3503686" cy="2135963"/>
          </a:xfrm>
          <a:prstGeom prst="roundRect">
            <a:avLst>
              <a:gd name="adj" fmla="val 4520"/>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Calibri" panose="020F0502020204030204"/>
                <a:ea typeface="+mn-ea"/>
                <a:cs typeface="+mn-cs"/>
              </a:rPr>
              <a:t>canvas-system</a:t>
            </a:r>
          </a:p>
        </p:txBody>
      </p:sp>
      <p:sp>
        <p:nvSpPr>
          <p:cNvPr id="23" name="Rectangle: Rounded Corners 22">
            <a:extLst>
              <a:ext uri="{FF2B5EF4-FFF2-40B4-BE49-F238E27FC236}">
                <a16:creationId xmlns:a16="http://schemas.microsoft.com/office/drawing/2014/main" id="{2585BF19-B6D5-41E7-B9D7-0B122695E6D8}"/>
              </a:ext>
            </a:extLst>
          </p:cNvPr>
          <p:cNvSpPr/>
          <p:nvPr/>
        </p:nvSpPr>
        <p:spPr>
          <a:xfrm>
            <a:off x="8185174" y="1847462"/>
            <a:ext cx="3525071" cy="1021099"/>
          </a:xfrm>
          <a:prstGeom prst="roundRect">
            <a:avLst>
              <a:gd name="adj" fmla="val 7261"/>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Calibri" panose="020F0502020204030204"/>
                <a:ea typeface="+mn-ea"/>
                <a:cs typeface="+mn-cs"/>
              </a:rPr>
              <a:t>service-mesh-system*</a:t>
            </a:r>
          </a:p>
        </p:txBody>
      </p:sp>
      <p:sp>
        <p:nvSpPr>
          <p:cNvPr id="24" name="Callout: Line 23">
            <a:extLst>
              <a:ext uri="{FF2B5EF4-FFF2-40B4-BE49-F238E27FC236}">
                <a16:creationId xmlns:a16="http://schemas.microsoft.com/office/drawing/2014/main" id="{D8F3FB96-91EA-4BC9-B2FC-7C0D70CD50C6}"/>
              </a:ext>
            </a:extLst>
          </p:cNvPr>
          <p:cNvSpPr/>
          <p:nvPr/>
        </p:nvSpPr>
        <p:spPr>
          <a:xfrm>
            <a:off x="1824304" y="3203787"/>
            <a:ext cx="1389921" cy="523220"/>
          </a:xfrm>
          <a:prstGeom prst="borderCallout1">
            <a:avLst>
              <a:gd name="adj1" fmla="val -9783"/>
              <a:gd name="adj2" fmla="val 35302"/>
              <a:gd name="adj3" fmla="val -69872"/>
              <a:gd name="adj4" fmla="val 5598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54000" rIns="54000"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0121D"/>
                </a:solidFill>
                <a:effectLst/>
                <a:uLnTx/>
                <a:uFillTx/>
                <a:latin typeface="Calibri" panose="020F0502020204030204"/>
                <a:ea typeface="+mn-ea"/>
                <a:cs typeface="+mn-cs"/>
              </a:rPr>
              <a:t>Canvas Services (non-functional)</a:t>
            </a:r>
          </a:p>
        </p:txBody>
      </p:sp>
      <p:cxnSp>
        <p:nvCxnSpPr>
          <p:cNvPr id="26" name="Straight Connector 25">
            <a:extLst>
              <a:ext uri="{FF2B5EF4-FFF2-40B4-BE49-F238E27FC236}">
                <a16:creationId xmlns:a16="http://schemas.microsoft.com/office/drawing/2014/main" id="{06B546F6-8D1A-4118-9D00-0247BF154D31}"/>
              </a:ext>
            </a:extLst>
          </p:cNvPr>
          <p:cNvCxnSpPr>
            <a:cxnSpLocks/>
            <a:stCxn id="5" idx="0"/>
          </p:cNvCxnSpPr>
          <p:nvPr/>
        </p:nvCxnSpPr>
        <p:spPr>
          <a:xfrm flipV="1">
            <a:off x="3069772" y="1455577"/>
            <a:ext cx="1370286" cy="727786"/>
          </a:xfrm>
          <a:prstGeom prst="lin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BFB69DDE-B990-4746-85AD-423122BD4A35}"/>
              </a:ext>
            </a:extLst>
          </p:cNvPr>
          <p:cNvCxnSpPr>
            <a:cxnSpLocks/>
            <a:stCxn id="5" idx="2"/>
          </p:cNvCxnSpPr>
          <p:nvPr/>
        </p:nvCxnSpPr>
        <p:spPr>
          <a:xfrm>
            <a:off x="3069772" y="2761861"/>
            <a:ext cx="1348063" cy="2135963"/>
          </a:xfrm>
          <a:prstGeom prst="lin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35" name="Group 34">
            <a:extLst>
              <a:ext uri="{FF2B5EF4-FFF2-40B4-BE49-F238E27FC236}">
                <a16:creationId xmlns:a16="http://schemas.microsoft.com/office/drawing/2014/main" id="{AAA225F2-DEA9-46BD-9A00-A763F2828759}"/>
              </a:ext>
            </a:extLst>
          </p:cNvPr>
          <p:cNvGrpSpPr/>
          <p:nvPr/>
        </p:nvGrpSpPr>
        <p:grpSpPr>
          <a:xfrm>
            <a:off x="4745159" y="5334754"/>
            <a:ext cx="2238033" cy="584335"/>
            <a:chOff x="976192" y="5646745"/>
            <a:chExt cx="1812728" cy="584335"/>
          </a:xfrm>
        </p:grpSpPr>
        <p:sp>
          <p:nvSpPr>
            <p:cNvPr id="33" name="Rounded Rectangle 15">
              <a:extLst>
                <a:ext uri="{FF2B5EF4-FFF2-40B4-BE49-F238E27FC236}">
                  <a16:creationId xmlns:a16="http://schemas.microsoft.com/office/drawing/2014/main" id="{7DC6EA40-A739-4B56-86AC-D69C9CEDD9F2}"/>
                </a:ext>
              </a:extLst>
            </p:cNvPr>
            <p:cNvSpPr/>
            <p:nvPr/>
          </p:nvSpPr>
          <p:spPr>
            <a:xfrm>
              <a:off x="976192" y="5646745"/>
              <a:ext cx="1812728"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Choice of implementation</a:t>
              </a:r>
            </a:p>
          </p:txBody>
        </p:sp>
        <p:sp>
          <p:nvSpPr>
            <p:cNvPr id="34" name="Rounded Rectangle 15">
              <a:extLst>
                <a:ext uri="{FF2B5EF4-FFF2-40B4-BE49-F238E27FC236}">
                  <a16:creationId xmlns:a16="http://schemas.microsoft.com/office/drawing/2014/main" id="{C586A45F-CDE7-4DE0-86CD-716E967FE882}"/>
                </a:ext>
              </a:extLst>
            </p:cNvPr>
            <p:cNvSpPr/>
            <p:nvPr/>
          </p:nvSpPr>
          <p:spPr>
            <a:xfrm>
              <a:off x="976192" y="6002784"/>
              <a:ext cx="1812728" cy="228296"/>
            </a:xfrm>
            <a:prstGeom prst="roundRect">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spcFirstLastPara="0" vert="horz" wrap="square" lIns="8467" tIns="8467" rIns="8467" bIns="8467" numCol="1" spcCol="1270" rtlCol="0" anchor="ctr" anchorCtr="0">
              <a:noAutofit/>
            </a:bodyPr>
            <a:lstStyle/>
            <a:p>
              <a:pPr marL="0" marR="0" lvl="0" indent="0" algn="ctr"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Standard Canvas service</a:t>
              </a:r>
            </a:p>
          </p:txBody>
        </p:sp>
      </p:grpSp>
      <p:sp>
        <p:nvSpPr>
          <p:cNvPr id="17" name="Rounded Rectangle 14">
            <a:extLst>
              <a:ext uri="{FF2B5EF4-FFF2-40B4-BE49-F238E27FC236}">
                <a16:creationId xmlns:a16="http://schemas.microsoft.com/office/drawing/2014/main" id="{D620FE99-2A58-4C03-891F-00D2546A55A0}"/>
              </a:ext>
            </a:extLst>
          </p:cNvPr>
          <p:cNvSpPr/>
          <p:nvPr/>
        </p:nvSpPr>
        <p:spPr>
          <a:xfrm>
            <a:off x="8359431" y="2233205"/>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Service Mesh (eg Istio)</a:t>
            </a:r>
          </a:p>
        </p:txBody>
      </p:sp>
      <p:sp>
        <p:nvSpPr>
          <p:cNvPr id="18" name="Rounded Rectangle 15">
            <a:extLst>
              <a:ext uri="{FF2B5EF4-FFF2-40B4-BE49-F238E27FC236}">
                <a16:creationId xmlns:a16="http://schemas.microsoft.com/office/drawing/2014/main" id="{5B862392-7444-4A6C-88EB-3B3DC16F2F65}"/>
              </a:ext>
            </a:extLst>
          </p:cNvPr>
          <p:cNvSpPr/>
          <p:nvPr/>
        </p:nvSpPr>
        <p:spPr>
          <a:xfrm>
            <a:off x="4745159" y="4412921"/>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API Gateway (eg Whale Cloud, </a:t>
            </a:r>
            <a:r>
              <a:rPr kumimoji="0" lang="en-GB" sz="1333" b="0" i="0" u="none" strike="noStrike" kern="1200" cap="none" spc="0" normalizeH="0" baseline="0" noProof="0" err="1">
                <a:ln>
                  <a:noFill/>
                </a:ln>
                <a:solidFill>
                  <a:srgbClr val="34342B"/>
                </a:solidFill>
                <a:effectLst/>
                <a:uLnTx/>
                <a:uFillTx/>
                <a:latin typeface="Vodafone Rg" pitchFamily="34" charset="0"/>
                <a:ea typeface="+mn-ea"/>
                <a:cs typeface="+mn-cs"/>
              </a:rPr>
              <a:t>Apigate</a:t>
            </a: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a:t>
            </a:r>
          </a:p>
        </p:txBody>
      </p:sp>
      <p:sp>
        <p:nvSpPr>
          <p:cNvPr id="19" name="Rounded Rectangle 16">
            <a:extLst>
              <a:ext uri="{FF2B5EF4-FFF2-40B4-BE49-F238E27FC236}">
                <a16:creationId xmlns:a16="http://schemas.microsoft.com/office/drawing/2014/main" id="{896B21DE-6D30-4E32-BFD9-D03AA4E297BC}"/>
              </a:ext>
            </a:extLst>
          </p:cNvPr>
          <p:cNvSpPr/>
          <p:nvPr/>
        </p:nvSpPr>
        <p:spPr>
          <a:xfrm>
            <a:off x="8359431" y="2519353"/>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Observability (eg </a:t>
            </a:r>
            <a:r>
              <a:rPr kumimoji="0" lang="en-GB" sz="1333" b="0" i="0" u="none" strike="noStrike" kern="1200" cap="none" spc="0" normalizeH="0" baseline="0" noProof="0" err="1">
                <a:ln>
                  <a:noFill/>
                </a:ln>
                <a:solidFill>
                  <a:srgbClr val="34342B"/>
                </a:solidFill>
                <a:effectLst/>
                <a:uLnTx/>
                <a:uFillTx/>
                <a:latin typeface="Vodafone Rg" pitchFamily="34" charset="0"/>
                <a:ea typeface="+mn-ea"/>
                <a:cs typeface="+mn-cs"/>
              </a:rPr>
              <a:t>Kiali</a:t>
            </a: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a:t>
            </a:r>
          </a:p>
        </p:txBody>
      </p:sp>
      <p:sp>
        <p:nvSpPr>
          <p:cNvPr id="22" name="Rounded Rectangle 18">
            <a:extLst>
              <a:ext uri="{FF2B5EF4-FFF2-40B4-BE49-F238E27FC236}">
                <a16:creationId xmlns:a16="http://schemas.microsoft.com/office/drawing/2014/main" id="{D2BB6BF4-68C9-49DA-BA1B-0ACC3CE63CD4}"/>
              </a:ext>
            </a:extLst>
          </p:cNvPr>
          <p:cNvSpPr/>
          <p:nvPr/>
        </p:nvSpPr>
        <p:spPr>
          <a:xfrm>
            <a:off x="4740714" y="2879693"/>
            <a:ext cx="3194565" cy="228296"/>
          </a:xfrm>
          <a:prstGeom prst="roundRect">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API Controller</a:t>
            </a:r>
            <a:endParaRPr kumimoji="0" lang="en-US" sz="1333" b="0" i="0" u="none" strike="noStrike" kern="1200" cap="none" spc="0" normalizeH="0" baseline="0" noProof="0">
              <a:ln>
                <a:noFill/>
              </a:ln>
              <a:solidFill>
                <a:srgbClr val="34342B"/>
              </a:solidFill>
              <a:effectLst/>
              <a:uLnTx/>
              <a:uFillTx/>
              <a:latin typeface="Vodafone Rg" pitchFamily="34" charset="0"/>
              <a:ea typeface="+mn-ea"/>
              <a:cs typeface="+mn-cs"/>
            </a:endParaRPr>
          </a:p>
        </p:txBody>
      </p:sp>
      <p:sp>
        <p:nvSpPr>
          <p:cNvPr id="36" name="Rounded Rectangle 12">
            <a:extLst>
              <a:ext uri="{FF2B5EF4-FFF2-40B4-BE49-F238E27FC236}">
                <a16:creationId xmlns:a16="http://schemas.microsoft.com/office/drawing/2014/main" id="{C1BAD750-85AE-4290-988D-A3783905BC1B}"/>
              </a:ext>
            </a:extLst>
          </p:cNvPr>
          <p:cNvSpPr/>
          <p:nvPr/>
        </p:nvSpPr>
        <p:spPr>
          <a:xfrm>
            <a:off x="4740714" y="2296265"/>
            <a:ext cx="3194565" cy="228296"/>
          </a:xfrm>
          <a:prstGeom prst="roundRect">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Component Controller</a:t>
            </a:r>
          </a:p>
        </p:txBody>
      </p:sp>
      <p:sp>
        <p:nvSpPr>
          <p:cNvPr id="41" name="Rounded Rectangle 16">
            <a:extLst>
              <a:ext uri="{FF2B5EF4-FFF2-40B4-BE49-F238E27FC236}">
                <a16:creationId xmlns:a16="http://schemas.microsoft.com/office/drawing/2014/main" id="{C948DAA5-AF5B-40D9-9F1D-A8B99B846AFC}"/>
              </a:ext>
            </a:extLst>
          </p:cNvPr>
          <p:cNvSpPr/>
          <p:nvPr/>
        </p:nvSpPr>
        <p:spPr>
          <a:xfrm>
            <a:off x="8350426" y="3599710"/>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Visualization (eg Grafana)</a:t>
            </a:r>
          </a:p>
        </p:txBody>
      </p:sp>
      <p:sp>
        <p:nvSpPr>
          <p:cNvPr id="29" name="Rectangle: Rounded Corners 28">
            <a:extLst>
              <a:ext uri="{FF2B5EF4-FFF2-40B4-BE49-F238E27FC236}">
                <a16:creationId xmlns:a16="http://schemas.microsoft.com/office/drawing/2014/main" id="{AE74F2E8-1CE4-4B59-92F4-BDA618ECA87E}"/>
              </a:ext>
            </a:extLst>
          </p:cNvPr>
          <p:cNvSpPr/>
          <p:nvPr/>
        </p:nvSpPr>
        <p:spPr>
          <a:xfrm>
            <a:off x="8185174" y="2978507"/>
            <a:ext cx="3525071" cy="1004917"/>
          </a:xfrm>
          <a:prstGeom prst="roundRect">
            <a:avLst>
              <a:gd name="adj" fmla="val 7305"/>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Calibri" panose="020F0502020204030204"/>
                <a:ea typeface="+mn-ea"/>
                <a:cs typeface="+mn-cs"/>
              </a:rPr>
              <a:t>monitoring-system*</a:t>
            </a:r>
          </a:p>
        </p:txBody>
      </p:sp>
      <p:sp>
        <p:nvSpPr>
          <p:cNvPr id="30" name="Rounded Rectangle 16">
            <a:extLst>
              <a:ext uri="{FF2B5EF4-FFF2-40B4-BE49-F238E27FC236}">
                <a16:creationId xmlns:a16="http://schemas.microsoft.com/office/drawing/2014/main" id="{C9513C7E-DBEA-47E1-9DE5-D103FD66F563}"/>
              </a:ext>
            </a:extLst>
          </p:cNvPr>
          <p:cNvSpPr/>
          <p:nvPr/>
        </p:nvSpPr>
        <p:spPr>
          <a:xfrm>
            <a:off x="8350425" y="3299143"/>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Monitoring (</a:t>
            </a:r>
            <a:r>
              <a:rPr kumimoji="0" lang="en-GB" sz="1333" b="0" i="0" u="none" strike="noStrike" kern="1200" cap="none" spc="0" normalizeH="0" baseline="0" noProof="0" err="1">
                <a:ln>
                  <a:noFill/>
                </a:ln>
                <a:solidFill>
                  <a:srgbClr val="34342B"/>
                </a:solidFill>
                <a:effectLst/>
                <a:uLnTx/>
                <a:uFillTx/>
                <a:latin typeface="Vodafone Rg" pitchFamily="34" charset="0"/>
                <a:ea typeface="+mn-ea"/>
                <a:cs typeface="+mn-cs"/>
              </a:rPr>
              <a:t>eg</a:t>
            </a: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 Prometheus)</a:t>
            </a:r>
          </a:p>
        </p:txBody>
      </p:sp>
      <p:sp>
        <p:nvSpPr>
          <p:cNvPr id="32" name="Rectangle: Rounded Corners 31">
            <a:extLst>
              <a:ext uri="{FF2B5EF4-FFF2-40B4-BE49-F238E27FC236}">
                <a16:creationId xmlns:a16="http://schemas.microsoft.com/office/drawing/2014/main" id="{659D2A91-4352-4D8C-8DB9-748D5447BE61}"/>
              </a:ext>
            </a:extLst>
          </p:cNvPr>
          <p:cNvSpPr/>
          <p:nvPr/>
        </p:nvSpPr>
        <p:spPr>
          <a:xfrm>
            <a:off x="8185174" y="4076838"/>
            <a:ext cx="3525071" cy="704892"/>
          </a:xfrm>
          <a:prstGeom prst="roundRect">
            <a:avLst>
              <a:gd name="adj" fmla="val 1113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1A1A1A"/>
                </a:solidFill>
                <a:effectLst/>
                <a:uLnTx/>
                <a:uFillTx/>
                <a:latin typeface="Calibri" panose="020F0502020204030204"/>
                <a:ea typeface="+mn-ea"/>
                <a:cs typeface="+mn-cs"/>
              </a:rPr>
              <a:t>iam</a:t>
            </a:r>
            <a:r>
              <a:rPr kumimoji="0" lang="en-US" sz="1400" b="1" i="0" u="none" strike="noStrike" kern="1200" cap="none" spc="0" normalizeH="0" baseline="0" noProof="0">
                <a:ln>
                  <a:noFill/>
                </a:ln>
                <a:solidFill>
                  <a:srgbClr val="1A1A1A"/>
                </a:solidFill>
                <a:effectLst/>
                <a:uLnTx/>
                <a:uFillTx/>
                <a:latin typeface="Calibri" panose="020F0502020204030204"/>
                <a:ea typeface="+mn-ea"/>
                <a:cs typeface="+mn-cs"/>
              </a:rPr>
              <a:t>-system*</a:t>
            </a:r>
          </a:p>
        </p:txBody>
      </p:sp>
      <p:sp>
        <p:nvSpPr>
          <p:cNvPr id="37" name="Rounded Rectangle 16">
            <a:extLst>
              <a:ext uri="{FF2B5EF4-FFF2-40B4-BE49-F238E27FC236}">
                <a16:creationId xmlns:a16="http://schemas.microsoft.com/office/drawing/2014/main" id="{CA24DF6B-264D-46D8-A0A3-5A4D89E60C71}"/>
              </a:ext>
            </a:extLst>
          </p:cNvPr>
          <p:cNvSpPr/>
          <p:nvPr/>
        </p:nvSpPr>
        <p:spPr>
          <a:xfrm>
            <a:off x="8366194" y="4397473"/>
            <a:ext cx="3194565" cy="228296"/>
          </a:xfrm>
          <a:prstGeom prst="roundRect">
            <a:avLst/>
          </a:prstGeom>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Identity &amp; Access (</a:t>
            </a:r>
            <a:r>
              <a:rPr kumimoji="0" lang="en-GB" sz="1333" b="0" i="0" u="none" strike="noStrike" kern="1200" cap="none" spc="0" normalizeH="0" baseline="0" noProof="0" err="1">
                <a:ln>
                  <a:noFill/>
                </a:ln>
                <a:solidFill>
                  <a:srgbClr val="34342B"/>
                </a:solidFill>
                <a:effectLst/>
                <a:uLnTx/>
                <a:uFillTx/>
                <a:latin typeface="Vodafone Rg" pitchFamily="34" charset="0"/>
                <a:ea typeface="+mn-ea"/>
                <a:cs typeface="+mn-cs"/>
              </a:rPr>
              <a:t>eg</a:t>
            </a: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 </a:t>
            </a:r>
            <a:r>
              <a:rPr kumimoji="0" lang="en-GB" sz="1333" b="0" i="0" u="none" strike="noStrike" kern="1200" cap="none" spc="0" normalizeH="0" baseline="0" noProof="0" err="1">
                <a:ln>
                  <a:noFill/>
                </a:ln>
                <a:solidFill>
                  <a:srgbClr val="34342B"/>
                </a:solidFill>
                <a:effectLst/>
                <a:uLnTx/>
                <a:uFillTx/>
                <a:latin typeface="Vodafone Rg" pitchFamily="34" charset="0"/>
                <a:ea typeface="+mn-ea"/>
                <a:cs typeface="+mn-cs"/>
              </a:rPr>
              <a:t>Keycloak</a:t>
            </a: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a:t>
            </a:r>
          </a:p>
        </p:txBody>
      </p:sp>
      <p:sp>
        <p:nvSpPr>
          <p:cNvPr id="38" name="Rectangle: Rounded Corners 37">
            <a:extLst>
              <a:ext uri="{FF2B5EF4-FFF2-40B4-BE49-F238E27FC236}">
                <a16:creationId xmlns:a16="http://schemas.microsoft.com/office/drawing/2014/main" id="{39130DE4-347C-4925-B1CD-BD061D78DEE8}"/>
              </a:ext>
            </a:extLst>
          </p:cNvPr>
          <p:cNvSpPr/>
          <p:nvPr/>
        </p:nvSpPr>
        <p:spPr>
          <a:xfrm>
            <a:off x="4601292" y="4077447"/>
            <a:ext cx="3503686" cy="704892"/>
          </a:xfrm>
          <a:prstGeom prst="roundRect">
            <a:avLst>
              <a:gd name="adj" fmla="val 12462"/>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1A1A1A"/>
                </a:solidFill>
                <a:effectLst/>
                <a:uLnTx/>
                <a:uFillTx/>
                <a:latin typeface="Calibri" panose="020F0502020204030204"/>
                <a:ea typeface="+mn-ea"/>
                <a:cs typeface="+mn-cs"/>
              </a:rPr>
              <a:t>api</a:t>
            </a:r>
            <a:r>
              <a:rPr kumimoji="0" lang="en-US" sz="1400" b="1" i="0" u="none" strike="noStrike" kern="1200" cap="none" spc="0" normalizeH="0" baseline="0" noProof="0">
                <a:ln>
                  <a:noFill/>
                </a:ln>
                <a:solidFill>
                  <a:srgbClr val="1A1A1A"/>
                </a:solidFill>
                <a:effectLst/>
                <a:uLnTx/>
                <a:uFillTx/>
                <a:latin typeface="Calibri" panose="020F0502020204030204"/>
                <a:ea typeface="+mn-ea"/>
                <a:cs typeface="+mn-cs"/>
              </a:rPr>
              <a:t>-gateway-system*</a:t>
            </a:r>
          </a:p>
        </p:txBody>
      </p:sp>
      <p:sp>
        <p:nvSpPr>
          <p:cNvPr id="39" name="Rounded Rectangle 18">
            <a:extLst>
              <a:ext uri="{FF2B5EF4-FFF2-40B4-BE49-F238E27FC236}">
                <a16:creationId xmlns:a16="http://schemas.microsoft.com/office/drawing/2014/main" id="{288E9549-E4F3-4055-9958-C803E26AA5A6}"/>
              </a:ext>
            </a:extLst>
          </p:cNvPr>
          <p:cNvSpPr/>
          <p:nvPr/>
        </p:nvSpPr>
        <p:spPr>
          <a:xfrm>
            <a:off x="4740714" y="2587979"/>
            <a:ext cx="3194565" cy="228296"/>
          </a:xfrm>
          <a:prstGeom prst="roundRect">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Security Controller</a:t>
            </a:r>
            <a:endParaRPr kumimoji="0" lang="en-US" sz="1333" b="0" i="0" u="none" strike="noStrike" kern="1200" cap="none" spc="0" normalizeH="0" baseline="0" noProof="0">
              <a:ln>
                <a:noFill/>
              </a:ln>
              <a:solidFill>
                <a:srgbClr val="34342B"/>
              </a:solidFill>
              <a:effectLst/>
              <a:uLnTx/>
              <a:uFillTx/>
              <a:latin typeface="Vodafone Rg" pitchFamily="34" charset="0"/>
              <a:ea typeface="+mn-ea"/>
              <a:cs typeface="+mn-cs"/>
            </a:endParaRPr>
          </a:p>
        </p:txBody>
      </p:sp>
      <p:sp>
        <p:nvSpPr>
          <p:cNvPr id="40" name="Rounded Rectangle 18">
            <a:extLst>
              <a:ext uri="{FF2B5EF4-FFF2-40B4-BE49-F238E27FC236}">
                <a16:creationId xmlns:a16="http://schemas.microsoft.com/office/drawing/2014/main" id="{DC778AF0-1437-4373-BB66-B1067A335513}"/>
              </a:ext>
            </a:extLst>
          </p:cNvPr>
          <p:cNvSpPr/>
          <p:nvPr/>
        </p:nvSpPr>
        <p:spPr>
          <a:xfrm>
            <a:off x="4740714" y="3171407"/>
            <a:ext cx="3194565" cy="228296"/>
          </a:xfrm>
          <a:prstGeom prst="roundRect">
            <a:avLst/>
          </a:prstGeom>
          <a:solidFill>
            <a:schemeClr val="accent2">
              <a:lumMod val="20000"/>
              <a:lumOff val="80000"/>
            </a:schemeClr>
          </a:solidFill>
          <a:ln/>
        </p:spPr>
        <p:style>
          <a:lnRef idx="1">
            <a:schemeClr val="accent3"/>
          </a:lnRef>
          <a:fillRef idx="2">
            <a:schemeClr val="accent3"/>
          </a:fillRef>
          <a:effectRef idx="1">
            <a:schemeClr val="accent3"/>
          </a:effectRef>
          <a:fontRef idx="minor">
            <a:schemeClr val="dk1"/>
          </a:fontRef>
        </p:style>
        <p:txBody>
          <a:bodyPr spcFirstLastPara="0" vert="horz" wrap="square" lIns="72000" tIns="18000" rIns="72000" bIns="18000" numCol="1" spcCol="1270" rtlCol="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GB" sz="1333" b="0" i="0" u="none" strike="noStrike" kern="1200" cap="none" spc="0" normalizeH="0" baseline="0" noProof="0">
                <a:ln>
                  <a:noFill/>
                </a:ln>
                <a:solidFill>
                  <a:srgbClr val="34342B"/>
                </a:solidFill>
                <a:effectLst/>
                <a:uLnTx/>
                <a:uFillTx/>
                <a:latin typeface="Vodafone Rg" pitchFamily="34" charset="0"/>
                <a:ea typeface="+mn-ea"/>
                <a:cs typeface="+mn-cs"/>
              </a:rPr>
              <a:t>Component CRD Webhook</a:t>
            </a:r>
            <a:endParaRPr kumimoji="0" lang="en-US" sz="1333" b="0" i="0" u="none" strike="noStrike" kern="1200" cap="none" spc="0" normalizeH="0" baseline="0" noProof="0">
              <a:ln>
                <a:noFill/>
              </a:ln>
              <a:solidFill>
                <a:srgbClr val="34342B"/>
              </a:solidFill>
              <a:effectLst/>
              <a:uLnTx/>
              <a:uFillTx/>
              <a:latin typeface="Vodafone Rg" pitchFamily="34" charset="0"/>
              <a:ea typeface="+mn-ea"/>
              <a:cs typeface="+mn-cs"/>
            </a:endParaRPr>
          </a:p>
        </p:txBody>
      </p:sp>
      <p:sp>
        <p:nvSpPr>
          <p:cNvPr id="4" name="TextBox 3">
            <a:extLst>
              <a:ext uri="{FF2B5EF4-FFF2-40B4-BE49-F238E27FC236}">
                <a16:creationId xmlns:a16="http://schemas.microsoft.com/office/drawing/2014/main" id="{554DFF9A-9BF3-46A3-A021-040F6BEA44D5}"/>
              </a:ext>
            </a:extLst>
          </p:cNvPr>
          <p:cNvSpPr txBox="1"/>
          <p:nvPr/>
        </p:nvSpPr>
        <p:spPr>
          <a:xfrm>
            <a:off x="199870" y="6521220"/>
            <a:ext cx="3584636" cy="261610"/>
          </a:xfrm>
          <a:prstGeom prst="rect">
            <a:avLst/>
          </a:prstGeom>
          <a:noFill/>
        </p:spPr>
        <p:txBody>
          <a:bodyPr wrap="none" rtlCol="0">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Arial" panose="020B0604020202020204"/>
                <a:ea typeface="+mn-ea"/>
                <a:cs typeface="+mn-cs"/>
              </a:rPr>
              <a:t>*namespace name may very depending on implementation</a:t>
            </a:r>
          </a:p>
        </p:txBody>
      </p:sp>
    </p:spTree>
    <p:extLst>
      <p:ext uri="{BB962C8B-B14F-4D97-AF65-F5344CB8AC3E}">
        <p14:creationId xmlns:p14="http://schemas.microsoft.com/office/powerpoint/2010/main" val="162597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B99BE-AE39-5B73-D6CF-F0939E7BFECD}"/>
              </a:ext>
            </a:extLst>
          </p:cNvPr>
          <p:cNvSpPr>
            <a:spLocks noGrp="1"/>
          </p:cNvSpPr>
          <p:nvPr>
            <p:ph type="title"/>
          </p:nvPr>
        </p:nvSpPr>
        <p:spPr/>
        <p:txBody>
          <a:bodyPr>
            <a:normAutofit/>
          </a:bodyPr>
          <a:lstStyle/>
          <a:p>
            <a:r>
              <a:rPr lang="en-US" dirty="0"/>
              <a:t>Work plan for Phase 5 (Dec 2022 to May 2023)</a:t>
            </a:r>
          </a:p>
        </p:txBody>
      </p:sp>
      <p:sp>
        <p:nvSpPr>
          <p:cNvPr id="4" name="Text Placeholder 3">
            <a:extLst>
              <a:ext uri="{FF2B5EF4-FFF2-40B4-BE49-F238E27FC236}">
                <a16:creationId xmlns:a16="http://schemas.microsoft.com/office/drawing/2014/main" id="{AD0A62ED-6D68-7169-9672-2B102B761108}"/>
              </a:ext>
            </a:extLst>
          </p:cNvPr>
          <p:cNvSpPr>
            <a:spLocks noGrp="1"/>
          </p:cNvSpPr>
          <p:nvPr>
            <p:ph type="body" sz="quarter" idx="10"/>
          </p:nvPr>
        </p:nvSpPr>
        <p:spPr/>
        <p:txBody>
          <a:bodyPr>
            <a:normAutofit fontScale="85000" lnSpcReduction="10000"/>
          </a:bodyPr>
          <a:lstStyle/>
          <a:p>
            <a:pPr>
              <a:spcBef>
                <a:spcPts val="600"/>
              </a:spcBef>
              <a:spcAft>
                <a:spcPts val="0"/>
              </a:spcAft>
            </a:pPr>
            <a:r>
              <a:rPr lang="en-US" dirty="0"/>
              <a:t>Canvas Services track</a:t>
            </a:r>
            <a:r>
              <a:rPr lang="en-US" dirty="0">
                <a:solidFill>
                  <a:schemeClr val="bg1"/>
                </a:solidFill>
              </a:rPr>
              <a:t>*</a:t>
            </a:r>
            <a:r>
              <a:rPr lang="en-US" dirty="0"/>
              <a:t> (documented </a:t>
            </a:r>
            <a:r>
              <a:rPr lang="en-US" dirty="0">
                <a:hlinkClick r:id="rId2"/>
              </a:rPr>
              <a:t>here</a:t>
            </a:r>
            <a:r>
              <a:rPr lang="en-US" dirty="0"/>
              <a:t>)</a:t>
            </a:r>
          </a:p>
          <a:p>
            <a:pPr lvl="1">
              <a:lnSpc>
                <a:spcPct val="120000"/>
              </a:lnSpc>
              <a:spcBef>
                <a:spcPts val="600"/>
              </a:spcBef>
              <a:spcAft>
                <a:spcPts val="0"/>
              </a:spcAft>
            </a:pPr>
            <a:r>
              <a:rPr lang="en-US" dirty="0"/>
              <a:t>Create MVP of ODA Canvas use case library and BDD</a:t>
            </a:r>
          </a:p>
          <a:p>
            <a:pPr lvl="1">
              <a:lnSpc>
                <a:spcPct val="120000"/>
              </a:lnSpc>
              <a:spcBef>
                <a:spcPts val="600"/>
              </a:spcBef>
              <a:spcAft>
                <a:spcPts val="0"/>
              </a:spcAft>
            </a:pPr>
            <a:r>
              <a:rPr lang="en-US" dirty="0"/>
              <a:t>Add these use cases to the prototype ODA Canvas CTK</a:t>
            </a:r>
          </a:p>
          <a:p>
            <a:pPr>
              <a:spcBef>
                <a:spcPts val="600"/>
              </a:spcBef>
              <a:spcAft>
                <a:spcPts val="0"/>
              </a:spcAft>
            </a:pPr>
            <a:r>
              <a:rPr lang="en-US" dirty="0"/>
              <a:t>Components track</a:t>
            </a:r>
          </a:p>
          <a:p>
            <a:pPr lvl="1">
              <a:lnSpc>
                <a:spcPct val="120000"/>
              </a:lnSpc>
              <a:spcBef>
                <a:spcPts val="600"/>
              </a:spcBef>
              <a:spcAft>
                <a:spcPts val="0"/>
              </a:spcAft>
            </a:pPr>
            <a:r>
              <a:rPr lang="en-US" dirty="0"/>
              <a:t>Publish v1beta1 Component CTK aligned with the beta1 Component specification (full spec with BDD)</a:t>
            </a:r>
          </a:p>
          <a:p>
            <a:pPr lvl="1">
              <a:lnSpc>
                <a:spcPct val="120000"/>
              </a:lnSpc>
              <a:spcBef>
                <a:spcPts val="600"/>
              </a:spcBef>
              <a:spcAft>
                <a:spcPts val="0"/>
              </a:spcAft>
            </a:pPr>
            <a:r>
              <a:rPr lang="en-US" dirty="0"/>
              <a:t>Use the CTK to test commercial Product Catalog components, including BDD for the Canvas supporting functions</a:t>
            </a:r>
          </a:p>
          <a:p>
            <a:pPr lvl="1">
              <a:lnSpc>
                <a:spcPct val="120000"/>
              </a:lnSpc>
              <a:spcBef>
                <a:spcPts val="600"/>
              </a:spcBef>
              <a:spcAft>
                <a:spcPts val="0"/>
              </a:spcAft>
            </a:pPr>
            <a:r>
              <a:rPr lang="en-US" dirty="0"/>
              <a:t>Create test tooling to semi-automate the CTK validation of components deployed on the reference Canvas</a:t>
            </a:r>
          </a:p>
          <a:p>
            <a:pPr>
              <a:spcBef>
                <a:spcPts val="600"/>
              </a:spcBef>
              <a:spcAft>
                <a:spcPts val="0"/>
              </a:spcAft>
            </a:pPr>
            <a:r>
              <a:rPr lang="en-US" dirty="0"/>
              <a:t>Event Hub processing</a:t>
            </a:r>
          </a:p>
          <a:p>
            <a:pPr lvl="1">
              <a:lnSpc>
                <a:spcPct val="120000"/>
              </a:lnSpc>
              <a:spcBef>
                <a:spcPts val="600"/>
              </a:spcBef>
              <a:spcAft>
                <a:spcPts val="0"/>
              </a:spcAft>
            </a:pPr>
            <a:r>
              <a:rPr lang="en-US" dirty="0"/>
              <a:t>Introduce an TMFC019 Event Management component for the ODA and build an Operator using the YAML descriptor of components to set up event flows</a:t>
            </a:r>
          </a:p>
          <a:p>
            <a:pPr>
              <a:spcBef>
                <a:spcPts val="600"/>
              </a:spcBef>
              <a:spcAft>
                <a:spcPts val="0"/>
              </a:spcAft>
            </a:pPr>
            <a:r>
              <a:rPr lang="en-US" dirty="0"/>
              <a:t>Onboarding</a:t>
            </a:r>
          </a:p>
          <a:p>
            <a:pPr lvl="1">
              <a:lnSpc>
                <a:spcPct val="120000"/>
              </a:lnSpc>
              <a:spcBef>
                <a:spcPts val="600"/>
              </a:spcBef>
              <a:spcAft>
                <a:spcPts val="0"/>
              </a:spcAft>
            </a:pPr>
            <a:r>
              <a:rPr lang="en-US" dirty="0"/>
              <a:t>Update the onboarding playbook on GitHub for new project members and interested observers</a:t>
            </a:r>
          </a:p>
          <a:p>
            <a:pPr lvl="1">
              <a:lnSpc>
                <a:spcPct val="120000"/>
              </a:lnSpc>
              <a:spcBef>
                <a:spcPts val="600"/>
              </a:spcBef>
              <a:spcAft>
                <a:spcPts val="0"/>
              </a:spcAft>
            </a:pPr>
            <a:r>
              <a:rPr lang="en-US" dirty="0"/>
              <a:t>Incorporate the latest materials (eg demos and presentations from DTW 2022)</a:t>
            </a:r>
          </a:p>
          <a:p>
            <a:endParaRPr lang="en-US" dirty="0"/>
          </a:p>
        </p:txBody>
      </p:sp>
    </p:spTree>
    <p:extLst>
      <p:ext uri="{BB962C8B-B14F-4D97-AF65-F5344CB8AC3E}">
        <p14:creationId xmlns:p14="http://schemas.microsoft.com/office/powerpoint/2010/main" val="3851086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3BD5-243A-413D-9BEB-C3288AC10BE9}"/>
              </a:ext>
            </a:extLst>
          </p:cNvPr>
          <p:cNvSpPr>
            <a:spLocks noGrp="1"/>
          </p:cNvSpPr>
          <p:nvPr>
            <p:ph type="title"/>
          </p:nvPr>
        </p:nvSpPr>
        <p:spPr/>
        <p:txBody>
          <a:bodyPr/>
          <a:lstStyle/>
          <a:p>
            <a:r>
              <a:rPr lang="en-GB"/>
              <a:t>ODA-CA project vs other TM Forum projects</a:t>
            </a:r>
            <a:endParaRPr lang="en-US"/>
          </a:p>
        </p:txBody>
      </p:sp>
      <p:cxnSp>
        <p:nvCxnSpPr>
          <p:cNvPr id="28" name="Connector: Elbow 27">
            <a:extLst>
              <a:ext uri="{FF2B5EF4-FFF2-40B4-BE49-F238E27FC236}">
                <a16:creationId xmlns:a16="http://schemas.microsoft.com/office/drawing/2014/main" id="{C4430BB5-B2ED-4CC1-8F67-AFD0728A643A}"/>
              </a:ext>
            </a:extLst>
          </p:cNvPr>
          <p:cNvCxnSpPr>
            <a:cxnSpLocks/>
            <a:stCxn id="33" idx="0"/>
            <a:endCxn id="35" idx="2"/>
          </p:cNvCxnSpPr>
          <p:nvPr/>
        </p:nvCxnSpPr>
        <p:spPr>
          <a:xfrm rot="16200000" flipV="1">
            <a:off x="8712743" y="2801212"/>
            <a:ext cx="2015410" cy="2235288"/>
          </a:xfrm>
          <a:prstGeom prst="bentConnector3">
            <a:avLst>
              <a:gd name="adj1" fmla="val 50000"/>
            </a:avLst>
          </a:prstGeom>
          <a:noFill/>
          <a:ln w="19050" cap="flat" cmpd="sng" algn="ctr">
            <a:solidFill>
              <a:srgbClr val="1A1A1A"/>
            </a:solidFill>
            <a:prstDash val="solid"/>
            <a:miter lim="800000"/>
            <a:headEnd type="none" w="med" len="med"/>
            <a:tailEnd type="arrow" w="med" len="med"/>
          </a:ln>
          <a:effectLst/>
        </p:spPr>
      </p:cxnSp>
      <p:sp>
        <p:nvSpPr>
          <p:cNvPr id="29" name="Rectangle 28">
            <a:extLst>
              <a:ext uri="{FF2B5EF4-FFF2-40B4-BE49-F238E27FC236}">
                <a16:creationId xmlns:a16="http://schemas.microsoft.com/office/drawing/2014/main" id="{47200580-D118-4C1C-9D87-5C0AFF9477DA}"/>
              </a:ext>
            </a:extLst>
          </p:cNvPr>
          <p:cNvSpPr/>
          <p:nvPr/>
        </p:nvSpPr>
        <p:spPr>
          <a:xfrm>
            <a:off x="2062066" y="4926561"/>
            <a:ext cx="1519717" cy="989045"/>
          </a:xfrm>
          <a:prstGeom prst="rect">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Legal</a:t>
            </a:r>
          </a:p>
        </p:txBody>
      </p:sp>
      <p:sp>
        <p:nvSpPr>
          <p:cNvPr id="31" name="Rectangle 30">
            <a:extLst>
              <a:ext uri="{FF2B5EF4-FFF2-40B4-BE49-F238E27FC236}">
                <a16:creationId xmlns:a16="http://schemas.microsoft.com/office/drawing/2014/main" id="{A24BCC15-262E-4BA1-93E6-17B0694F0D3F}"/>
              </a:ext>
            </a:extLst>
          </p:cNvPr>
          <p:cNvSpPr/>
          <p:nvPr/>
        </p:nvSpPr>
        <p:spPr>
          <a:xfrm>
            <a:off x="3749499" y="4926561"/>
            <a:ext cx="4473585" cy="989045"/>
          </a:xfrm>
          <a:prstGeom prst="rect">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Open Digital Lab (ODL)</a:t>
            </a:r>
          </a:p>
        </p:txBody>
      </p:sp>
      <p:sp>
        <p:nvSpPr>
          <p:cNvPr id="32" name="Rectangle 31">
            <a:extLst>
              <a:ext uri="{FF2B5EF4-FFF2-40B4-BE49-F238E27FC236}">
                <a16:creationId xmlns:a16="http://schemas.microsoft.com/office/drawing/2014/main" id="{D163B723-99F9-463B-8E8E-6D3B12D474CE}"/>
              </a:ext>
            </a:extLst>
          </p:cNvPr>
          <p:cNvSpPr/>
          <p:nvPr/>
        </p:nvSpPr>
        <p:spPr>
          <a:xfrm>
            <a:off x="8390800" y="4926561"/>
            <a:ext cx="1519717" cy="989045"/>
          </a:xfrm>
          <a:prstGeom prst="rect">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PMO</a:t>
            </a:r>
          </a:p>
        </p:txBody>
      </p:sp>
      <p:sp>
        <p:nvSpPr>
          <p:cNvPr id="33" name="Rectangle 32">
            <a:extLst>
              <a:ext uri="{FF2B5EF4-FFF2-40B4-BE49-F238E27FC236}">
                <a16:creationId xmlns:a16="http://schemas.microsoft.com/office/drawing/2014/main" id="{AB5AB4F8-2861-42C0-9C6F-BA9BF465A96C}"/>
              </a:ext>
            </a:extLst>
          </p:cNvPr>
          <p:cNvSpPr/>
          <p:nvPr/>
        </p:nvSpPr>
        <p:spPr>
          <a:xfrm>
            <a:off x="10078233" y="4926561"/>
            <a:ext cx="1519717" cy="989045"/>
          </a:xfrm>
          <a:prstGeom prst="rect">
            <a:avLst/>
          </a:prstGeom>
          <a:solidFill>
            <a:srgbClr val="E012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etc.</a:t>
            </a:r>
          </a:p>
        </p:txBody>
      </p:sp>
      <p:sp>
        <p:nvSpPr>
          <p:cNvPr id="34" name="Rectangle 33">
            <a:extLst>
              <a:ext uri="{FF2B5EF4-FFF2-40B4-BE49-F238E27FC236}">
                <a16:creationId xmlns:a16="http://schemas.microsoft.com/office/drawing/2014/main" id="{238AE3F7-EED8-4914-8B6E-9C091CF86869}"/>
              </a:ext>
            </a:extLst>
          </p:cNvPr>
          <p:cNvSpPr/>
          <p:nvPr/>
        </p:nvSpPr>
        <p:spPr>
          <a:xfrm>
            <a:off x="550580" y="4926561"/>
            <a:ext cx="1343770" cy="989045"/>
          </a:xfrm>
          <a:prstGeom prst="rect">
            <a:avLst/>
          </a:prstGeom>
          <a:noFill/>
          <a:ln w="12700" cap="flat" cmpd="sng" algn="ctr">
            <a:solidFill>
              <a:srgbClr val="E012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E0121D"/>
                </a:solidFill>
                <a:effectLst/>
                <a:uLnTx/>
                <a:uFillTx/>
                <a:latin typeface="Calibri" panose="020F0502020204030204"/>
                <a:ea typeface="+mn-ea"/>
                <a:cs typeface="+mn-cs"/>
              </a:rPr>
              <a:t>TM Forum Services</a:t>
            </a:r>
          </a:p>
        </p:txBody>
      </p:sp>
      <p:sp>
        <p:nvSpPr>
          <p:cNvPr id="35" name="Rectangle 34">
            <a:extLst>
              <a:ext uri="{FF2B5EF4-FFF2-40B4-BE49-F238E27FC236}">
                <a16:creationId xmlns:a16="http://schemas.microsoft.com/office/drawing/2014/main" id="{D1C47A00-132C-49AD-8A84-CF2B2CB40F2B}"/>
              </a:ext>
            </a:extLst>
          </p:cNvPr>
          <p:cNvSpPr/>
          <p:nvPr/>
        </p:nvSpPr>
        <p:spPr>
          <a:xfrm>
            <a:off x="7501771" y="1268966"/>
            <a:ext cx="2202066" cy="1642185"/>
          </a:xfrm>
          <a:prstGeom prst="rect">
            <a:avLst/>
          </a:prstGeom>
          <a:noFill/>
          <a:ln w="12700" cap="flat" cmpd="sng" algn="ctr">
            <a:solidFill>
              <a:sysClr val="window" lastClr="FFFFFF">
                <a:lumMod val="50000"/>
              </a:sysClr>
            </a:solidFill>
            <a:prstDash val="solid"/>
            <a:miter lim="800000"/>
          </a:ln>
          <a:effectLst/>
        </p:spPr>
        <p:txBody>
          <a:bodyPr rtlCol="0" anchor="t"/>
          <a:lstStyle/>
          <a:p>
            <a:pPr marL="0" marR="0" lvl="0" indent="0" defTabSz="914400" eaLnBrk="1" fontAlgn="auto" latinLnBrk="0" hangingPunct="1">
              <a:lnSpc>
                <a:spcPct val="100000"/>
              </a:lnSpc>
              <a:spcBef>
                <a:spcPts val="300"/>
              </a:spcBef>
              <a:spcAft>
                <a:spcPts val="0"/>
              </a:spcAft>
              <a:buClrTx/>
              <a:buSzTx/>
              <a:buFontTx/>
              <a:buNone/>
              <a:tabLst/>
              <a:defRPr/>
            </a:pPr>
            <a:r>
              <a:rPr kumimoji="0" lang="en-GB" sz="2400" b="1" i="0" u="none" strike="noStrike" kern="0" cap="none" spc="0" normalizeH="0" baseline="0" noProof="0">
                <a:ln>
                  <a:noFill/>
                </a:ln>
                <a:solidFill>
                  <a:prstClr val="white">
                    <a:lumMod val="65000"/>
                  </a:prstClr>
                </a:solidFill>
                <a:effectLst/>
                <a:uLnTx/>
                <a:uFillTx/>
                <a:latin typeface="Calibri" panose="020F0502020204030204"/>
                <a:ea typeface="+mn-ea"/>
                <a:cs typeface="+mn-cs"/>
              </a:rPr>
              <a:t>Catalyst Projects</a:t>
            </a:r>
          </a:p>
        </p:txBody>
      </p:sp>
      <p:sp>
        <p:nvSpPr>
          <p:cNvPr id="36" name="Rectangle 35">
            <a:extLst>
              <a:ext uri="{FF2B5EF4-FFF2-40B4-BE49-F238E27FC236}">
                <a16:creationId xmlns:a16="http://schemas.microsoft.com/office/drawing/2014/main" id="{41348D04-9B1B-4997-A5D0-29E3580CFFE4}"/>
              </a:ext>
            </a:extLst>
          </p:cNvPr>
          <p:cNvSpPr/>
          <p:nvPr/>
        </p:nvSpPr>
        <p:spPr>
          <a:xfrm>
            <a:off x="9890112" y="1268962"/>
            <a:ext cx="1343770" cy="1642187"/>
          </a:xfrm>
          <a:prstGeom prst="rect">
            <a:avLst/>
          </a:prstGeom>
          <a:noFill/>
          <a:ln w="12700" cap="flat" cmpd="sng" algn="ctr">
            <a:solidFill>
              <a:srgbClr val="E012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E0121D"/>
                </a:solidFill>
                <a:effectLst/>
                <a:uLnTx/>
                <a:uFillTx/>
                <a:latin typeface="Calibri" panose="020F0502020204030204"/>
                <a:ea typeface="+mn-ea"/>
                <a:cs typeface="+mn-cs"/>
              </a:rPr>
              <a:t>TM Forum Projects</a:t>
            </a:r>
          </a:p>
        </p:txBody>
      </p:sp>
      <p:sp>
        <p:nvSpPr>
          <p:cNvPr id="37" name="Rectangle 36">
            <a:extLst>
              <a:ext uri="{FF2B5EF4-FFF2-40B4-BE49-F238E27FC236}">
                <a16:creationId xmlns:a16="http://schemas.microsoft.com/office/drawing/2014/main" id="{470309C5-B1D9-411A-91B8-DAD9B22EDD81}"/>
              </a:ext>
            </a:extLst>
          </p:cNvPr>
          <p:cNvSpPr/>
          <p:nvPr/>
        </p:nvSpPr>
        <p:spPr>
          <a:xfrm>
            <a:off x="2062066" y="1268962"/>
            <a:ext cx="2202066" cy="1642191"/>
          </a:xfrm>
          <a:prstGeom prst="rect">
            <a:avLst/>
          </a:prstGeom>
          <a:noFill/>
          <a:ln w="28575" cap="flat" cmpd="sng" algn="ctr">
            <a:solidFill>
              <a:srgbClr val="1A1A1A"/>
            </a:solidFill>
            <a:prstDash val="solid"/>
            <a:miter lim="800000"/>
          </a:ln>
          <a:effectLst/>
        </p:spPr>
        <p:txBody>
          <a:bodyPr rtlCol="0" anchor="t"/>
          <a:lstStyle/>
          <a:p>
            <a:pPr marL="0" marR="0" lvl="0" indent="0" defTabSz="914400" eaLnBrk="1" fontAlgn="auto" latinLnBrk="0" hangingPunct="1">
              <a:lnSpc>
                <a:spcPct val="100000"/>
              </a:lnSpc>
              <a:spcBef>
                <a:spcPts val="300"/>
              </a:spcBef>
              <a:spcAft>
                <a:spcPts val="0"/>
              </a:spcAft>
              <a:buClrTx/>
              <a:buSzTx/>
              <a:buFontTx/>
              <a:buNone/>
              <a:tabLst/>
              <a:defRPr/>
            </a:pPr>
            <a:r>
              <a:rPr kumimoji="0" lang="en-GB" sz="2400" b="1" i="0" u="none" strike="noStrike" kern="0" cap="none" spc="0" normalizeH="0" baseline="0" noProof="0">
                <a:ln>
                  <a:noFill/>
                </a:ln>
                <a:solidFill>
                  <a:srgbClr val="1A1A1A"/>
                </a:solidFill>
                <a:effectLst/>
                <a:uLnTx/>
                <a:uFillTx/>
                <a:latin typeface="Calibri" panose="020F0502020204030204"/>
                <a:ea typeface="+mn-ea"/>
                <a:cs typeface="+mn-cs"/>
              </a:rPr>
              <a:t>ODA-CA</a:t>
            </a:r>
          </a:p>
          <a:p>
            <a:pPr marL="0" marR="0" lvl="0" indent="0" defTabSz="914400" eaLnBrk="1" fontAlgn="auto" latinLnBrk="0" hangingPunct="1">
              <a:lnSpc>
                <a:spcPct val="100000"/>
              </a:lnSpc>
              <a:spcBef>
                <a:spcPts val="300"/>
              </a:spcBef>
              <a:spcAft>
                <a:spcPts val="0"/>
              </a:spcAft>
              <a:buClrTx/>
              <a:buSzTx/>
              <a:buFontTx/>
              <a:buNone/>
              <a:tabLst/>
              <a:defRPr/>
            </a:pPr>
            <a:r>
              <a:rPr kumimoji="0" lang="en-GB" sz="1600" b="0" i="0" u="none" strike="noStrike" kern="0" cap="none" spc="0" normalizeH="0" baseline="0" noProof="0">
                <a:ln>
                  <a:noFill/>
                </a:ln>
                <a:solidFill>
                  <a:srgbClr val="1A1A1A"/>
                </a:solidFill>
                <a:effectLst/>
                <a:uLnTx/>
                <a:uFillTx/>
                <a:latin typeface="Calibri" panose="020F0502020204030204"/>
                <a:ea typeface="+mn-ea"/>
                <a:cs typeface="+mn-cs"/>
              </a:rPr>
              <a:t>Licensing: Apache 2.0</a:t>
            </a:r>
            <a:endParaRPr kumimoji="0" lang="en-GB" sz="1800" b="0" i="0" u="none" strike="noStrike" kern="0" cap="none" spc="0" normalizeH="0" baseline="0" noProof="0">
              <a:ln>
                <a:noFill/>
              </a:ln>
              <a:solidFill>
                <a:srgbClr val="1A1A1A"/>
              </a:solidFill>
              <a:effectLst/>
              <a:uLnTx/>
              <a:uFillTx/>
              <a:latin typeface="Calibri" panose="020F0502020204030204"/>
              <a:ea typeface="+mn-ea"/>
              <a:cs typeface="+mn-cs"/>
            </a:endParaRPr>
          </a:p>
          <a:p>
            <a:pPr marL="2062163" marR="0" lvl="0" indent="-2062163" defTabSz="914400" eaLnBrk="1" fontAlgn="auto" latinLnBrk="0" hangingPunct="1">
              <a:lnSpc>
                <a:spcPct val="100000"/>
              </a:lnSpc>
              <a:spcBef>
                <a:spcPts val="0"/>
              </a:spcBef>
              <a:spcAft>
                <a:spcPts val="0"/>
              </a:spcAft>
              <a:buClrTx/>
              <a:buSzTx/>
              <a:buFontTx/>
              <a:buNone/>
              <a:tabLst>
                <a:tab pos="2062163" algn="l"/>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0C9C0CB-BF9A-4F46-8DAF-636F96B55944}"/>
              </a:ext>
            </a:extLst>
          </p:cNvPr>
          <p:cNvSpPr/>
          <p:nvPr/>
        </p:nvSpPr>
        <p:spPr>
          <a:xfrm>
            <a:off x="550580" y="1268960"/>
            <a:ext cx="1343770" cy="1642187"/>
          </a:xfrm>
          <a:prstGeom prst="rect">
            <a:avLst/>
          </a:prstGeom>
          <a:noFill/>
          <a:ln w="12700" cap="flat" cmpd="sng" algn="ctr">
            <a:solidFill>
              <a:srgbClr val="02C9C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2C9CE"/>
                </a:solidFill>
                <a:effectLst/>
                <a:uLnTx/>
                <a:uFillTx/>
                <a:latin typeface="Calibri" panose="020F0502020204030204"/>
                <a:ea typeface="+mn-ea"/>
                <a:cs typeface="+mn-cs"/>
              </a:rPr>
              <a:t>tmf.codes Projects</a:t>
            </a:r>
          </a:p>
        </p:txBody>
      </p:sp>
      <p:sp>
        <p:nvSpPr>
          <p:cNvPr id="40" name="Freeform: Shape 39">
            <a:extLst>
              <a:ext uri="{FF2B5EF4-FFF2-40B4-BE49-F238E27FC236}">
                <a16:creationId xmlns:a16="http://schemas.microsoft.com/office/drawing/2014/main" id="{B01519F8-669A-4167-B236-6F97FA4A6858}"/>
              </a:ext>
            </a:extLst>
          </p:cNvPr>
          <p:cNvSpPr/>
          <p:nvPr/>
        </p:nvSpPr>
        <p:spPr>
          <a:xfrm>
            <a:off x="261257" y="951722"/>
            <a:ext cx="11653935" cy="5523723"/>
          </a:xfrm>
          <a:custGeom>
            <a:avLst/>
            <a:gdLst>
              <a:gd name="connsiteX0" fmla="*/ 4404049 w 11653935"/>
              <a:gd name="connsiteY0" fmla="*/ 0 h 5523723"/>
              <a:gd name="connsiteX1" fmla="*/ 4404049 w 11653935"/>
              <a:gd name="connsiteY1" fmla="*/ 3163078 h 5523723"/>
              <a:gd name="connsiteX2" fmla="*/ 0 w 11653935"/>
              <a:gd name="connsiteY2" fmla="*/ 3163078 h 5523723"/>
              <a:gd name="connsiteX3" fmla="*/ 0 w 11653935"/>
              <a:gd name="connsiteY3" fmla="*/ 5523723 h 5523723"/>
              <a:gd name="connsiteX4" fmla="*/ 11653935 w 11653935"/>
              <a:gd name="connsiteY4" fmla="*/ 5523723 h 5523723"/>
              <a:gd name="connsiteX5" fmla="*/ 11653935 w 11653935"/>
              <a:gd name="connsiteY5" fmla="*/ 9331 h 5523723"/>
              <a:gd name="connsiteX6" fmla="*/ 4385388 w 11653935"/>
              <a:gd name="connsiteY6" fmla="*/ 9331 h 5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3935" h="5523723">
                <a:moveTo>
                  <a:pt x="4404049" y="0"/>
                </a:moveTo>
                <a:lnTo>
                  <a:pt x="4404049" y="3163078"/>
                </a:lnTo>
                <a:lnTo>
                  <a:pt x="0" y="3163078"/>
                </a:lnTo>
                <a:lnTo>
                  <a:pt x="0" y="5523723"/>
                </a:lnTo>
                <a:lnTo>
                  <a:pt x="11653935" y="5523723"/>
                </a:lnTo>
                <a:lnTo>
                  <a:pt x="11653935" y="9331"/>
                </a:lnTo>
                <a:lnTo>
                  <a:pt x="4385388" y="9331"/>
                </a:lnTo>
              </a:path>
            </a:pathLst>
          </a:custGeom>
          <a:noFill/>
          <a:ln w="28575" cap="flat" cmpd="sng" algn="ctr">
            <a:solidFill>
              <a:srgbClr val="E0121D"/>
            </a:solidFill>
            <a:prstDash val="sysDash"/>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E0121D"/>
                </a:solidFill>
                <a:effectLst/>
                <a:uLnTx/>
                <a:uFillTx/>
                <a:latin typeface="Calibri" panose="020F0502020204030204"/>
                <a:ea typeface="+mn-ea"/>
                <a:cs typeface="+mn-cs"/>
              </a:rPr>
              <a:t>TM Forum</a:t>
            </a:r>
            <a:endParaRPr kumimoji="0" lang="en-US" sz="1800" b="0" i="0" u="none" strike="noStrike" kern="0" cap="none" spc="0" normalizeH="0" baseline="0" noProof="0">
              <a:ln>
                <a:noFill/>
              </a:ln>
              <a:solidFill>
                <a:srgbClr val="E0121D"/>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04D9119-243C-459F-A144-5224CDC6480F}"/>
              </a:ext>
            </a:extLst>
          </p:cNvPr>
          <p:cNvSpPr/>
          <p:nvPr/>
        </p:nvSpPr>
        <p:spPr>
          <a:xfrm>
            <a:off x="261257" y="951722"/>
            <a:ext cx="4170864" cy="2892490"/>
          </a:xfrm>
          <a:prstGeom prst="rect">
            <a:avLst/>
          </a:prstGeom>
          <a:noFill/>
          <a:ln w="28575" cap="flat" cmpd="sng" algn="ctr">
            <a:solidFill>
              <a:srgbClr val="02C9CE"/>
            </a:solidFill>
            <a:prstDash val="sysDash"/>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2C9CE"/>
                </a:solidFill>
                <a:effectLst/>
                <a:uLnTx/>
                <a:uFillTx/>
                <a:latin typeface="Calibri" panose="020F0502020204030204"/>
                <a:ea typeface="+mn-ea"/>
                <a:cs typeface="+mn-cs"/>
              </a:rPr>
              <a:t>tmf.codes</a:t>
            </a:r>
            <a:endParaRPr kumimoji="0" lang="en-US" sz="1800" b="0" i="0" u="none" strike="noStrike" kern="0" cap="none" spc="0" normalizeH="0" baseline="0" noProof="0">
              <a:ln>
                <a:noFill/>
              </a:ln>
              <a:solidFill>
                <a:srgbClr val="02C9CE"/>
              </a:solidFill>
              <a:effectLst/>
              <a:uLnTx/>
              <a:uFillTx/>
              <a:latin typeface="Calibri" panose="020F0502020204030204"/>
              <a:ea typeface="+mn-ea"/>
              <a:cs typeface="+mn-cs"/>
            </a:endParaRPr>
          </a:p>
        </p:txBody>
      </p:sp>
      <p:cxnSp>
        <p:nvCxnSpPr>
          <p:cNvPr id="42" name="Connector: Elbow 41">
            <a:extLst>
              <a:ext uri="{FF2B5EF4-FFF2-40B4-BE49-F238E27FC236}">
                <a16:creationId xmlns:a16="http://schemas.microsoft.com/office/drawing/2014/main" id="{6E476E80-6CB4-4AB3-99BB-90EC6FE261AB}"/>
              </a:ext>
            </a:extLst>
          </p:cNvPr>
          <p:cNvCxnSpPr>
            <a:cxnSpLocks/>
            <a:stCxn id="29" idx="0"/>
            <a:endCxn id="37" idx="2"/>
          </p:cNvCxnSpPr>
          <p:nvPr/>
        </p:nvCxnSpPr>
        <p:spPr>
          <a:xfrm rot="5400000" flipH="1" flipV="1">
            <a:off x="1984808" y="3748270"/>
            <a:ext cx="2015408" cy="341174"/>
          </a:xfrm>
          <a:prstGeom prst="bentConnector3">
            <a:avLst/>
          </a:prstGeom>
          <a:noFill/>
          <a:ln w="19050" cap="flat" cmpd="sng" algn="ctr">
            <a:solidFill>
              <a:srgbClr val="1A1A1A"/>
            </a:solidFill>
            <a:prstDash val="solid"/>
            <a:miter lim="800000"/>
            <a:headEnd type="none" w="med" len="med"/>
            <a:tailEnd type="arrow" w="med" len="med"/>
          </a:ln>
          <a:effectLst/>
        </p:spPr>
      </p:cxnSp>
      <p:cxnSp>
        <p:nvCxnSpPr>
          <p:cNvPr id="43" name="Connector: Elbow 42">
            <a:extLst>
              <a:ext uri="{FF2B5EF4-FFF2-40B4-BE49-F238E27FC236}">
                <a16:creationId xmlns:a16="http://schemas.microsoft.com/office/drawing/2014/main" id="{DB45AFE5-5463-412E-A5A8-2FB780743D54}"/>
              </a:ext>
            </a:extLst>
          </p:cNvPr>
          <p:cNvCxnSpPr>
            <a:cxnSpLocks/>
            <a:endCxn id="37" idx="2"/>
          </p:cNvCxnSpPr>
          <p:nvPr/>
        </p:nvCxnSpPr>
        <p:spPr>
          <a:xfrm rot="16200000" flipV="1">
            <a:off x="2676768" y="3397484"/>
            <a:ext cx="2015406" cy="1042744"/>
          </a:xfrm>
          <a:prstGeom prst="bentConnector3">
            <a:avLst>
              <a:gd name="adj1" fmla="val 50000"/>
            </a:avLst>
          </a:prstGeom>
          <a:noFill/>
          <a:ln w="19050" cap="flat" cmpd="sng" algn="ctr">
            <a:solidFill>
              <a:srgbClr val="1A1A1A"/>
            </a:solidFill>
            <a:prstDash val="solid"/>
            <a:miter lim="800000"/>
            <a:headEnd type="none" w="med" len="med"/>
            <a:tailEnd type="arrow" w="med" len="med"/>
          </a:ln>
          <a:effectLst/>
        </p:spPr>
      </p:cxnSp>
      <p:cxnSp>
        <p:nvCxnSpPr>
          <p:cNvPr id="44" name="Connector: Elbow 43">
            <a:extLst>
              <a:ext uri="{FF2B5EF4-FFF2-40B4-BE49-F238E27FC236}">
                <a16:creationId xmlns:a16="http://schemas.microsoft.com/office/drawing/2014/main" id="{72B4B855-EB6E-4709-9039-BECACBD60C87}"/>
              </a:ext>
            </a:extLst>
          </p:cNvPr>
          <p:cNvCxnSpPr>
            <a:cxnSpLocks/>
            <a:stCxn id="32" idx="0"/>
          </p:cNvCxnSpPr>
          <p:nvPr/>
        </p:nvCxnSpPr>
        <p:spPr>
          <a:xfrm rot="16200000" flipV="1">
            <a:off x="6674855" y="2450757"/>
            <a:ext cx="2015412" cy="2936196"/>
          </a:xfrm>
          <a:prstGeom prst="bentConnector3">
            <a:avLst>
              <a:gd name="adj1" fmla="val 50000"/>
            </a:avLst>
          </a:prstGeom>
          <a:noFill/>
          <a:ln w="19050" cap="flat" cmpd="sng" algn="ctr">
            <a:solidFill>
              <a:sysClr val="window" lastClr="FFFFFF">
                <a:lumMod val="50000"/>
              </a:sysClr>
            </a:solidFill>
            <a:prstDash val="solid"/>
            <a:miter lim="800000"/>
            <a:headEnd type="none" w="med" len="med"/>
            <a:tailEnd type="arrow" w="med" len="med"/>
          </a:ln>
          <a:effectLst/>
        </p:spPr>
      </p:cxnSp>
      <p:cxnSp>
        <p:nvCxnSpPr>
          <p:cNvPr id="45" name="Connector: Elbow 44">
            <a:extLst>
              <a:ext uri="{FF2B5EF4-FFF2-40B4-BE49-F238E27FC236}">
                <a16:creationId xmlns:a16="http://schemas.microsoft.com/office/drawing/2014/main" id="{5CFA7848-44B0-4A4E-863B-D20D2CEA437E}"/>
              </a:ext>
            </a:extLst>
          </p:cNvPr>
          <p:cNvCxnSpPr>
            <a:cxnSpLocks/>
            <a:stCxn id="31" idx="0"/>
          </p:cNvCxnSpPr>
          <p:nvPr/>
        </p:nvCxnSpPr>
        <p:spPr>
          <a:xfrm rot="5400000" flipH="1" flipV="1">
            <a:off x="5092671" y="3804770"/>
            <a:ext cx="2015412" cy="228171"/>
          </a:xfrm>
          <a:prstGeom prst="bentConnector3">
            <a:avLst>
              <a:gd name="adj1" fmla="val 50000"/>
            </a:avLst>
          </a:prstGeom>
          <a:noFill/>
          <a:ln w="19050" cap="flat" cmpd="sng" algn="ctr">
            <a:solidFill>
              <a:sysClr val="window" lastClr="FFFFFF">
                <a:lumMod val="50000"/>
              </a:sysClr>
            </a:solidFill>
            <a:prstDash val="solid"/>
            <a:miter lim="800000"/>
            <a:headEnd type="none" w="med" len="med"/>
            <a:tailEnd type="arrow" w="med" len="med"/>
          </a:ln>
          <a:effectLst/>
        </p:spPr>
      </p:cxnSp>
      <p:cxnSp>
        <p:nvCxnSpPr>
          <p:cNvPr id="46" name="Connector: Elbow 45">
            <a:extLst>
              <a:ext uri="{FF2B5EF4-FFF2-40B4-BE49-F238E27FC236}">
                <a16:creationId xmlns:a16="http://schemas.microsoft.com/office/drawing/2014/main" id="{C4A79E3B-60DB-4361-80EA-1BDB52CAD6DF}"/>
              </a:ext>
            </a:extLst>
          </p:cNvPr>
          <p:cNvCxnSpPr>
            <a:cxnSpLocks/>
            <a:stCxn id="33" idx="0"/>
          </p:cNvCxnSpPr>
          <p:nvPr/>
        </p:nvCxnSpPr>
        <p:spPr>
          <a:xfrm rot="16200000" flipV="1">
            <a:off x="7518572" y="1607040"/>
            <a:ext cx="2015412" cy="4623629"/>
          </a:xfrm>
          <a:prstGeom prst="bentConnector3">
            <a:avLst>
              <a:gd name="adj1" fmla="val 50000"/>
            </a:avLst>
          </a:prstGeom>
          <a:noFill/>
          <a:ln w="19050" cap="flat" cmpd="sng" algn="ctr">
            <a:solidFill>
              <a:srgbClr val="1A1A1A"/>
            </a:solidFill>
            <a:prstDash val="solid"/>
            <a:miter lim="800000"/>
            <a:headEnd type="none" w="med" len="med"/>
            <a:tailEnd type="arrow" w="med" len="med"/>
          </a:ln>
          <a:effectLst/>
        </p:spPr>
      </p:cxnSp>
      <p:cxnSp>
        <p:nvCxnSpPr>
          <p:cNvPr id="47" name="Connector: Elbow 46">
            <a:extLst>
              <a:ext uri="{FF2B5EF4-FFF2-40B4-BE49-F238E27FC236}">
                <a16:creationId xmlns:a16="http://schemas.microsoft.com/office/drawing/2014/main" id="{475DA666-1C65-44D9-9051-DE357133C19B}"/>
              </a:ext>
            </a:extLst>
          </p:cNvPr>
          <p:cNvCxnSpPr>
            <a:cxnSpLocks/>
            <a:stCxn id="32" idx="0"/>
            <a:endCxn id="37" idx="2"/>
          </p:cNvCxnSpPr>
          <p:nvPr/>
        </p:nvCxnSpPr>
        <p:spPr>
          <a:xfrm rot="16200000" flipV="1">
            <a:off x="5149175" y="925077"/>
            <a:ext cx="2015408" cy="5987560"/>
          </a:xfrm>
          <a:prstGeom prst="bentConnector3">
            <a:avLst>
              <a:gd name="adj1" fmla="val 50000"/>
            </a:avLst>
          </a:prstGeom>
          <a:noFill/>
          <a:ln w="19050" cap="flat" cmpd="sng" algn="ctr">
            <a:solidFill>
              <a:srgbClr val="1A1A1A"/>
            </a:solidFill>
            <a:prstDash val="solid"/>
            <a:miter lim="800000"/>
            <a:headEnd type="none" w="med" len="med"/>
            <a:tailEnd type="arrow" w="med" len="med"/>
          </a:ln>
          <a:effectLst/>
        </p:spPr>
      </p:cxnSp>
      <p:sp>
        <p:nvSpPr>
          <p:cNvPr id="48" name="Rectangle 47">
            <a:extLst>
              <a:ext uri="{FF2B5EF4-FFF2-40B4-BE49-F238E27FC236}">
                <a16:creationId xmlns:a16="http://schemas.microsoft.com/office/drawing/2014/main" id="{5F99033C-FE3F-4423-95B4-31B049DFC340}"/>
              </a:ext>
            </a:extLst>
          </p:cNvPr>
          <p:cNvSpPr/>
          <p:nvPr/>
        </p:nvSpPr>
        <p:spPr>
          <a:xfrm>
            <a:off x="5073427" y="1268962"/>
            <a:ext cx="2202066" cy="1642185"/>
          </a:xfrm>
          <a:prstGeom prst="rect">
            <a:avLst/>
          </a:prstGeom>
          <a:noFill/>
          <a:ln w="12700" cap="flat" cmpd="sng" algn="ctr">
            <a:solidFill>
              <a:sysClr val="window" lastClr="FFFFFF">
                <a:lumMod val="50000"/>
              </a:sysClr>
            </a:solidFill>
            <a:prstDash val="solid"/>
            <a:miter lim="800000"/>
          </a:ln>
          <a:effectLst/>
        </p:spPr>
        <p:txBody>
          <a:bodyPr rtlCol="0" anchor="t"/>
          <a:lstStyle/>
          <a:p>
            <a:pPr marL="0" marR="0" lvl="0" indent="0" defTabSz="914400" eaLnBrk="1" fontAlgn="auto" latinLnBrk="0" hangingPunct="1">
              <a:lnSpc>
                <a:spcPct val="100000"/>
              </a:lnSpc>
              <a:spcBef>
                <a:spcPts val="300"/>
              </a:spcBef>
              <a:spcAft>
                <a:spcPts val="0"/>
              </a:spcAft>
              <a:buClrTx/>
              <a:buSzTx/>
              <a:buFontTx/>
              <a:buNone/>
              <a:tabLst/>
              <a:defRPr/>
            </a:pPr>
            <a:r>
              <a:rPr kumimoji="0" lang="en-GB" sz="2400" b="1" i="0" u="none" strike="noStrike" kern="0" cap="none" spc="0" normalizeH="0" baseline="0" noProof="0">
                <a:ln>
                  <a:noFill/>
                </a:ln>
                <a:solidFill>
                  <a:prstClr val="white">
                    <a:lumMod val="65000"/>
                  </a:prstClr>
                </a:solidFill>
                <a:effectLst/>
                <a:uLnTx/>
                <a:uFillTx/>
                <a:latin typeface="Calibri" panose="020F0502020204030204"/>
                <a:ea typeface="+mn-ea"/>
                <a:cs typeface="+mn-cs"/>
              </a:rPr>
              <a:t>Collaboration Projects</a:t>
            </a:r>
          </a:p>
        </p:txBody>
      </p:sp>
    </p:spTree>
    <p:extLst>
      <p:ext uri="{BB962C8B-B14F-4D97-AF65-F5344CB8AC3E}">
        <p14:creationId xmlns:p14="http://schemas.microsoft.com/office/powerpoint/2010/main" val="888238981"/>
      </p:ext>
    </p:extLst>
  </p:cSld>
  <p:clrMapOvr>
    <a:masterClrMapping/>
  </p:clrMapOvr>
</p:sld>
</file>

<file path=ppt/theme/theme1.xml><?xml version="1.0" encoding="utf-8"?>
<a:theme xmlns:a="http://schemas.openxmlformats.org/drawingml/2006/main" name="1_Office Theme">
  <a:themeElements>
    <a:clrScheme name="TM Forum">
      <a:dk1>
        <a:sysClr val="windowText" lastClr="000000"/>
      </a:dk1>
      <a:lt1>
        <a:sysClr val="window" lastClr="FFFFFF"/>
      </a:lt1>
      <a:dk2>
        <a:srgbClr val="44546A"/>
      </a:dk2>
      <a:lt2>
        <a:srgbClr val="E7E6E6"/>
      </a:lt2>
      <a:accent1>
        <a:srgbClr val="1A2746"/>
      </a:accent1>
      <a:accent2>
        <a:srgbClr val="E1141E"/>
      </a:accent2>
      <a:accent3>
        <a:srgbClr val="989898"/>
      </a:accent3>
      <a:accent4>
        <a:srgbClr val="D2D5DA"/>
      </a:accent4>
      <a:accent5>
        <a:srgbClr val="F3F3F5"/>
      </a:accent5>
      <a:accent6>
        <a:srgbClr val="1A27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TM Forum">
      <a:dk1>
        <a:sysClr val="windowText" lastClr="000000"/>
      </a:dk1>
      <a:lt1>
        <a:sysClr val="window" lastClr="FFFFFF"/>
      </a:lt1>
      <a:dk2>
        <a:srgbClr val="44546A"/>
      </a:dk2>
      <a:lt2>
        <a:srgbClr val="E7E6E6"/>
      </a:lt2>
      <a:accent1>
        <a:srgbClr val="1A2746"/>
      </a:accent1>
      <a:accent2>
        <a:srgbClr val="E1141E"/>
      </a:accent2>
      <a:accent3>
        <a:srgbClr val="989898"/>
      </a:accent3>
      <a:accent4>
        <a:srgbClr val="D2D5DA"/>
      </a:accent4>
      <a:accent5>
        <a:srgbClr val="F3F3F5"/>
      </a:accent5>
      <a:accent6>
        <a:srgbClr val="1A274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ze xmlns="6bebe90e-5d7b-4965-a9ae-4f50ca5a5f06" xsi:nil="true"/>
    <TaxCatchAll xmlns="c4d58d1d-730f-444a-9971-b1ca145832b9" xsi:nil="true"/>
    <lcf76f155ced4ddcb4097134ff3c332f xmlns="6bebe90e-5d7b-4965-a9ae-4f50ca5a5f0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4ED8B42F49B448A65E68BB65E2BFEB" ma:contentTypeVersion="17" ma:contentTypeDescription="Create a new document." ma:contentTypeScope="" ma:versionID="231070b297fcac3b1e2ab0e26bbcc8fe">
  <xsd:schema xmlns:xsd="http://www.w3.org/2001/XMLSchema" xmlns:xs="http://www.w3.org/2001/XMLSchema" xmlns:p="http://schemas.microsoft.com/office/2006/metadata/properties" xmlns:ns2="6bebe90e-5d7b-4965-a9ae-4f50ca5a5f06" xmlns:ns3="c4d58d1d-730f-444a-9971-b1ca145832b9" targetNamespace="http://schemas.microsoft.com/office/2006/metadata/properties" ma:root="true" ma:fieldsID="d41e5bffab7b01e7584ad3861c8d1c96" ns2:_="" ns3:_="">
    <xsd:import namespace="6bebe90e-5d7b-4965-a9ae-4f50ca5a5f06"/>
    <xsd:import namespace="c4d58d1d-730f-444a-9971-b1ca145832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Size"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ebe90e-5d7b-4965-a9ae-4f50ca5a5f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Size" ma:index="19" nillable="true" ma:displayName="Size" ma:internalName="Size">
      <xsd:simpleType>
        <xsd:restriction base="dms:Text">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6c21206-e962-4e70-b7c6-9737299e2fc7"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d58d1d-730f-444a-9971-b1ca145832b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ba99593-2998-4e4f-8cdd-e28142031561}" ma:internalName="TaxCatchAll" ma:showField="CatchAllData" ma:web="c4d58d1d-730f-444a-9971-b1ca145832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17158D-FCB1-4464-8292-FDB2CFD2DD69}">
  <ds:schemaRefs>
    <ds:schemaRef ds:uri="6bebe90e-5d7b-4965-a9ae-4f50ca5a5f06"/>
    <ds:schemaRef ds:uri="c4d58d1d-730f-444a-9971-b1ca145832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5A6D813-78D9-4CDA-8326-CF39623EFC13}">
  <ds:schemaRefs>
    <ds:schemaRef ds:uri="http://schemas.microsoft.com/sharepoint/v3/contenttype/forms"/>
  </ds:schemaRefs>
</ds:datastoreItem>
</file>

<file path=customXml/itemProps3.xml><?xml version="1.0" encoding="utf-8"?>
<ds:datastoreItem xmlns:ds="http://schemas.openxmlformats.org/officeDocument/2006/customXml" ds:itemID="{2D351AD5-0ADA-44CA-B7BE-37A4038661BD}"/>
</file>

<file path=docProps/app.xml><?xml version="1.0" encoding="utf-8"?>
<Properties xmlns="http://schemas.openxmlformats.org/officeDocument/2006/extended-properties" xmlns:vt="http://schemas.openxmlformats.org/officeDocument/2006/docPropsVTypes">
  <Template>4-60569_TM Forum 2020 Template</Template>
  <TotalTime>125</TotalTime>
  <Words>5162</Words>
  <Application>Microsoft Office PowerPoint</Application>
  <PresentationFormat>Widescreen</PresentationFormat>
  <Paragraphs>717</Paragraphs>
  <Slides>42</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Gotham-Bold</vt:lpstr>
      <vt:lpstr>Gotham-Book</vt:lpstr>
      <vt:lpstr>Minion Pro</vt:lpstr>
      <vt:lpstr>Vodafone Rg</vt:lpstr>
      <vt:lpstr>Arial</vt:lpstr>
      <vt:lpstr>Avenir Next LT Pro</vt:lpstr>
      <vt:lpstr>Calibri</vt:lpstr>
      <vt:lpstr>Courier New</vt:lpstr>
      <vt:lpstr>Segoe UI</vt:lpstr>
      <vt:lpstr>1_Office Theme</vt:lpstr>
      <vt:lpstr>2_Office Theme</vt:lpstr>
      <vt:lpstr>PowerPoint Presentation</vt:lpstr>
      <vt:lpstr>ODA Component Accelerator Project (ODA-CA)</vt:lpstr>
      <vt:lpstr>ODA-CA Deliverables</vt:lpstr>
      <vt:lpstr>Where are we? Iterative top-down and bottom-up delivery</vt:lpstr>
      <vt:lpstr>Automated Compliance Testing for ODA Components</vt:lpstr>
      <vt:lpstr>ODA Reference Implementation in the Open Digital Lab</vt:lpstr>
      <vt:lpstr>ODA Reference Implementation in the Open Digital Lab</vt:lpstr>
      <vt:lpstr>Work plan for Phase 5 (Dec 2022 to May 2023)</vt:lpstr>
      <vt:lpstr>ODA-CA project vs other TM Forum projects</vt:lpstr>
      <vt:lpstr>Detailed Concepts</vt:lpstr>
      <vt:lpstr>ODA-CA is an Accelerator Project</vt:lpstr>
      <vt:lpstr>ODA Project relationships</vt:lpstr>
      <vt:lpstr>Benefits</vt:lpstr>
      <vt:lpstr>Why Join ODA-CA?</vt:lpstr>
      <vt:lpstr>Steps to formally join ODA-CA</vt:lpstr>
      <vt:lpstr>Participation Fees for ODA-CA</vt:lpstr>
      <vt:lpstr>PowerPoint Presentation</vt:lpstr>
      <vt:lpstr>Open Digital Architecture: a Change in Mindset</vt:lpstr>
      <vt:lpstr>Open Digital Architecture (ODA)</vt:lpstr>
      <vt:lpstr>111 ODA Manifesto signatories </vt:lpstr>
      <vt:lpstr>Structure of ODA</vt:lpstr>
      <vt:lpstr>ODA Key Benefits for the Industry</vt:lpstr>
      <vt:lpstr>Migration to ODA</vt:lpstr>
      <vt:lpstr>ODA Collaboration Project Mapping</vt:lpstr>
      <vt:lpstr>Increasing Open API adoption</vt:lpstr>
      <vt:lpstr>PowerPoint Presentation</vt:lpstr>
      <vt:lpstr>PowerPoint Presentation</vt:lpstr>
      <vt:lpstr>PowerPoint Presentation</vt:lpstr>
      <vt:lpstr>ODA Components</vt:lpstr>
      <vt:lpstr>What is an ODA Component?</vt:lpstr>
      <vt:lpstr>PowerPoint Presentation</vt:lpstr>
      <vt:lpstr>Open Digital Architecture – Reference Implementation | Canvas</vt:lpstr>
      <vt:lpstr>ODA Public Resources</vt:lpstr>
      <vt:lpstr>PowerPoint Presentation</vt:lpstr>
      <vt:lpstr>Towards Conformance Certification for ODA Components</vt:lpstr>
      <vt:lpstr>The ODA Journey</vt:lpstr>
      <vt:lpstr>Steps to ODA Component Conformance</vt:lpstr>
      <vt:lpstr>Roadmap to ODA Component Conformance</vt:lpstr>
      <vt:lpstr>Functional mapping &amp; Open API conformance (2022)</vt:lpstr>
      <vt:lpstr>Cloud native deployment on the ODA Canvas (2023)</vt:lpstr>
      <vt:lpstr>Fully conformant ODA Components (future)</vt:lpstr>
      <vt:lpstr>Why the ODA Components vision is good for software vendors and 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subject>&lt;Event name here&gt;</dc:subject>
  <dc:creator>David Andrews</dc:creator>
  <cp:lastModifiedBy>Andy Tiller</cp:lastModifiedBy>
  <cp:revision>2</cp:revision>
  <dcterms:created xsi:type="dcterms:W3CDTF">2020-07-10T18:44:05Z</dcterms:created>
  <dcterms:modified xsi:type="dcterms:W3CDTF">2022-11-18T09:33:49Z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0x0101000D4ED8B42F49B448A65E68BB65E2BFEB</vt:lpwstr>
  </property>
  <property fmtid="{D5CDD505-2E9C-101B-9397-08002B2CF9AE}" pid="3" name="MediaServiceImageTags">
    <vt:lpwstr/>
  </property>
</Properties>
</file>